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charts/chart7.xml" ContentType="application/vnd.openxmlformats-officedocument.drawingml.chart+xml"/>
  <Override PartName="/ppt/drawings/drawing5.xml" ContentType="application/vnd.openxmlformats-officedocument.drawingml.chartshapes+xml"/>
  <Override PartName="/ppt/charts/chart8.xml" ContentType="application/vnd.openxmlformats-officedocument.drawingml.chart+xml"/>
  <Override PartName="/ppt/drawings/drawing6.xml" ContentType="application/vnd.openxmlformats-officedocument.drawingml.chartshapes+xml"/>
  <Override PartName="/ppt/charts/chart9.xml" ContentType="application/vnd.openxmlformats-officedocument.drawingml.chart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45"/>
  </p:notesMasterIdLst>
  <p:sldIdLst>
    <p:sldId id="695" r:id="rId2"/>
    <p:sldId id="312" r:id="rId3"/>
    <p:sldId id="352" r:id="rId4"/>
    <p:sldId id="696" r:id="rId5"/>
    <p:sldId id="697" r:id="rId6"/>
    <p:sldId id="698" r:id="rId7"/>
    <p:sldId id="699" r:id="rId8"/>
    <p:sldId id="700" r:id="rId9"/>
    <p:sldId id="701" r:id="rId10"/>
    <p:sldId id="702" r:id="rId11"/>
    <p:sldId id="703" r:id="rId12"/>
    <p:sldId id="704" r:id="rId13"/>
    <p:sldId id="705" r:id="rId14"/>
    <p:sldId id="706" r:id="rId15"/>
    <p:sldId id="707" r:id="rId16"/>
    <p:sldId id="708" r:id="rId17"/>
    <p:sldId id="709" r:id="rId18"/>
    <p:sldId id="710" r:id="rId19"/>
    <p:sldId id="711" r:id="rId20"/>
    <p:sldId id="712" r:id="rId21"/>
    <p:sldId id="713" r:id="rId22"/>
    <p:sldId id="714" r:id="rId23"/>
    <p:sldId id="715" r:id="rId24"/>
    <p:sldId id="716" r:id="rId25"/>
    <p:sldId id="717" r:id="rId26"/>
    <p:sldId id="718" r:id="rId27"/>
    <p:sldId id="719" r:id="rId28"/>
    <p:sldId id="720" r:id="rId29"/>
    <p:sldId id="721" r:id="rId30"/>
    <p:sldId id="722" r:id="rId31"/>
    <p:sldId id="723" r:id="rId32"/>
    <p:sldId id="724" r:id="rId33"/>
    <p:sldId id="725" r:id="rId34"/>
    <p:sldId id="726" r:id="rId35"/>
    <p:sldId id="727" r:id="rId36"/>
    <p:sldId id="728" r:id="rId37"/>
    <p:sldId id="729" r:id="rId38"/>
    <p:sldId id="730" r:id="rId39"/>
    <p:sldId id="731" r:id="rId40"/>
    <p:sldId id="732" r:id="rId41"/>
    <p:sldId id="733" r:id="rId42"/>
    <p:sldId id="734" r:id="rId43"/>
    <p:sldId id="735" r:id="rId44"/>
    <p:sldId id="736" r:id="rId45"/>
    <p:sldId id="737" r:id="rId46"/>
    <p:sldId id="738" r:id="rId47"/>
    <p:sldId id="739" r:id="rId48"/>
    <p:sldId id="740" r:id="rId49"/>
    <p:sldId id="741" r:id="rId50"/>
    <p:sldId id="742" r:id="rId51"/>
    <p:sldId id="743" r:id="rId52"/>
    <p:sldId id="744" r:id="rId53"/>
    <p:sldId id="745" r:id="rId54"/>
    <p:sldId id="746" r:id="rId55"/>
    <p:sldId id="747" r:id="rId56"/>
    <p:sldId id="748" r:id="rId57"/>
    <p:sldId id="749" r:id="rId58"/>
    <p:sldId id="750" r:id="rId59"/>
    <p:sldId id="751" r:id="rId60"/>
    <p:sldId id="752" r:id="rId61"/>
    <p:sldId id="753" r:id="rId62"/>
    <p:sldId id="754" r:id="rId63"/>
    <p:sldId id="755" r:id="rId64"/>
    <p:sldId id="756" r:id="rId65"/>
    <p:sldId id="757" r:id="rId66"/>
    <p:sldId id="758" r:id="rId67"/>
    <p:sldId id="759" r:id="rId68"/>
    <p:sldId id="760" r:id="rId69"/>
    <p:sldId id="761" r:id="rId70"/>
    <p:sldId id="762" r:id="rId71"/>
    <p:sldId id="763" r:id="rId72"/>
    <p:sldId id="764" r:id="rId73"/>
    <p:sldId id="765" r:id="rId74"/>
    <p:sldId id="766" r:id="rId75"/>
    <p:sldId id="767" r:id="rId76"/>
    <p:sldId id="768" r:id="rId77"/>
    <p:sldId id="769" r:id="rId78"/>
    <p:sldId id="770" r:id="rId79"/>
    <p:sldId id="771" r:id="rId80"/>
    <p:sldId id="772" r:id="rId81"/>
    <p:sldId id="773" r:id="rId82"/>
    <p:sldId id="774" r:id="rId83"/>
    <p:sldId id="775" r:id="rId84"/>
    <p:sldId id="776" r:id="rId85"/>
    <p:sldId id="777" r:id="rId86"/>
    <p:sldId id="778" r:id="rId87"/>
    <p:sldId id="779" r:id="rId88"/>
    <p:sldId id="780" r:id="rId89"/>
    <p:sldId id="781" r:id="rId90"/>
    <p:sldId id="782" r:id="rId91"/>
    <p:sldId id="783" r:id="rId92"/>
    <p:sldId id="784" r:id="rId93"/>
    <p:sldId id="785" r:id="rId94"/>
    <p:sldId id="786" r:id="rId95"/>
    <p:sldId id="787" r:id="rId96"/>
    <p:sldId id="788" r:id="rId97"/>
    <p:sldId id="789" r:id="rId98"/>
    <p:sldId id="790" r:id="rId99"/>
    <p:sldId id="791" r:id="rId100"/>
    <p:sldId id="792" r:id="rId101"/>
    <p:sldId id="793" r:id="rId102"/>
    <p:sldId id="794" r:id="rId103"/>
    <p:sldId id="795" r:id="rId104"/>
    <p:sldId id="796" r:id="rId105"/>
    <p:sldId id="797" r:id="rId106"/>
    <p:sldId id="798" r:id="rId107"/>
    <p:sldId id="799" r:id="rId108"/>
    <p:sldId id="800" r:id="rId109"/>
    <p:sldId id="801" r:id="rId110"/>
    <p:sldId id="802" r:id="rId111"/>
    <p:sldId id="803" r:id="rId112"/>
    <p:sldId id="804" r:id="rId113"/>
    <p:sldId id="805" r:id="rId114"/>
    <p:sldId id="806" r:id="rId115"/>
    <p:sldId id="807" r:id="rId116"/>
    <p:sldId id="808" r:id="rId117"/>
    <p:sldId id="809" r:id="rId118"/>
    <p:sldId id="810" r:id="rId119"/>
    <p:sldId id="811" r:id="rId120"/>
    <p:sldId id="812" r:id="rId121"/>
    <p:sldId id="813" r:id="rId122"/>
    <p:sldId id="814" r:id="rId123"/>
    <p:sldId id="815" r:id="rId124"/>
    <p:sldId id="816" r:id="rId125"/>
    <p:sldId id="817" r:id="rId126"/>
    <p:sldId id="818" r:id="rId127"/>
    <p:sldId id="819" r:id="rId128"/>
    <p:sldId id="820" r:id="rId129"/>
    <p:sldId id="821" r:id="rId130"/>
    <p:sldId id="822" r:id="rId131"/>
    <p:sldId id="823" r:id="rId132"/>
    <p:sldId id="824" r:id="rId133"/>
    <p:sldId id="825" r:id="rId134"/>
    <p:sldId id="826" r:id="rId135"/>
    <p:sldId id="827" r:id="rId136"/>
    <p:sldId id="828" r:id="rId137"/>
    <p:sldId id="829" r:id="rId138"/>
    <p:sldId id="830" r:id="rId139"/>
    <p:sldId id="831" r:id="rId140"/>
    <p:sldId id="832" r:id="rId141"/>
    <p:sldId id="833" r:id="rId142"/>
    <p:sldId id="834" r:id="rId143"/>
    <p:sldId id="835" r:id="rId144"/>
    <p:sldId id="836" r:id="rId145"/>
    <p:sldId id="837" r:id="rId146"/>
    <p:sldId id="838" r:id="rId147"/>
    <p:sldId id="839" r:id="rId148"/>
    <p:sldId id="840" r:id="rId149"/>
    <p:sldId id="841" r:id="rId150"/>
    <p:sldId id="842" r:id="rId151"/>
    <p:sldId id="843" r:id="rId152"/>
    <p:sldId id="844" r:id="rId153"/>
    <p:sldId id="845" r:id="rId154"/>
    <p:sldId id="846" r:id="rId155"/>
    <p:sldId id="848" r:id="rId156"/>
    <p:sldId id="849" r:id="rId157"/>
    <p:sldId id="850" r:id="rId158"/>
    <p:sldId id="851" r:id="rId159"/>
    <p:sldId id="852" r:id="rId160"/>
    <p:sldId id="853" r:id="rId161"/>
    <p:sldId id="854" r:id="rId162"/>
    <p:sldId id="855" r:id="rId163"/>
    <p:sldId id="856" r:id="rId164"/>
    <p:sldId id="857" r:id="rId165"/>
    <p:sldId id="858" r:id="rId166"/>
    <p:sldId id="859" r:id="rId167"/>
    <p:sldId id="860" r:id="rId168"/>
    <p:sldId id="861" r:id="rId169"/>
    <p:sldId id="862" r:id="rId170"/>
    <p:sldId id="863" r:id="rId171"/>
    <p:sldId id="864" r:id="rId172"/>
    <p:sldId id="865" r:id="rId173"/>
    <p:sldId id="866" r:id="rId174"/>
    <p:sldId id="867" r:id="rId175"/>
    <p:sldId id="868" r:id="rId176"/>
    <p:sldId id="869" r:id="rId177"/>
    <p:sldId id="870" r:id="rId178"/>
    <p:sldId id="871" r:id="rId179"/>
    <p:sldId id="872" r:id="rId180"/>
    <p:sldId id="873" r:id="rId181"/>
    <p:sldId id="874" r:id="rId182"/>
    <p:sldId id="875" r:id="rId183"/>
    <p:sldId id="876" r:id="rId184"/>
    <p:sldId id="877" r:id="rId185"/>
    <p:sldId id="878" r:id="rId186"/>
    <p:sldId id="879" r:id="rId187"/>
    <p:sldId id="880" r:id="rId188"/>
    <p:sldId id="881" r:id="rId189"/>
    <p:sldId id="882" r:id="rId190"/>
    <p:sldId id="883" r:id="rId191"/>
    <p:sldId id="884" r:id="rId192"/>
    <p:sldId id="885" r:id="rId193"/>
    <p:sldId id="886" r:id="rId194"/>
    <p:sldId id="887" r:id="rId195"/>
    <p:sldId id="888" r:id="rId196"/>
    <p:sldId id="889" r:id="rId197"/>
    <p:sldId id="890" r:id="rId198"/>
    <p:sldId id="891" r:id="rId199"/>
    <p:sldId id="892" r:id="rId200"/>
    <p:sldId id="893" r:id="rId201"/>
    <p:sldId id="894" r:id="rId202"/>
    <p:sldId id="895" r:id="rId203"/>
    <p:sldId id="896" r:id="rId204"/>
    <p:sldId id="897" r:id="rId205"/>
    <p:sldId id="898" r:id="rId206"/>
    <p:sldId id="899" r:id="rId207"/>
    <p:sldId id="900" r:id="rId208"/>
    <p:sldId id="901" r:id="rId209"/>
    <p:sldId id="902" r:id="rId210"/>
    <p:sldId id="903" r:id="rId211"/>
    <p:sldId id="904" r:id="rId212"/>
    <p:sldId id="905" r:id="rId213"/>
    <p:sldId id="906" r:id="rId214"/>
    <p:sldId id="907" r:id="rId215"/>
    <p:sldId id="908" r:id="rId216"/>
    <p:sldId id="909" r:id="rId217"/>
    <p:sldId id="910" r:id="rId218"/>
    <p:sldId id="911" r:id="rId219"/>
    <p:sldId id="912" r:id="rId220"/>
    <p:sldId id="913" r:id="rId221"/>
    <p:sldId id="914" r:id="rId222"/>
    <p:sldId id="915" r:id="rId223"/>
    <p:sldId id="916" r:id="rId224"/>
    <p:sldId id="917" r:id="rId225"/>
    <p:sldId id="918" r:id="rId226"/>
    <p:sldId id="919" r:id="rId227"/>
    <p:sldId id="920" r:id="rId228"/>
    <p:sldId id="921" r:id="rId229"/>
    <p:sldId id="922" r:id="rId230"/>
    <p:sldId id="923" r:id="rId231"/>
    <p:sldId id="924" r:id="rId232"/>
    <p:sldId id="925" r:id="rId233"/>
    <p:sldId id="926" r:id="rId234"/>
    <p:sldId id="927" r:id="rId235"/>
    <p:sldId id="928" r:id="rId236"/>
    <p:sldId id="929" r:id="rId237"/>
    <p:sldId id="930" r:id="rId238"/>
    <p:sldId id="931" r:id="rId239"/>
    <p:sldId id="932" r:id="rId240"/>
    <p:sldId id="933" r:id="rId241"/>
    <p:sldId id="934" r:id="rId242"/>
    <p:sldId id="935" r:id="rId243"/>
    <p:sldId id="936" r:id="rId244"/>
    <p:sldId id="937" r:id="rId245"/>
    <p:sldId id="938" r:id="rId246"/>
    <p:sldId id="939" r:id="rId247"/>
    <p:sldId id="940" r:id="rId248"/>
    <p:sldId id="941" r:id="rId249"/>
    <p:sldId id="942" r:id="rId250"/>
    <p:sldId id="943" r:id="rId251"/>
    <p:sldId id="944" r:id="rId252"/>
    <p:sldId id="945" r:id="rId253"/>
    <p:sldId id="946" r:id="rId254"/>
    <p:sldId id="947" r:id="rId255"/>
    <p:sldId id="948" r:id="rId256"/>
    <p:sldId id="949" r:id="rId257"/>
    <p:sldId id="950" r:id="rId258"/>
    <p:sldId id="951" r:id="rId259"/>
    <p:sldId id="952" r:id="rId260"/>
    <p:sldId id="953" r:id="rId261"/>
    <p:sldId id="954" r:id="rId262"/>
    <p:sldId id="982" r:id="rId263"/>
    <p:sldId id="956" r:id="rId264"/>
    <p:sldId id="957" r:id="rId265"/>
    <p:sldId id="958" r:id="rId266"/>
    <p:sldId id="959" r:id="rId267"/>
    <p:sldId id="960" r:id="rId268"/>
    <p:sldId id="961" r:id="rId269"/>
    <p:sldId id="962" r:id="rId270"/>
    <p:sldId id="963" r:id="rId271"/>
    <p:sldId id="964" r:id="rId272"/>
    <p:sldId id="965" r:id="rId273"/>
    <p:sldId id="966" r:id="rId274"/>
    <p:sldId id="967" r:id="rId275"/>
    <p:sldId id="968" r:id="rId276"/>
    <p:sldId id="969" r:id="rId277"/>
    <p:sldId id="970" r:id="rId278"/>
    <p:sldId id="971" r:id="rId279"/>
    <p:sldId id="972" r:id="rId280"/>
    <p:sldId id="973" r:id="rId281"/>
    <p:sldId id="974" r:id="rId282"/>
    <p:sldId id="975" r:id="rId283"/>
    <p:sldId id="976" r:id="rId284"/>
    <p:sldId id="977" r:id="rId285"/>
    <p:sldId id="978" r:id="rId286"/>
    <p:sldId id="979" r:id="rId287"/>
    <p:sldId id="980" r:id="rId288"/>
    <p:sldId id="981" r:id="rId289"/>
    <p:sldId id="983" r:id="rId290"/>
    <p:sldId id="984" r:id="rId291"/>
    <p:sldId id="985" r:id="rId292"/>
    <p:sldId id="986" r:id="rId293"/>
    <p:sldId id="987" r:id="rId294"/>
    <p:sldId id="988" r:id="rId295"/>
    <p:sldId id="989" r:id="rId296"/>
    <p:sldId id="990" r:id="rId297"/>
    <p:sldId id="991" r:id="rId298"/>
    <p:sldId id="992" r:id="rId299"/>
    <p:sldId id="993" r:id="rId300"/>
    <p:sldId id="994" r:id="rId301"/>
    <p:sldId id="995" r:id="rId302"/>
    <p:sldId id="996" r:id="rId303"/>
    <p:sldId id="997" r:id="rId304"/>
    <p:sldId id="998" r:id="rId305"/>
    <p:sldId id="999" r:id="rId306"/>
    <p:sldId id="1000" r:id="rId307"/>
    <p:sldId id="1001" r:id="rId308"/>
    <p:sldId id="1002" r:id="rId309"/>
    <p:sldId id="1003" r:id="rId310"/>
    <p:sldId id="1004" r:id="rId311"/>
    <p:sldId id="1005" r:id="rId312"/>
    <p:sldId id="1006" r:id="rId313"/>
    <p:sldId id="1007" r:id="rId314"/>
    <p:sldId id="1008" r:id="rId315"/>
    <p:sldId id="1009" r:id="rId316"/>
    <p:sldId id="1010" r:id="rId317"/>
    <p:sldId id="1011" r:id="rId318"/>
    <p:sldId id="1012" r:id="rId319"/>
    <p:sldId id="1013" r:id="rId320"/>
    <p:sldId id="1014" r:id="rId321"/>
    <p:sldId id="1015" r:id="rId322"/>
    <p:sldId id="1016" r:id="rId323"/>
    <p:sldId id="1017" r:id="rId324"/>
    <p:sldId id="1018" r:id="rId325"/>
    <p:sldId id="1019" r:id="rId326"/>
    <p:sldId id="1020" r:id="rId327"/>
    <p:sldId id="1021" r:id="rId328"/>
    <p:sldId id="1022" r:id="rId329"/>
    <p:sldId id="1023" r:id="rId330"/>
    <p:sldId id="1024" r:id="rId331"/>
    <p:sldId id="1025" r:id="rId332"/>
    <p:sldId id="1026" r:id="rId333"/>
    <p:sldId id="1027" r:id="rId334"/>
    <p:sldId id="1028" r:id="rId335"/>
    <p:sldId id="1029" r:id="rId336"/>
    <p:sldId id="1030" r:id="rId337"/>
    <p:sldId id="1031" r:id="rId338"/>
    <p:sldId id="1032" r:id="rId339"/>
    <p:sldId id="1033" r:id="rId340"/>
    <p:sldId id="1034" r:id="rId341"/>
    <p:sldId id="1035" r:id="rId342"/>
    <p:sldId id="1036" r:id="rId343"/>
    <p:sldId id="1037" r:id="rId3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7" d="100"/>
          <a:sy n="117" d="100"/>
        </p:scale>
        <p:origin x="-318" y="180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63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presProps" Target="pres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theme" Target="theme/theme1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tableStyles" Target="tableStyle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notesMaster" Target="notesMasters/notesMaster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viewProps" Target="viewProps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_1111111111111111111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____11111122222222211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____22221133333333311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____33331144444444411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115511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21166116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Office_Excel_____31177117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Office_Excel_____4118811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5119911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22933070866142"/>
          <c:y val="9.4593459785759684E-2"/>
          <c:w val="0.67089370078740163"/>
          <c:h val="0.7499444206054417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X-Y 값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Pt>
            <c:idx val="0"/>
            <c:marker>
              <c:spPr>
                <a:solidFill>
                  <a:schemeClr val="accent6">
                    <a:lumMod val="60000"/>
                    <a:lumOff val="40000"/>
                  </a:schemeClr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  <a:round/>
                </a:ln>
                <a:effectLst/>
              </c:spPr>
            </c:marker>
            <c:bubble3D val="0"/>
            <c:spPr>
              <a:ln w="25400" cap="rnd">
                <a:solidFill>
                  <a:schemeClr val="accent6">
                    <a:lumMod val="60000"/>
                    <a:lumOff val="40000"/>
                  </a:schemeClr>
                </a:solidFill>
                <a:round/>
              </a:ln>
              <a:effectLst/>
            </c:spPr>
          </c:dPt>
          <c:dPt>
            <c:idx val="1"/>
            <c:marker>
              <c:spPr>
                <a:solidFill>
                  <a:schemeClr val="accent4">
                    <a:lumMod val="60000"/>
                    <a:lumOff val="40000"/>
                  </a:schemeClr>
                </a:solidFill>
                <a:ln w="9525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</c:dPt>
          <c:xVal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8</c:v>
                </c:pt>
                <c:pt idx="6">
                  <c:v>8</c:v>
                </c:pt>
                <c:pt idx="7">
                  <c:v>9</c:v>
                </c:pt>
                <c:pt idx="8">
                  <c:v>9</c:v>
                </c:pt>
                <c:pt idx="9">
                  <c:v>1</c:v>
                </c:pt>
                <c:pt idx="10">
                  <c:v>5.85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3</c:v>
                </c:pt>
                <c:pt idx="5">
                  <c:v>8</c:v>
                </c:pt>
                <c:pt idx="6">
                  <c:v>9</c:v>
                </c:pt>
                <c:pt idx="7">
                  <c:v>8</c:v>
                </c:pt>
                <c:pt idx="8">
                  <c:v>9</c:v>
                </c:pt>
                <c:pt idx="9">
                  <c:v>1.5</c:v>
                </c:pt>
                <c:pt idx="10">
                  <c:v>5.71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6279424"/>
        <c:axId val="366280000"/>
      </c:scatterChart>
      <c:valAx>
        <c:axId val="3662794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6280000"/>
        <c:crosses val="autoZero"/>
        <c:crossBetween val="midCat"/>
      </c:valAx>
      <c:valAx>
        <c:axId val="36628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62794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22933070866142"/>
          <c:y val="9.459345978575967E-2"/>
          <c:w val="0.67089370078740163"/>
          <c:h val="0.7499444206054417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X-Y 값</c:v>
                </c:pt>
              </c:strCache>
            </c:strRef>
          </c:tx>
          <c:spPr>
            <a:ln w="28575">
              <a:noFill/>
            </a:ln>
          </c:spPr>
          <c:dPt>
            <c:idx val="9"/>
            <c:marker>
              <c:spPr>
                <a:solidFill>
                  <a:srgbClr val="FFC000"/>
                </a:solidFill>
                <a:ln>
                  <a:noFill/>
                </a:ln>
              </c:spPr>
            </c:marker>
            <c:bubble3D val="0"/>
          </c:dPt>
          <c:dPt>
            <c:idx val="10"/>
            <c:marker>
              <c:spPr>
                <a:solidFill>
                  <a:srgbClr val="FF0000"/>
                </a:solidFill>
                <a:ln>
                  <a:noFill/>
                </a:ln>
              </c:spPr>
            </c:marker>
            <c:bubble3D val="0"/>
          </c:dPt>
          <c:xVal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8</c:v>
                </c:pt>
                <c:pt idx="6">
                  <c:v>8</c:v>
                </c:pt>
                <c:pt idx="7">
                  <c:v>9</c:v>
                </c:pt>
                <c:pt idx="8">
                  <c:v>9</c:v>
                </c:pt>
                <c:pt idx="9">
                  <c:v>1</c:v>
                </c:pt>
                <c:pt idx="10">
                  <c:v>5.85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3</c:v>
                </c:pt>
                <c:pt idx="5">
                  <c:v>8</c:v>
                </c:pt>
                <c:pt idx="6">
                  <c:v>9</c:v>
                </c:pt>
                <c:pt idx="7">
                  <c:v>8</c:v>
                </c:pt>
                <c:pt idx="8">
                  <c:v>9</c:v>
                </c:pt>
                <c:pt idx="9">
                  <c:v>1.5</c:v>
                </c:pt>
                <c:pt idx="10">
                  <c:v>5.71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8406016"/>
        <c:axId val="378406592"/>
      </c:scatterChart>
      <c:valAx>
        <c:axId val="3784060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ko-KR"/>
            </a:pPr>
            <a:endParaRPr lang="ko-KR"/>
          </a:p>
        </c:txPr>
        <c:crossAx val="378406592"/>
        <c:crosses val="autoZero"/>
        <c:crossBetween val="midCat"/>
      </c:valAx>
      <c:valAx>
        <c:axId val="3784065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ko-KR"/>
            </a:pPr>
            <a:endParaRPr lang="ko-KR"/>
          </a:p>
        </c:txPr>
        <c:crossAx val="37840601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22933070866142"/>
          <c:y val="9.459345978575967E-2"/>
          <c:w val="0.67089370078740163"/>
          <c:h val="0.7499444206054417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X-Y 값</c:v>
                </c:pt>
              </c:strCache>
            </c:strRef>
          </c:tx>
          <c:spPr>
            <a:ln w="28575">
              <a:noFill/>
            </a:ln>
          </c:spPr>
          <c:dPt>
            <c:idx val="9"/>
            <c:marker>
              <c:spPr>
                <a:solidFill>
                  <a:srgbClr val="FFC000"/>
                </a:solidFill>
                <a:ln>
                  <a:noFill/>
                </a:ln>
              </c:spPr>
            </c:marker>
            <c:bubble3D val="0"/>
          </c:dPt>
          <c:dPt>
            <c:idx val="10"/>
            <c:marker>
              <c:spPr>
                <a:solidFill>
                  <a:srgbClr val="FF0000"/>
                </a:solidFill>
                <a:ln>
                  <a:noFill/>
                </a:ln>
              </c:spPr>
            </c:marker>
            <c:bubble3D val="0"/>
          </c:dPt>
          <c:dPt>
            <c:idx val="11"/>
            <c:marker>
              <c:spPr>
                <a:solidFill>
                  <a:srgbClr val="00B050"/>
                </a:solidFill>
                <a:ln>
                  <a:noFill/>
                </a:ln>
              </c:spPr>
            </c:marker>
            <c:bubble3D val="0"/>
          </c:dPt>
          <c:dPt>
            <c:idx val="12"/>
            <c:marker>
              <c:spPr>
                <a:solidFill>
                  <a:srgbClr val="00B050"/>
                </a:solidFill>
              </c:spPr>
            </c:marker>
            <c:bubble3D val="0"/>
          </c:dPt>
          <c:xVal>
            <c:numRef>
              <c:f>Sheet1!$A$2:$A$14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8</c:v>
                </c:pt>
                <c:pt idx="6">
                  <c:v>8</c:v>
                </c:pt>
                <c:pt idx="7">
                  <c:v>9</c:v>
                </c:pt>
                <c:pt idx="8">
                  <c:v>9</c:v>
                </c:pt>
                <c:pt idx="9">
                  <c:v>1.8</c:v>
                </c:pt>
                <c:pt idx="10">
                  <c:v>8.5</c:v>
                </c:pt>
                <c:pt idx="11">
                  <c:v>1</c:v>
                </c:pt>
                <c:pt idx="12">
                  <c:v>5.85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3</c:v>
                </c:pt>
                <c:pt idx="5">
                  <c:v>8</c:v>
                </c:pt>
                <c:pt idx="6">
                  <c:v>9</c:v>
                </c:pt>
                <c:pt idx="7">
                  <c:v>8</c:v>
                </c:pt>
                <c:pt idx="8">
                  <c:v>9</c:v>
                </c:pt>
                <c:pt idx="9">
                  <c:v>1.8</c:v>
                </c:pt>
                <c:pt idx="10">
                  <c:v>8.5</c:v>
                </c:pt>
                <c:pt idx="11">
                  <c:v>1.5</c:v>
                </c:pt>
                <c:pt idx="12">
                  <c:v>5.71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8442816"/>
        <c:axId val="378443392"/>
      </c:scatterChart>
      <c:valAx>
        <c:axId val="3784428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ko-KR"/>
            </a:pPr>
            <a:endParaRPr lang="ko-KR"/>
          </a:p>
        </c:txPr>
        <c:crossAx val="378443392"/>
        <c:crosses val="autoZero"/>
        <c:crossBetween val="midCat"/>
      </c:valAx>
      <c:valAx>
        <c:axId val="3784433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ko-KR"/>
            </a:pPr>
            <a:endParaRPr lang="ko-KR"/>
          </a:p>
        </c:txPr>
        <c:crossAx val="37844281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22933070866142"/>
          <c:y val="9.459345978575967E-2"/>
          <c:w val="0.67089370078740163"/>
          <c:h val="0.7499444206054417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X-Y 값</c:v>
                </c:pt>
              </c:strCache>
            </c:strRef>
          </c:tx>
          <c:spPr>
            <a:ln w="28575">
              <a:noFill/>
            </a:ln>
          </c:spPr>
          <c:dPt>
            <c:idx val="9"/>
            <c:marker>
              <c:spPr>
                <a:solidFill>
                  <a:srgbClr val="FFC000"/>
                </a:solidFill>
                <a:ln>
                  <a:noFill/>
                </a:ln>
              </c:spPr>
            </c:marker>
            <c:bubble3D val="0"/>
          </c:dPt>
          <c:dPt>
            <c:idx val="10"/>
            <c:marker>
              <c:spPr>
                <a:solidFill>
                  <a:srgbClr val="FF0000"/>
                </a:solidFill>
                <a:ln>
                  <a:noFill/>
                </a:ln>
              </c:spPr>
            </c:marker>
            <c:bubble3D val="0"/>
          </c:dPt>
          <c:xVal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8</c:v>
                </c:pt>
                <c:pt idx="6">
                  <c:v>8</c:v>
                </c:pt>
                <c:pt idx="7">
                  <c:v>9</c:v>
                </c:pt>
                <c:pt idx="8">
                  <c:v>9</c:v>
                </c:pt>
                <c:pt idx="9">
                  <c:v>1.8</c:v>
                </c:pt>
                <c:pt idx="10">
                  <c:v>8.5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3</c:v>
                </c:pt>
                <c:pt idx="5">
                  <c:v>8</c:v>
                </c:pt>
                <c:pt idx="6">
                  <c:v>9</c:v>
                </c:pt>
                <c:pt idx="7">
                  <c:v>8</c:v>
                </c:pt>
                <c:pt idx="8">
                  <c:v>9</c:v>
                </c:pt>
                <c:pt idx="9">
                  <c:v>1.8</c:v>
                </c:pt>
                <c:pt idx="10">
                  <c:v>8.5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8456320"/>
        <c:axId val="378456896"/>
      </c:scatterChart>
      <c:valAx>
        <c:axId val="3784563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ko-KR"/>
            </a:pPr>
            <a:endParaRPr lang="ko-KR"/>
          </a:p>
        </c:txPr>
        <c:crossAx val="378456896"/>
        <c:crosses val="autoZero"/>
        <c:crossBetween val="midCat"/>
      </c:valAx>
      <c:valAx>
        <c:axId val="3784568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ko-KR"/>
            </a:pPr>
            <a:endParaRPr lang="ko-KR"/>
          </a:p>
        </c:txPr>
        <c:crossAx val="378456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22933070866142"/>
          <c:y val="9.4593459785759684E-2"/>
          <c:w val="0.67089370078740163"/>
          <c:h val="0.7499444206054417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X-Y 값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noFill/>
                <a:round/>
              </a:ln>
              <a:effectLst/>
            </c:spPr>
          </c:marker>
          <c:dPt>
            <c:idx val="0"/>
            <c:marker>
              <c:spPr>
                <a:solidFill>
                  <a:srgbClr val="FFC000"/>
                </a:solidFill>
                <a:ln w="9525">
                  <a:noFill/>
                  <a:round/>
                </a:ln>
                <a:effectLst/>
              </c:spPr>
            </c:marker>
            <c:bubble3D val="0"/>
          </c:dPt>
          <c:dPt>
            <c:idx val="1"/>
            <c:marker>
              <c:spPr>
                <a:solidFill>
                  <a:srgbClr val="FFC000"/>
                </a:solidFill>
                <a:ln w="9525">
                  <a:noFill/>
                  <a:round/>
                </a:ln>
                <a:effectLst/>
              </c:spPr>
            </c:marker>
            <c:bubble3D val="0"/>
          </c:dPt>
          <c:dPt>
            <c:idx val="2"/>
            <c:marker>
              <c:spPr>
                <a:solidFill>
                  <a:schemeClr val="tx1"/>
                </a:solidFill>
                <a:ln w="9525">
                  <a:noFill/>
                  <a:round/>
                </a:ln>
                <a:effectLst/>
              </c:spPr>
            </c:marker>
            <c:bubble3D val="0"/>
          </c:dPt>
          <c:dPt>
            <c:idx val="3"/>
            <c:marker>
              <c:spPr>
                <a:solidFill>
                  <a:schemeClr val="accent6"/>
                </a:solidFill>
                <a:ln w="9525">
                  <a:noFill/>
                  <a:round/>
                </a:ln>
                <a:effectLst/>
              </c:spPr>
            </c:marker>
            <c:bubble3D val="0"/>
          </c:dPt>
          <c:dPt>
            <c:idx val="4"/>
            <c:marker>
              <c:spPr>
                <a:solidFill>
                  <a:schemeClr val="accent6"/>
                </a:solidFill>
                <a:ln w="9525">
                  <a:noFill/>
                  <a:round/>
                </a:ln>
                <a:effectLst/>
              </c:spPr>
            </c:marker>
            <c:bubble3D val="0"/>
          </c:dPt>
          <c:dPt>
            <c:idx val="5"/>
            <c:marker>
              <c:spPr>
                <a:solidFill>
                  <a:srgbClr val="FF0000"/>
                </a:solidFill>
                <a:ln w="9525">
                  <a:noFill/>
                  <a:round/>
                </a:ln>
                <a:effectLst/>
              </c:spPr>
            </c:marker>
            <c:bubble3D val="0"/>
          </c:dPt>
          <c:dPt>
            <c:idx val="6"/>
            <c:marker>
              <c:spPr>
                <a:solidFill>
                  <a:schemeClr val="accent6"/>
                </a:solidFill>
                <a:ln w="9525">
                  <a:noFill/>
                  <a:round/>
                </a:ln>
                <a:effectLst/>
              </c:spPr>
            </c:marker>
            <c:bubble3D val="0"/>
          </c:dPt>
          <c:dPt>
            <c:idx val="7"/>
            <c:marker>
              <c:spPr>
                <a:solidFill>
                  <a:srgbClr val="FF0000"/>
                </a:solidFill>
                <a:ln w="9525">
                  <a:noFill/>
                  <a:round/>
                </a:ln>
                <a:effectLst/>
              </c:spPr>
            </c:marker>
            <c:bubble3D val="0"/>
          </c:dPt>
          <c:dPt>
            <c:idx val="8"/>
            <c:marker>
              <c:spPr>
                <a:solidFill>
                  <a:srgbClr val="FF0000"/>
                </a:solidFill>
                <a:ln w="9525">
                  <a:noFill/>
                  <a:round/>
                </a:ln>
                <a:effectLst/>
              </c:spPr>
            </c:marker>
            <c:bubble3D val="0"/>
          </c:dPt>
          <c:xVal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5.5</c:v>
                </c:pt>
                <c:pt idx="4">
                  <c:v>5.7</c:v>
                </c:pt>
                <c:pt idx="5">
                  <c:v>8</c:v>
                </c:pt>
                <c:pt idx="6">
                  <c:v>8.2000000000000011</c:v>
                </c:pt>
                <c:pt idx="7">
                  <c:v>9.1</c:v>
                </c:pt>
                <c:pt idx="8">
                  <c:v>9.3000000000000007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5</c:v>
                </c:pt>
                <c:pt idx="1">
                  <c:v>6</c:v>
                </c:pt>
                <c:pt idx="2">
                  <c:v>2.8</c:v>
                </c:pt>
                <c:pt idx="3">
                  <c:v>5.5</c:v>
                </c:pt>
                <c:pt idx="4">
                  <c:v>8.5</c:v>
                </c:pt>
                <c:pt idx="5">
                  <c:v>1.5</c:v>
                </c:pt>
                <c:pt idx="6">
                  <c:v>7.9</c:v>
                </c:pt>
                <c:pt idx="7">
                  <c:v>1.6</c:v>
                </c:pt>
                <c:pt idx="8">
                  <c:v>2.6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8616704"/>
        <c:axId val="388617280"/>
      </c:scatterChart>
      <c:valAx>
        <c:axId val="388616704"/>
        <c:scaling>
          <c:orientation val="minMax"/>
          <c:max val="1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88617280"/>
        <c:crosses val="autoZero"/>
        <c:crossBetween val="midCat"/>
        <c:majorUnit val="2"/>
      </c:valAx>
      <c:valAx>
        <c:axId val="388617280"/>
        <c:scaling>
          <c:orientation val="minMax"/>
          <c:max val="1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88616704"/>
        <c:crosses val="autoZero"/>
        <c:crossBetween val="midCat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22933070866142"/>
          <c:y val="9.459345978575967E-2"/>
          <c:w val="0.67089370078740163"/>
          <c:h val="0.7499444206054417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X-Y 값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noFill/>
                <a:round/>
              </a:ln>
              <a:effectLst/>
            </c:spPr>
          </c:marker>
          <c:dPt>
            <c:idx val="0"/>
            <c:marker>
              <c:spPr>
                <a:solidFill>
                  <a:srgbClr val="FFC000"/>
                </a:solidFill>
                <a:ln w="9525">
                  <a:noFill/>
                  <a:round/>
                </a:ln>
                <a:effectLst/>
              </c:spPr>
            </c:marker>
            <c:bubble3D val="0"/>
          </c:dPt>
          <c:dPt>
            <c:idx val="1"/>
            <c:marker>
              <c:spPr>
                <a:solidFill>
                  <a:srgbClr val="FFC000"/>
                </a:solidFill>
                <a:ln w="9525">
                  <a:noFill/>
                  <a:round/>
                </a:ln>
                <a:effectLst/>
              </c:spPr>
            </c:marker>
            <c:bubble3D val="0"/>
          </c:dPt>
          <c:dPt>
            <c:idx val="2"/>
            <c:marker>
              <c:spPr>
                <a:solidFill>
                  <a:schemeClr val="tx1"/>
                </a:solidFill>
                <a:ln w="9525">
                  <a:noFill/>
                  <a:round/>
                </a:ln>
                <a:effectLst/>
              </c:spPr>
            </c:marker>
            <c:bubble3D val="0"/>
          </c:dPt>
          <c:dPt>
            <c:idx val="3"/>
            <c:marker>
              <c:spPr>
                <a:solidFill>
                  <a:schemeClr val="accent6"/>
                </a:solidFill>
                <a:ln w="9525">
                  <a:noFill/>
                  <a:round/>
                </a:ln>
                <a:effectLst/>
              </c:spPr>
            </c:marker>
            <c:bubble3D val="0"/>
          </c:dPt>
          <c:dPt>
            <c:idx val="4"/>
            <c:marker>
              <c:spPr>
                <a:solidFill>
                  <a:schemeClr val="accent6"/>
                </a:solidFill>
                <a:ln w="9525">
                  <a:noFill/>
                  <a:round/>
                </a:ln>
                <a:effectLst/>
              </c:spPr>
            </c:marker>
            <c:bubble3D val="0"/>
          </c:dPt>
          <c:dPt>
            <c:idx val="5"/>
            <c:marker>
              <c:spPr>
                <a:solidFill>
                  <a:srgbClr val="FF0000"/>
                </a:solidFill>
                <a:ln w="9525">
                  <a:noFill/>
                  <a:round/>
                </a:ln>
                <a:effectLst/>
              </c:spPr>
            </c:marker>
            <c:bubble3D val="0"/>
          </c:dPt>
          <c:dPt>
            <c:idx val="6"/>
            <c:marker>
              <c:spPr>
                <a:solidFill>
                  <a:schemeClr val="accent6"/>
                </a:solidFill>
                <a:ln w="9525">
                  <a:noFill/>
                  <a:round/>
                </a:ln>
                <a:effectLst/>
              </c:spPr>
            </c:marker>
            <c:bubble3D val="0"/>
          </c:dPt>
          <c:dPt>
            <c:idx val="7"/>
            <c:marker>
              <c:spPr>
                <a:solidFill>
                  <a:srgbClr val="FF0000"/>
                </a:solidFill>
                <a:ln w="9525">
                  <a:noFill/>
                  <a:round/>
                </a:ln>
                <a:effectLst/>
              </c:spPr>
            </c:marker>
            <c:bubble3D val="0"/>
          </c:dPt>
          <c:dPt>
            <c:idx val="8"/>
            <c:marker>
              <c:spPr>
                <a:solidFill>
                  <a:srgbClr val="FF0000"/>
                </a:solidFill>
                <a:ln w="9525">
                  <a:noFill/>
                  <a:round/>
                </a:ln>
                <a:effectLst/>
              </c:spPr>
            </c:marker>
            <c:bubble3D val="0"/>
          </c:dPt>
          <c:xVal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5.5</c:v>
                </c:pt>
                <c:pt idx="4">
                  <c:v>5.7</c:v>
                </c:pt>
                <c:pt idx="5">
                  <c:v>8</c:v>
                </c:pt>
                <c:pt idx="6">
                  <c:v>8.2000000000000011</c:v>
                </c:pt>
                <c:pt idx="7">
                  <c:v>9.1</c:v>
                </c:pt>
                <c:pt idx="8">
                  <c:v>9.3000000000000007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5</c:v>
                </c:pt>
                <c:pt idx="1">
                  <c:v>6</c:v>
                </c:pt>
                <c:pt idx="2">
                  <c:v>2.8</c:v>
                </c:pt>
                <c:pt idx="3">
                  <c:v>5.5</c:v>
                </c:pt>
                <c:pt idx="4">
                  <c:v>8.5</c:v>
                </c:pt>
                <c:pt idx="5">
                  <c:v>1.5</c:v>
                </c:pt>
                <c:pt idx="6">
                  <c:v>7.9</c:v>
                </c:pt>
                <c:pt idx="7">
                  <c:v>1.6</c:v>
                </c:pt>
                <c:pt idx="8">
                  <c:v>2.6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8619008"/>
        <c:axId val="388619584"/>
      </c:scatterChart>
      <c:valAx>
        <c:axId val="388619008"/>
        <c:scaling>
          <c:orientation val="minMax"/>
          <c:max val="1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88619584"/>
        <c:crosses val="autoZero"/>
        <c:crossBetween val="midCat"/>
        <c:majorUnit val="2"/>
      </c:valAx>
      <c:valAx>
        <c:axId val="388619584"/>
        <c:scaling>
          <c:orientation val="minMax"/>
          <c:max val="1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88619008"/>
        <c:crosses val="autoZero"/>
        <c:crossBetween val="midCat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22933070866142"/>
          <c:y val="9.459345978575967E-2"/>
          <c:w val="0.67089370078740163"/>
          <c:h val="0.7499444206054417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X-Y 값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Pt>
            <c:idx val="0"/>
            <c:marker>
              <c:spPr>
                <a:solidFill>
                  <a:schemeClr val="accent6">
                    <a:lumMod val="60000"/>
                    <a:lumOff val="40000"/>
                  </a:schemeClr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  <a:round/>
                </a:ln>
                <a:effectLst/>
              </c:spPr>
            </c:marker>
            <c:bubble3D val="0"/>
            <c:spPr>
              <a:ln w="25400" cap="rnd">
                <a:solidFill>
                  <a:schemeClr val="accent6">
                    <a:lumMod val="60000"/>
                    <a:lumOff val="40000"/>
                  </a:schemeClr>
                </a:solidFill>
                <a:round/>
              </a:ln>
              <a:effectLst/>
            </c:spPr>
          </c:dPt>
          <c:dPt>
            <c:idx val="1"/>
            <c:marker>
              <c:spPr>
                <a:solidFill>
                  <a:schemeClr val="accent4">
                    <a:lumMod val="60000"/>
                    <a:lumOff val="40000"/>
                  </a:schemeClr>
                </a:solidFill>
                <a:ln w="9525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</c:dPt>
          <c:xVal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0.4</c:v>
                </c:pt>
                <c:pt idx="2">
                  <c:v>0.2</c:v>
                </c:pt>
                <c:pt idx="3">
                  <c:v>0.5</c:v>
                </c:pt>
                <c:pt idx="4">
                  <c:v>0.5</c:v>
                </c:pt>
                <c:pt idx="5">
                  <c:v>0.8</c:v>
                </c:pt>
                <c:pt idx="6">
                  <c:v>0.8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0.1</c:v>
                </c:pt>
                <c:pt idx="2">
                  <c:v>0.4</c:v>
                </c:pt>
                <c:pt idx="3">
                  <c:v>0.4</c:v>
                </c:pt>
                <c:pt idx="4">
                  <c:v>0.60000000000000009</c:v>
                </c:pt>
                <c:pt idx="5">
                  <c:v>0.4</c:v>
                </c:pt>
                <c:pt idx="6">
                  <c:v>0.9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0492672"/>
        <c:axId val="390493248"/>
      </c:scatterChart>
      <c:valAx>
        <c:axId val="390492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0493248"/>
        <c:crosses val="autoZero"/>
        <c:crossBetween val="midCat"/>
      </c:valAx>
      <c:valAx>
        <c:axId val="390493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04926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22933070866142"/>
          <c:y val="9.459345978575967E-2"/>
          <c:w val="0.67089370078740163"/>
          <c:h val="0.7499444206054417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X-Y 값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Pt>
            <c:idx val="0"/>
            <c:marker>
              <c:spPr>
                <a:solidFill>
                  <a:schemeClr val="accent6">
                    <a:lumMod val="60000"/>
                    <a:lumOff val="40000"/>
                  </a:schemeClr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  <a:round/>
                </a:ln>
                <a:effectLst/>
              </c:spPr>
            </c:marker>
            <c:bubble3D val="0"/>
            <c:spPr>
              <a:ln w="25400" cap="rnd">
                <a:solidFill>
                  <a:schemeClr val="accent6">
                    <a:lumMod val="60000"/>
                    <a:lumOff val="40000"/>
                  </a:schemeClr>
                </a:solidFill>
                <a:round/>
              </a:ln>
              <a:effectLst/>
            </c:spPr>
          </c:dPt>
          <c:dPt>
            <c:idx val="1"/>
            <c:marker>
              <c:spPr>
                <a:solidFill>
                  <a:schemeClr val="accent4">
                    <a:lumMod val="60000"/>
                    <a:lumOff val="40000"/>
                  </a:schemeClr>
                </a:solidFill>
                <a:ln w="9525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</c:dPt>
          <c:xVal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0.4</c:v>
                </c:pt>
                <c:pt idx="2">
                  <c:v>0.2</c:v>
                </c:pt>
                <c:pt idx="3">
                  <c:v>0.5</c:v>
                </c:pt>
                <c:pt idx="4">
                  <c:v>0.5</c:v>
                </c:pt>
                <c:pt idx="5">
                  <c:v>0.8</c:v>
                </c:pt>
                <c:pt idx="6">
                  <c:v>0.8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0.1</c:v>
                </c:pt>
                <c:pt idx="2">
                  <c:v>0.4</c:v>
                </c:pt>
                <c:pt idx="3">
                  <c:v>0.4</c:v>
                </c:pt>
                <c:pt idx="4">
                  <c:v>0.60000000000000009</c:v>
                </c:pt>
                <c:pt idx="5">
                  <c:v>0.4</c:v>
                </c:pt>
                <c:pt idx="6">
                  <c:v>0.9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0494976"/>
        <c:axId val="390495552"/>
      </c:scatterChart>
      <c:valAx>
        <c:axId val="390494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0495552"/>
        <c:crosses val="autoZero"/>
        <c:crossBetween val="midCat"/>
      </c:valAx>
      <c:valAx>
        <c:axId val="390495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0494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22933070866142"/>
          <c:y val="9.459345978575967E-2"/>
          <c:w val="0.67089370078740163"/>
          <c:h val="0.7499444206054417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X-Y 값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Pt>
            <c:idx val="0"/>
            <c:marker>
              <c:spPr>
                <a:solidFill>
                  <a:schemeClr val="accent6">
                    <a:lumMod val="60000"/>
                    <a:lumOff val="40000"/>
                  </a:schemeClr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  <a:round/>
                </a:ln>
                <a:effectLst/>
              </c:spPr>
            </c:marker>
            <c:bubble3D val="0"/>
            <c:spPr>
              <a:ln w="25400" cap="rnd">
                <a:solidFill>
                  <a:schemeClr val="accent6">
                    <a:lumMod val="60000"/>
                    <a:lumOff val="40000"/>
                  </a:schemeClr>
                </a:solidFill>
                <a:round/>
              </a:ln>
              <a:effectLst/>
            </c:spPr>
          </c:dPt>
          <c:dPt>
            <c:idx val="1"/>
            <c:marker>
              <c:spPr>
                <a:solidFill>
                  <a:schemeClr val="accent4">
                    <a:lumMod val="60000"/>
                    <a:lumOff val="40000"/>
                  </a:schemeClr>
                </a:solidFill>
                <a:ln w="9525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</c:dPt>
          <c:xVal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0.4</c:v>
                </c:pt>
                <c:pt idx="2">
                  <c:v>0.2</c:v>
                </c:pt>
                <c:pt idx="3">
                  <c:v>0.5</c:v>
                </c:pt>
                <c:pt idx="4">
                  <c:v>0.5</c:v>
                </c:pt>
                <c:pt idx="5">
                  <c:v>0.8</c:v>
                </c:pt>
                <c:pt idx="6">
                  <c:v>0.8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0.1</c:v>
                </c:pt>
                <c:pt idx="2">
                  <c:v>0.4</c:v>
                </c:pt>
                <c:pt idx="3">
                  <c:v>0.4</c:v>
                </c:pt>
                <c:pt idx="4">
                  <c:v>0.60000000000000009</c:v>
                </c:pt>
                <c:pt idx="5">
                  <c:v>0.4</c:v>
                </c:pt>
                <c:pt idx="6">
                  <c:v>0.9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0522560"/>
        <c:axId val="390523136"/>
      </c:scatterChart>
      <c:valAx>
        <c:axId val="390522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0523136"/>
        <c:crosses val="autoZero"/>
        <c:crossBetween val="midCat"/>
      </c:valAx>
      <c:valAx>
        <c:axId val="390523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05225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0.40196</cdr:y>
    </cdr:from>
    <cdr:to>
      <cdr:x>0.08268</cdr:x>
      <cdr:y>0.48935</cdr:y>
    </cdr:to>
    <cdr:sp macro="" textlink="">
      <cdr:nvSpPr>
        <cdr:cNvPr id="2" name="TextBox 1"/>
        <cdr:cNvSpPr txBox="1"/>
      </cdr:nvSpPr>
      <cdr:spPr>
        <a:xfrm xmlns:a="http://schemas.openxmlformats.org/drawingml/2006/main" rot="5400000">
          <a:off x="60533" y="1584188"/>
          <a:ext cx="360030" cy="50402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none" rtlCol="0"/>
        <a:lstStyle xmlns:a="http://schemas.openxmlformats.org/drawingml/2006/main"/>
        <a:p xmlns:a="http://schemas.openxmlformats.org/drawingml/2006/main">
          <a:r>
            <a:rPr lang="en-US" altLang="ko-KR" sz="1400" dirty="0" smtClean="0"/>
            <a:t>y</a:t>
          </a:r>
          <a:r>
            <a:rPr lang="ko-KR" altLang="en-US" sz="1400" dirty="0" smtClean="0"/>
            <a:t>축</a:t>
          </a:r>
          <a:endParaRPr lang="ko-KR" altLang="en-US" sz="1400" dirty="0"/>
        </a:p>
      </cdr:txBody>
    </cdr:sp>
  </cdr:relSizeAnchor>
  <cdr:relSizeAnchor xmlns:cdr="http://schemas.openxmlformats.org/drawingml/2006/chartDrawing">
    <cdr:from>
      <cdr:x>0.45275</cdr:x>
      <cdr:y>0.93009</cdr:y>
    </cdr:from>
    <cdr:to>
      <cdr:x>0.54725</cdr:x>
      <cdr:y>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2759964" y="3832187"/>
          <a:ext cx="576072" cy="28804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ko-KR" sz="1400" dirty="0"/>
            <a:t>x</a:t>
          </a:r>
          <a:r>
            <a:rPr lang="ko-KR" altLang="en-US" sz="1400" dirty="0" smtClean="0"/>
            <a:t>축</a:t>
          </a:r>
          <a:endParaRPr lang="ko-KR" altLang="en-US" sz="1400" dirty="0"/>
        </a:p>
      </cdr:txBody>
    </cdr:sp>
  </cdr:relSizeAnchor>
  <cdr:relSizeAnchor xmlns:cdr="http://schemas.openxmlformats.org/drawingml/2006/chartDrawing">
    <cdr:from>
      <cdr:x>0.20571</cdr:x>
      <cdr:y>0.78256</cdr:y>
    </cdr:from>
    <cdr:to>
      <cdr:x>0.20571</cdr:x>
      <cdr:y>0.88742</cdr:y>
    </cdr:to>
    <cdr:cxnSp macro="">
      <cdr:nvCxnSpPr>
        <cdr:cNvPr id="26" name="직선 화살표 연결선 25"/>
        <cdr:cNvCxnSpPr/>
      </cdr:nvCxnSpPr>
      <cdr:spPr>
        <a:xfrm xmlns:a="http://schemas.openxmlformats.org/drawingml/2006/main" flipV="1">
          <a:off x="1253988" y="3224315"/>
          <a:ext cx="0" cy="432048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chemeClr val="accent6">
              <a:lumMod val="60000"/>
              <a:lumOff val="40000"/>
            </a:schemeClr>
          </a:solidFill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0.14891</cdr:x>
      <cdr:y>0.90702</cdr:y>
    </cdr:from>
    <cdr:to>
      <cdr:x>0.29263</cdr:x>
      <cdr:y>0.9898</cdr:y>
    </cdr:to>
    <cdr:sp macro="" textlink="">
      <cdr:nvSpPr>
        <cdr:cNvPr id="30" name="TextBox 1"/>
        <cdr:cNvSpPr txBox="1"/>
      </cdr:nvSpPr>
      <cdr:spPr>
        <a:xfrm xmlns:a="http://schemas.openxmlformats.org/drawingml/2006/main">
          <a:off x="907778" y="3737132"/>
          <a:ext cx="876117" cy="3410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900" smtClean="0"/>
            <a:t>클러스터 </a:t>
          </a:r>
          <a:r>
            <a:rPr lang="en-US" altLang="ko-KR" sz="900" smtClean="0"/>
            <a:t>0</a:t>
          </a:r>
          <a:r>
            <a:rPr lang="ko-KR" altLang="en-US" sz="900" smtClean="0"/>
            <a:t>의 </a:t>
          </a:r>
          <a:endParaRPr lang="en-US" altLang="ko-KR" sz="900" dirty="0" smtClean="0"/>
        </a:p>
        <a:p xmlns:a="http://schemas.openxmlformats.org/drawingml/2006/main">
          <a:r>
            <a:rPr lang="ko-KR" altLang="en-US" sz="900" dirty="0" smtClean="0"/>
            <a:t>초기 중심점</a:t>
          </a:r>
          <a:endParaRPr lang="ko-KR" altLang="en-US" sz="900" dirty="0"/>
        </a:p>
      </cdr:txBody>
    </cdr:sp>
  </cdr:relSizeAnchor>
  <cdr:relSizeAnchor xmlns:cdr="http://schemas.openxmlformats.org/drawingml/2006/chartDrawing">
    <cdr:from>
      <cdr:x>0.3039</cdr:x>
      <cdr:y>0.90453</cdr:y>
    </cdr:from>
    <cdr:to>
      <cdr:x>0.45414</cdr:x>
      <cdr:y>0.98731</cdr:y>
    </cdr:to>
    <cdr:sp macro="" textlink="">
      <cdr:nvSpPr>
        <cdr:cNvPr id="31" name="TextBox 1"/>
        <cdr:cNvSpPr txBox="1"/>
      </cdr:nvSpPr>
      <cdr:spPr>
        <a:xfrm xmlns:a="http://schemas.openxmlformats.org/drawingml/2006/main">
          <a:off x="1852584" y="3726886"/>
          <a:ext cx="915863" cy="3410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900" smtClean="0"/>
            <a:t>클러스터 </a:t>
          </a:r>
          <a:r>
            <a:rPr lang="en-US" altLang="ko-KR" sz="900" smtClean="0"/>
            <a:t>2</a:t>
          </a:r>
          <a:r>
            <a:rPr lang="ko-KR" altLang="en-US" sz="900" smtClean="0"/>
            <a:t>의 </a:t>
          </a:r>
          <a:endParaRPr lang="en-US" altLang="ko-KR" sz="900" dirty="0" smtClean="0"/>
        </a:p>
        <a:p xmlns:a="http://schemas.openxmlformats.org/drawingml/2006/main">
          <a:r>
            <a:rPr lang="ko-KR" altLang="en-US" sz="900" dirty="0" smtClean="0"/>
            <a:t>초기 중심점</a:t>
          </a:r>
          <a:endParaRPr lang="ko-KR" altLang="en-US" sz="9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0.40196</cdr:y>
    </cdr:from>
    <cdr:to>
      <cdr:x>0.08268</cdr:x>
      <cdr:y>0.48935</cdr:y>
    </cdr:to>
    <cdr:sp macro="" textlink="">
      <cdr:nvSpPr>
        <cdr:cNvPr id="2" name="TextBox 1"/>
        <cdr:cNvSpPr txBox="1"/>
      </cdr:nvSpPr>
      <cdr:spPr>
        <a:xfrm xmlns:a="http://schemas.openxmlformats.org/drawingml/2006/main" rot="5400000">
          <a:off x="60533" y="1584188"/>
          <a:ext cx="360030" cy="50402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none" rtlCol="0"/>
        <a:lstStyle xmlns:a="http://schemas.openxmlformats.org/drawingml/2006/main"/>
        <a:p xmlns:a="http://schemas.openxmlformats.org/drawingml/2006/main">
          <a:r>
            <a:rPr lang="en-US" altLang="ko-KR" sz="1400" dirty="0" smtClean="0"/>
            <a:t>y</a:t>
          </a:r>
          <a:r>
            <a:rPr lang="ko-KR" altLang="en-US" sz="1400" dirty="0" smtClean="0"/>
            <a:t>축</a:t>
          </a:r>
          <a:endParaRPr lang="ko-KR" altLang="en-US" sz="1400" dirty="0"/>
        </a:p>
      </cdr:txBody>
    </cdr:sp>
  </cdr:relSizeAnchor>
  <cdr:relSizeAnchor xmlns:cdr="http://schemas.openxmlformats.org/drawingml/2006/chartDrawing">
    <cdr:from>
      <cdr:x>0.45275</cdr:x>
      <cdr:y>0.93009</cdr:y>
    </cdr:from>
    <cdr:to>
      <cdr:x>0.54725</cdr:x>
      <cdr:y>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2759964" y="3832187"/>
          <a:ext cx="576072" cy="28804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ko-KR" sz="1400" dirty="0"/>
            <a:t>x</a:t>
          </a:r>
          <a:r>
            <a:rPr lang="ko-KR" altLang="en-US" sz="1400" dirty="0" smtClean="0"/>
            <a:t>축</a:t>
          </a:r>
          <a:endParaRPr lang="ko-KR" altLang="en-US" sz="1400" dirty="0"/>
        </a:p>
      </cdr:txBody>
    </cdr:sp>
  </cdr:relSizeAnchor>
  <cdr:relSizeAnchor xmlns:cdr="http://schemas.openxmlformats.org/drawingml/2006/chartDrawing">
    <cdr:from>
      <cdr:x>0.83679</cdr:x>
      <cdr:y>0.38449</cdr:y>
    </cdr:from>
    <cdr:to>
      <cdr:x>0.96673</cdr:x>
      <cdr:y>0.45439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5101083" y="1584176"/>
          <a:ext cx="792088" cy="2880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100" dirty="0" smtClean="0"/>
            <a:t>(5.85, 5.71)</a:t>
          </a:r>
          <a:endParaRPr lang="ko-KR" altLang="en-US" sz="1100" dirty="0"/>
        </a:p>
      </cdr:txBody>
    </cdr:sp>
  </cdr:relSizeAnchor>
  <cdr:relSizeAnchor xmlns:cdr="http://schemas.openxmlformats.org/drawingml/2006/chartDrawing">
    <cdr:from>
      <cdr:x>0.83679</cdr:x>
      <cdr:y>0.69907</cdr:y>
    </cdr:from>
    <cdr:to>
      <cdr:x>0.93129</cdr:x>
      <cdr:y>0.7515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5101083" y="2880320"/>
          <a:ext cx="576064" cy="21602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100" dirty="0" smtClean="0"/>
            <a:t>(1, 1.5)</a:t>
          </a:r>
          <a:endParaRPr lang="ko-KR" altLang="en-US" sz="1100" dirty="0"/>
        </a:p>
      </cdr:txBody>
    </cdr:sp>
  </cdr:relSizeAnchor>
  <cdr:relSizeAnchor xmlns:cdr="http://schemas.openxmlformats.org/drawingml/2006/chartDrawing">
    <cdr:from>
      <cdr:x>0.22255</cdr:x>
      <cdr:y>0.73402</cdr:y>
    </cdr:from>
    <cdr:to>
      <cdr:x>0.83679</cdr:x>
      <cdr:y>0.73402</cdr:y>
    </cdr:to>
    <cdr:cxnSp macro="">
      <cdr:nvCxnSpPr>
        <cdr:cNvPr id="10" name="직선 화살표 연결선 9"/>
        <cdr:cNvCxnSpPr/>
      </cdr:nvCxnSpPr>
      <cdr:spPr>
        <a:xfrm xmlns:a="http://schemas.openxmlformats.org/drawingml/2006/main" flipH="1">
          <a:off x="1356667" y="3024336"/>
          <a:ext cx="3744416" cy="0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FFC000"/>
          </a:solidFill>
          <a:prstDash val="sys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0.5533</cdr:x>
      <cdr:y>0.41944</cdr:y>
    </cdr:from>
    <cdr:to>
      <cdr:x>0.83679</cdr:x>
      <cdr:y>0.41944</cdr:y>
    </cdr:to>
    <cdr:cxnSp macro="">
      <cdr:nvCxnSpPr>
        <cdr:cNvPr id="21" name="직선 화살표 연결선 20"/>
        <cdr:cNvCxnSpPr>
          <a:stCxn xmlns:a="http://schemas.openxmlformats.org/drawingml/2006/main" id="5" idx="1"/>
        </cdr:cNvCxnSpPr>
      </cdr:nvCxnSpPr>
      <cdr:spPr>
        <a:xfrm xmlns:a="http://schemas.openxmlformats.org/drawingml/2006/main" flipH="1">
          <a:off x="3372891" y="1728192"/>
          <a:ext cx="1728192" cy="0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FF0000"/>
          </a:solidFill>
          <a:prstDash val="sys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0.20571</cdr:x>
      <cdr:y>0.78256</cdr:y>
    </cdr:from>
    <cdr:to>
      <cdr:x>0.20571</cdr:x>
      <cdr:y>0.88742</cdr:y>
    </cdr:to>
    <cdr:cxnSp macro="">
      <cdr:nvCxnSpPr>
        <cdr:cNvPr id="26" name="직선 화살표 연결선 25"/>
        <cdr:cNvCxnSpPr/>
      </cdr:nvCxnSpPr>
      <cdr:spPr>
        <a:xfrm xmlns:a="http://schemas.openxmlformats.org/drawingml/2006/main" flipV="1">
          <a:off x="1253988" y="3224315"/>
          <a:ext cx="0" cy="432048"/>
        </a:xfrm>
        <a:prstGeom xmlns:a="http://schemas.openxmlformats.org/drawingml/2006/main" prst="straightConnector1">
          <a:avLst/>
        </a:prstGeom>
        <a:ln xmlns:a="http://schemas.openxmlformats.org/drawingml/2006/main" w="19050"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0.15594</cdr:x>
      <cdr:y>0.88183</cdr:y>
    </cdr:from>
    <cdr:to>
      <cdr:x>0.29966</cdr:x>
      <cdr:y>0.96461</cdr:y>
    </cdr:to>
    <cdr:sp macro="" textlink="">
      <cdr:nvSpPr>
        <cdr:cNvPr id="30" name="TextBox 1"/>
        <cdr:cNvSpPr txBox="1"/>
      </cdr:nvSpPr>
      <cdr:spPr>
        <a:xfrm xmlns:a="http://schemas.openxmlformats.org/drawingml/2006/main">
          <a:off x="950610" y="3633344"/>
          <a:ext cx="876136" cy="3410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900" smtClean="0"/>
            <a:t>클러스터 </a:t>
          </a:r>
          <a:r>
            <a:rPr lang="en-US" altLang="ko-KR" sz="900" smtClean="0"/>
            <a:t>0</a:t>
          </a:r>
          <a:r>
            <a:rPr lang="ko-KR" altLang="en-US" sz="900" smtClean="0"/>
            <a:t>의 </a:t>
          </a:r>
          <a:endParaRPr lang="en-US" altLang="ko-KR" sz="900" dirty="0" smtClean="0"/>
        </a:p>
        <a:p xmlns:a="http://schemas.openxmlformats.org/drawingml/2006/main">
          <a:r>
            <a:rPr lang="ko-KR" altLang="en-US" sz="900" dirty="0" smtClean="0"/>
            <a:t>두 번째 중심점</a:t>
          </a:r>
          <a:endParaRPr lang="ko-KR" altLang="en-US" sz="900" dirty="0"/>
        </a:p>
      </cdr:txBody>
    </cdr:sp>
  </cdr:relSizeAnchor>
  <cdr:relSizeAnchor xmlns:cdr="http://schemas.openxmlformats.org/drawingml/2006/chartDrawing">
    <cdr:from>
      <cdr:x>0.30632</cdr:x>
      <cdr:y>0.87971</cdr:y>
    </cdr:from>
    <cdr:to>
      <cdr:x>0.45656</cdr:x>
      <cdr:y>0.96249</cdr:y>
    </cdr:to>
    <cdr:sp macro="" textlink="">
      <cdr:nvSpPr>
        <cdr:cNvPr id="31" name="TextBox 1"/>
        <cdr:cNvSpPr txBox="1"/>
      </cdr:nvSpPr>
      <cdr:spPr>
        <a:xfrm xmlns:a="http://schemas.openxmlformats.org/drawingml/2006/main">
          <a:off x="1867343" y="3624595"/>
          <a:ext cx="915845" cy="3410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900" smtClean="0"/>
            <a:t>클러스터 </a:t>
          </a:r>
          <a:r>
            <a:rPr lang="en-US" altLang="ko-KR" sz="900" smtClean="0"/>
            <a:t>1</a:t>
          </a:r>
          <a:r>
            <a:rPr lang="ko-KR" altLang="en-US" sz="900" smtClean="0"/>
            <a:t>의 </a:t>
          </a:r>
          <a:endParaRPr lang="en-US" altLang="ko-KR" sz="900" dirty="0" smtClean="0"/>
        </a:p>
        <a:p xmlns:a="http://schemas.openxmlformats.org/drawingml/2006/main">
          <a:r>
            <a:rPr lang="ko-KR" altLang="en-US" sz="900" dirty="0" smtClean="0"/>
            <a:t>두 번째  중심점</a:t>
          </a:r>
          <a:endParaRPr lang="ko-KR" altLang="en-US" sz="9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0.0122</cdr:x>
      <cdr:y>0.39465</cdr:y>
    </cdr:from>
    <cdr:to>
      <cdr:x>0.10131</cdr:x>
      <cdr:y>0.4975</cdr:y>
    </cdr:to>
    <cdr:sp macro="" textlink="">
      <cdr:nvSpPr>
        <cdr:cNvPr id="2" name="TextBox 1"/>
        <cdr:cNvSpPr txBox="1"/>
      </cdr:nvSpPr>
      <cdr:spPr>
        <a:xfrm xmlns:a="http://schemas.openxmlformats.org/drawingml/2006/main" rot="5400000">
          <a:off x="134106" y="1566354"/>
          <a:ext cx="423754" cy="5431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none" rtlCol="0"/>
        <a:lstStyle xmlns:a="http://schemas.openxmlformats.org/drawingml/2006/main"/>
        <a:p xmlns:a="http://schemas.openxmlformats.org/drawingml/2006/main">
          <a:r>
            <a:rPr lang="en-US" altLang="ko-KR" sz="1800" dirty="0" smtClean="0"/>
            <a:t>y</a:t>
          </a:r>
          <a:r>
            <a:rPr lang="ko-KR" altLang="en-US" sz="1800" dirty="0" smtClean="0"/>
            <a:t>축</a:t>
          </a:r>
          <a:endParaRPr lang="ko-KR" altLang="en-US" sz="1800" dirty="0"/>
        </a:p>
      </cdr:txBody>
    </cdr:sp>
  </cdr:relSizeAnchor>
  <cdr:relSizeAnchor xmlns:cdr="http://schemas.openxmlformats.org/drawingml/2006/chartDrawing">
    <cdr:from>
      <cdr:x>0.43507</cdr:x>
      <cdr:y>0.93009</cdr:y>
    </cdr:from>
    <cdr:to>
      <cdr:x>0.52957</cdr:x>
      <cdr:y>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2652162" y="3832187"/>
          <a:ext cx="576072" cy="28804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ko-KR" sz="1800" dirty="0"/>
            <a:t>x</a:t>
          </a:r>
          <a:r>
            <a:rPr lang="ko-KR" altLang="en-US" sz="1800" dirty="0" smtClean="0"/>
            <a:t>축</a:t>
          </a:r>
          <a:endParaRPr lang="ko-KR" altLang="en-US" sz="1800" dirty="0"/>
        </a:p>
      </cdr:txBody>
    </cdr:sp>
  </cdr:relSizeAnchor>
  <cdr:relSizeAnchor xmlns:cdr="http://schemas.openxmlformats.org/drawingml/2006/chartDrawing">
    <cdr:from>
      <cdr:x>0.83802</cdr:x>
      <cdr:y>0.17477</cdr:y>
    </cdr:from>
    <cdr:to>
      <cdr:x>0.97961</cdr:x>
      <cdr:y>0.24737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5108570" y="720093"/>
          <a:ext cx="863124" cy="29912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600" dirty="0" smtClean="0"/>
            <a:t>(8.5, 8.5)</a:t>
          </a:r>
          <a:endParaRPr lang="ko-KR" altLang="en-US" sz="1600" dirty="0"/>
        </a:p>
      </cdr:txBody>
    </cdr:sp>
  </cdr:relSizeAnchor>
  <cdr:relSizeAnchor xmlns:cdr="http://schemas.openxmlformats.org/drawingml/2006/chartDrawing">
    <cdr:from>
      <cdr:x>0.83939</cdr:x>
      <cdr:y>0.67844</cdr:y>
    </cdr:from>
    <cdr:to>
      <cdr:x>1</cdr:x>
      <cdr:y>0.74997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5116920" y="2795330"/>
          <a:ext cx="979079" cy="2947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600" dirty="0" smtClean="0"/>
            <a:t>(1.8, 1.8)</a:t>
          </a:r>
          <a:endParaRPr lang="ko-KR" altLang="en-US" sz="1600" dirty="0"/>
        </a:p>
      </cdr:txBody>
    </cdr:sp>
  </cdr:relSizeAnchor>
  <cdr:relSizeAnchor xmlns:cdr="http://schemas.openxmlformats.org/drawingml/2006/chartDrawing">
    <cdr:from>
      <cdr:x>0.28182</cdr:x>
      <cdr:y>0.71339</cdr:y>
    </cdr:from>
    <cdr:to>
      <cdr:x>0.83939</cdr:x>
      <cdr:y>0.71654</cdr:y>
    </cdr:to>
    <cdr:cxnSp macro="">
      <cdr:nvCxnSpPr>
        <cdr:cNvPr id="10" name="직선 화살표 연결선 9"/>
        <cdr:cNvCxnSpPr/>
      </cdr:nvCxnSpPr>
      <cdr:spPr>
        <a:xfrm xmlns:a="http://schemas.openxmlformats.org/drawingml/2006/main" flipH="1">
          <a:off x="1717953" y="2939342"/>
          <a:ext cx="3398992" cy="12986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FFC000"/>
          </a:solidFill>
          <a:prstDash val="sys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0.73048</cdr:x>
      <cdr:y>0.20972</cdr:y>
    </cdr:from>
    <cdr:to>
      <cdr:x>0.83802</cdr:x>
      <cdr:y>0.21107</cdr:y>
    </cdr:to>
    <cdr:cxnSp macro="">
      <cdr:nvCxnSpPr>
        <cdr:cNvPr id="21" name="직선 화살표 연결선 20"/>
        <cdr:cNvCxnSpPr>
          <a:stCxn xmlns:a="http://schemas.openxmlformats.org/drawingml/2006/main" id="5" idx="1"/>
        </cdr:cNvCxnSpPr>
      </cdr:nvCxnSpPr>
      <cdr:spPr>
        <a:xfrm xmlns:a="http://schemas.openxmlformats.org/drawingml/2006/main" flipH="1" flipV="1">
          <a:off x="4453006" y="864095"/>
          <a:ext cx="655564" cy="5560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FF0000"/>
          </a:solidFill>
          <a:prstDash val="sys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0.10443</cdr:x>
      <cdr:y>0.73402</cdr:y>
    </cdr:from>
    <cdr:to>
      <cdr:x>0.19893</cdr:x>
      <cdr:y>0.73402</cdr:y>
    </cdr:to>
    <cdr:cxnSp macro="">
      <cdr:nvCxnSpPr>
        <cdr:cNvPr id="26" name="직선 화살표 연결선 25"/>
        <cdr:cNvCxnSpPr/>
      </cdr:nvCxnSpPr>
      <cdr:spPr>
        <a:xfrm xmlns:a="http://schemas.openxmlformats.org/drawingml/2006/main">
          <a:off x="636587" y="3024336"/>
          <a:ext cx="576064" cy="1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00B050"/>
          </a:solidFill>
          <a:prstDash val="sys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</cdr:x>
      <cdr:y>0.72768</cdr:y>
    </cdr:from>
    <cdr:to>
      <cdr:x>0.13117</cdr:x>
      <cdr:y>0.81046</cdr:y>
    </cdr:to>
    <cdr:sp macro="" textlink="">
      <cdr:nvSpPr>
        <cdr:cNvPr id="30" name="TextBox 1"/>
        <cdr:cNvSpPr txBox="1"/>
      </cdr:nvSpPr>
      <cdr:spPr>
        <a:xfrm xmlns:a="http://schemas.openxmlformats.org/drawingml/2006/main">
          <a:off x="-2731879" y="2998223"/>
          <a:ext cx="799597" cy="3410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1000" smtClean="0"/>
            <a:t>클러스터 </a:t>
          </a:r>
          <a:r>
            <a:rPr lang="en-US" altLang="ko-KR" sz="1000" smtClean="0"/>
            <a:t>0</a:t>
          </a:r>
          <a:r>
            <a:rPr lang="ko-KR" altLang="en-US" sz="1000" smtClean="0"/>
            <a:t>의 </a:t>
          </a:r>
          <a:endParaRPr lang="en-US" altLang="ko-KR" sz="1000" dirty="0" smtClean="0"/>
        </a:p>
        <a:p xmlns:a="http://schemas.openxmlformats.org/drawingml/2006/main">
          <a:r>
            <a:rPr lang="ko-KR" altLang="en-US" sz="1000" dirty="0" smtClean="0"/>
            <a:t>세 번째 중심점</a:t>
          </a:r>
          <a:endParaRPr lang="ko-KR" altLang="en-US" sz="1000" dirty="0"/>
        </a:p>
      </cdr:txBody>
    </cdr:sp>
  </cdr:relSizeAnchor>
  <cdr:relSizeAnchor xmlns:cdr="http://schemas.openxmlformats.org/drawingml/2006/chartDrawing">
    <cdr:from>
      <cdr:x>0.65746</cdr:x>
      <cdr:y>0.38909</cdr:y>
    </cdr:from>
    <cdr:to>
      <cdr:x>0.826</cdr:x>
      <cdr:y>0.47187</cdr:y>
    </cdr:to>
    <cdr:sp macro="" textlink="">
      <cdr:nvSpPr>
        <cdr:cNvPr id="31" name="TextBox 1"/>
        <cdr:cNvSpPr txBox="1"/>
      </cdr:nvSpPr>
      <cdr:spPr>
        <a:xfrm xmlns:a="http://schemas.openxmlformats.org/drawingml/2006/main">
          <a:off x="4007876" y="1603141"/>
          <a:ext cx="1027390" cy="3410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1050" smtClean="0"/>
            <a:t>클러스터 </a:t>
          </a:r>
          <a:r>
            <a:rPr lang="en-US" altLang="ko-KR" sz="1050" smtClean="0"/>
            <a:t>1</a:t>
          </a:r>
          <a:r>
            <a:rPr lang="ko-KR" altLang="en-US" sz="1050" smtClean="0"/>
            <a:t>의 </a:t>
          </a:r>
          <a:endParaRPr lang="en-US" altLang="ko-KR" sz="1050" dirty="0" smtClean="0"/>
        </a:p>
        <a:p xmlns:a="http://schemas.openxmlformats.org/drawingml/2006/main">
          <a:r>
            <a:rPr lang="ko-KR" altLang="en-US" sz="1050" dirty="0" smtClean="0"/>
            <a:t>세 번째 중심점</a:t>
          </a:r>
          <a:endParaRPr lang="ko-KR" altLang="en-US" sz="1050" dirty="0"/>
        </a:p>
      </cdr:txBody>
    </cdr:sp>
  </cdr:relSizeAnchor>
  <cdr:relSizeAnchor xmlns:cdr="http://schemas.openxmlformats.org/drawingml/2006/chartDrawing">
    <cdr:from>
      <cdr:x>0.5533</cdr:x>
      <cdr:y>0.41944</cdr:y>
    </cdr:from>
    <cdr:to>
      <cdr:x>0.65961</cdr:x>
      <cdr:y>0.41944</cdr:y>
    </cdr:to>
    <cdr:cxnSp macro="">
      <cdr:nvCxnSpPr>
        <cdr:cNvPr id="22" name="직선 화살표 연결선 21"/>
        <cdr:cNvCxnSpPr/>
      </cdr:nvCxnSpPr>
      <cdr:spPr>
        <a:xfrm xmlns:a="http://schemas.openxmlformats.org/drawingml/2006/main" flipH="1">
          <a:off x="3372892" y="1728192"/>
          <a:ext cx="648071" cy="0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00B050"/>
          </a:solidFill>
          <a:prstDash val="sys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0.40196</cdr:y>
    </cdr:from>
    <cdr:to>
      <cdr:x>0.08268</cdr:x>
      <cdr:y>0.48935</cdr:y>
    </cdr:to>
    <cdr:sp macro="" textlink="">
      <cdr:nvSpPr>
        <cdr:cNvPr id="2" name="TextBox 1"/>
        <cdr:cNvSpPr txBox="1"/>
      </cdr:nvSpPr>
      <cdr:spPr>
        <a:xfrm xmlns:a="http://schemas.openxmlformats.org/drawingml/2006/main" rot="5400000">
          <a:off x="60533" y="1584188"/>
          <a:ext cx="360030" cy="50402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none" rtlCol="0"/>
        <a:lstStyle xmlns:a="http://schemas.openxmlformats.org/drawingml/2006/main"/>
        <a:p xmlns:a="http://schemas.openxmlformats.org/drawingml/2006/main">
          <a:r>
            <a:rPr lang="en-US" altLang="ko-KR" sz="1800" dirty="0" smtClean="0"/>
            <a:t>y</a:t>
          </a:r>
          <a:r>
            <a:rPr lang="ko-KR" altLang="en-US" sz="1800" dirty="0" smtClean="0"/>
            <a:t>축</a:t>
          </a:r>
          <a:endParaRPr lang="ko-KR" altLang="en-US" sz="1800" dirty="0"/>
        </a:p>
      </cdr:txBody>
    </cdr:sp>
  </cdr:relSizeAnchor>
  <cdr:relSizeAnchor xmlns:cdr="http://schemas.openxmlformats.org/drawingml/2006/chartDrawing">
    <cdr:from>
      <cdr:x>0.43756</cdr:x>
      <cdr:y>0.93009</cdr:y>
    </cdr:from>
    <cdr:to>
      <cdr:x>0.53206</cdr:x>
      <cdr:y>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2667371" y="3832187"/>
          <a:ext cx="576072" cy="28804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ko-KR" sz="1800" dirty="0" smtClean="0"/>
            <a:t>x</a:t>
          </a:r>
          <a:r>
            <a:rPr lang="ko-KR" altLang="en-US" sz="1800" dirty="0" smtClean="0"/>
            <a:t>축</a:t>
          </a:r>
          <a:endParaRPr lang="ko-KR" altLang="en-US" sz="1800" dirty="0"/>
        </a:p>
      </cdr:txBody>
    </cdr:sp>
  </cdr:relSizeAnchor>
  <cdr:relSizeAnchor xmlns:cdr="http://schemas.openxmlformats.org/drawingml/2006/chartDrawing">
    <cdr:from>
      <cdr:x>0.83802</cdr:x>
      <cdr:y>0.17477</cdr:y>
    </cdr:from>
    <cdr:to>
      <cdr:x>0.9908</cdr:x>
      <cdr:y>0.25093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5108569" y="720092"/>
          <a:ext cx="931327" cy="3137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600" dirty="0" smtClean="0"/>
            <a:t>(8.5, 8.5)</a:t>
          </a:r>
          <a:endParaRPr lang="ko-KR" altLang="en-US" sz="1600" dirty="0"/>
        </a:p>
      </cdr:txBody>
    </cdr:sp>
  </cdr:relSizeAnchor>
  <cdr:relSizeAnchor xmlns:cdr="http://schemas.openxmlformats.org/drawingml/2006/chartDrawing">
    <cdr:from>
      <cdr:x>0.83939</cdr:x>
      <cdr:y>0.67844</cdr:y>
    </cdr:from>
    <cdr:to>
      <cdr:x>0.9882</cdr:x>
      <cdr:y>0.74836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5116920" y="2795329"/>
          <a:ext cx="907171" cy="2880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600" dirty="0" smtClean="0"/>
            <a:t>(1.8, 1.8)</a:t>
          </a:r>
          <a:endParaRPr lang="ko-KR" altLang="en-US" sz="1600" dirty="0"/>
        </a:p>
      </cdr:txBody>
    </cdr:sp>
  </cdr:relSizeAnchor>
  <cdr:relSizeAnchor xmlns:cdr="http://schemas.openxmlformats.org/drawingml/2006/chartDrawing">
    <cdr:from>
      <cdr:x>0.26559</cdr:x>
      <cdr:y>0.71339</cdr:y>
    </cdr:from>
    <cdr:to>
      <cdr:x>0.83939</cdr:x>
      <cdr:y>0.71775</cdr:y>
    </cdr:to>
    <cdr:cxnSp macro="">
      <cdr:nvCxnSpPr>
        <cdr:cNvPr id="10" name="직선 화살표 연결선 9"/>
        <cdr:cNvCxnSpPr/>
      </cdr:nvCxnSpPr>
      <cdr:spPr>
        <a:xfrm xmlns:a="http://schemas.openxmlformats.org/drawingml/2006/main" flipH="1">
          <a:off x="1619046" y="2939332"/>
          <a:ext cx="3497875" cy="17945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FFC000"/>
          </a:solidFill>
          <a:prstDash val="sys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0.71867</cdr:x>
      <cdr:y>0.20459</cdr:y>
    </cdr:from>
    <cdr:to>
      <cdr:x>0.83802</cdr:x>
      <cdr:y>0.21285</cdr:y>
    </cdr:to>
    <cdr:cxnSp macro="">
      <cdr:nvCxnSpPr>
        <cdr:cNvPr id="21" name="직선 화살표 연결선 20"/>
        <cdr:cNvCxnSpPr>
          <a:stCxn xmlns:a="http://schemas.openxmlformats.org/drawingml/2006/main" id="5" idx="1"/>
        </cdr:cNvCxnSpPr>
      </cdr:nvCxnSpPr>
      <cdr:spPr>
        <a:xfrm xmlns:a="http://schemas.openxmlformats.org/drawingml/2006/main" flipH="1" flipV="1">
          <a:off x="4381013" y="842960"/>
          <a:ext cx="727556" cy="34028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FF0000"/>
          </a:solidFill>
          <a:prstDash val="sys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0.25352</cdr:x>
      <cdr:y>0.5387</cdr:y>
    </cdr:from>
    <cdr:to>
      <cdr:x>0.25799</cdr:x>
      <cdr:y>0.69907</cdr:y>
    </cdr:to>
    <cdr:cxnSp macro="">
      <cdr:nvCxnSpPr>
        <cdr:cNvPr id="26" name="직선 화살표 연결선 25"/>
        <cdr:cNvCxnSpPr/>
      </cdr:nvCxnSpPr>
      <cdr:spPr>
        <a:xfrm xmlns:a="http://schemas.openxmlformats.org/drawingml/2006/main">
          <a:off x="1545473" y="2219551"/>
          <a:ext cx="27235" cy="660780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00B050"/>
          </a:solidFill>
          <a:prstDash val="sys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0.18081</cdr:x>
      <cdr:y>0.43571</cdr:y>
    </cdr:from>
    <cdr:to>
      <cdr:x>0.33973</cdr:x>
      <cdr:y>0.51849</cdr:y>
    </cdr:to>
    <cdr:sp macro="" textlink="">
      <cdr:nvSpPr>
        <cdr:cNvPr id="30" name="TextBox 1"/>
        <cdr:cNvSpPr txBox="1"/>
      </cdr:nvSpPr>
      <cdr:spPr>
        <a:xfrm xmlns:a="http://schemas.openxmlformats.org/drawingml/2006/main">
          <a:off x="1102199" y="1795206"/>
          <a:ext cx="968792" cy="3410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1050" smtClean="0"/>
            <a:t>클러스터 </a:t>
          </a:r>
          <a:r>
            <a:rPr lang="en-US" altLang="ko-KR" sz="1050" smtClean="0"/>
            <a:t>0</a:t>
          </a:r>
          <a:r>
            <a:rPr lang="ko-KR" altLang="en-US" sz="1050" smtClean="0"/>
            <a:t>의 </a:t>
          </a:r>
          <a:endParaRPr lang="en-US" altLang="ko-KR" sz="1050" dirty="0"/>
        </a:p>
        <a:p xmlns:a="http://schemas.openxmlformats.org/drawingml/2006/main">
          <a:r>
            <a:rPr lang="ko-KR" altLang="en-US" sz="1050" dirty="0" smtClean="0"/>
            <a:t>네 번째 중심점</a:t>
          </a:r>
          <a:endParaRPr lang="ko-KR" altLang="en-US" sz="1050" dirty="0"/>
        </a:p>
      </cdr:txBody>
    </cdr:sp>
  </cdr:relSizeAnchor>
  <cdr:relSizeAnchor xmlns:cdr="http://schemas.openxmlformats.org/drawingml/2006/chartDrawing">
    <cdr:from>
      <cdr:x>0.82461</cdr:x>
      <cdr:y>0.28638</cdr:y>
    </cdr:from>
    <cdr:to>
      <cdr:x>0.9908</cdr:x>
      <cdr:y>0.36916</cdr:y>
    </cdr:to>
    <cdr:sp macro="" textlink="">
      <cdr:nvSpPr>
        <cdr:cNvPr id="31" name="TextBox 1"/>
        <cdr:cNvSpPr txBox="1"/>
      </cdr:nvSpPr>
      <cdr:spPr>
        <a:xfrm xmlns:a="http://schemas.openxmlformats.org/drawingml/2006/main">
          <a:off x="5026795" y="1179933"/>
          <a:ext cx="1013102" cy="3410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1050" smtClean="0"/>
            <a:t>클러스터 </a:t>
          </a:r>
          <a:r>
            <a:rPr lang="en-US" altLang="ko-KR" sz="1050" smtClean="0"/>
            <a:t>1</a:t>
          </a:r>
          <a:r>
            <a:rPr lang="ko-KR" altLang="en-US" sz="1050" smtClean="0"/>
            <a:t>의</a:t>
          </a:r>
          <a:endParaRPr lang="en-US" altLang="ko-KR" sz="1050" dirty="0" smtClean="0"/>
        </a:p>
        <a:p xmlns:a="http://schemas.openxmlformats.org/drawingml/2006/main">
          <a:r>
            <a:rPr lang="ko-KR" altLang="en-US" sz="1050" dirty="0" smtClean="0"/>
            <a:t>네 번째 중심점</a:t>
          </a:r>
          <a:endParaRPr lang="ko-KR" altLang="en-US" sz="1050" dirty="0"/>
        </a:p>
      </cdr:txBody>
    </cdr:sp>
  </cdr:relSizeAnchor>
  <cdr:relSizeAnchor xmlns:cdr="http://schemas.openxmlformats.org/drawingml/2006/chartDrawing">
    <cdr:from>
      <cdr:x>0.71559</cdr:x>
      <cdr:y>0.21777</cdr:y>
    </cdr:from>
    <cdr:to>
      <cdr:x>0.85075</cdr:x>
      <cdr:y>0.28866</cdr:y>
    </cdr:to>
    <cdr:cxnSp macro="">
      <cdr:nvCxnSpPr>
        <cdr:cNvPr id="22" name="직선 화살표 연결선 21"/>
        <cdr:cNvCxnSpPr/>
      </cdr:nvCxnSpPr>
      <cdr:spPr>
        <a:xfrm xmlns:a="http://schemas.openxmlformats.org/drawingml/2006/main" flipH="1" flipV="1">
          <a:off x="4362246" y="897250"/>
          <a:ext cx="823926" cy="292097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00B050"/>
          </a:solidFill>
          <a:prstDash val="sys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0.16745</cdr:x>
      <cdr:y>0.08123</cdr:y>
    </cdr:from>
    <cdr:to>
      <cdr:x>0.7537</cdr:x>
      <cdr:y>0.82675</cdr:y>
    </cdr:to>
    <cdr:cxnSp macro="">
      <cdr:nvCxnSpPr>
        <cdr:cNvPr id="5" name="직선 연결선 4"/>
        <cdr:cNvCxnSpPr/>
      </cdr:nvCxnSpPr>
      <cdr:spPr>
        <a:xfrm xmlns:a="http://schemas.openxmlformats.org/drawingml/2006/main" flipV="1">
          <a:off x="507342" y="162617"/>
          <a:ext cx="1776226" cy="1492477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0.13883</cdr:x>
      <cdr:y>0.30488</cdr:y>
    </cdr:from>
    <cdr:to>
      <cdr:x>0.81181</cdr:x>
      <cdr:y>0.78727</cdr:y>
    </cdr:to>
    <cdr:sp macro="" textlink="">
      <cdr:nvSpPr>
        <cdr:cNvPr id="2" name="자유형 1"/>
        <cdr:cNvSpPr/>
      </cdr:nvSpPr>
      <cdr:spPr>
        <a:xfrm xmlns:a="http://schemas.openxmlformats.org/drawingml/2006/main">
          <a:off x="420617" y="610356"/>
          <a:ext cx="2039007" cy="965706"/>
        </a:xfrm>
        <a:custGeom xmlns:a="http://schemas.openxmlformats.org/drawingml/2006/main">
          <a:avLst/>
          <a:gdLst>
            <a:gd name="connsiteX0" fmla="*/ 0 w 2039007"/>
            <a:gd name="connsiteY0" fmla="*/ 198267 h 965706"/>
            <a:gd name="connsiteX1" fmla="*/ 273269 w 2039007"/>
            <a:gd name="connsiteY1" fmla="*/ 650211 h 965706"/>
            <a:gd name="connsiteX2" fmla="*/ 536028 w 2039007"/>
            <a:gd name="connsiteY2" fmla="*/ 965522 h 965706"/>
            <a:gd name="connsiteX3" fmla="*/ 693683 w 2039007"/>
            <a:gd name="connsiteY3" fmla="*/ 608170 h 965706"/>
            <a:gd name="connsiteX4" fmla="*/ 683173 w 2039007"/>
            <a:gd name="connsiteY4" fmla="*/ 461025 h 965706"/>
            <a:gd name="connsiteX5" fmla="*/ 1093076 w 2039007"/>
            <a:gd name="connsiteY5" fmla="*/ 639701 h 965706"/>
            <a:gd name="connsiteX6" fmla="*/ 1093076 w 2039007"/>
            <a:gd name="connsiteY6" fmla="*/ 124694 h 965706"/>
            <a:gd name="connsiteX7" fmla="*/ 1324304 w 2039007"/>
            <a:gd name="connsiteY7" fmla="*/ 19591 h 965706"/>
            <a:gd name="connsiteX8" fmla="*/ 2039007 w 2039007"/>
            <a:gd name="connsiteY8" fmla="*/ 429494 h 965706"/>
            <a:gd name="connsiteX9" fmla="*/ 2039007 w 2039007"/>
            <a:gd name="connsiteY9" fmla="*/ 429494 h 965706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</a:cxnLst>
          <a:rect l="l" t="t" r="r" b="b"/>
          <a:pathLst>
            <a:path w="2039007" h="965706">
              <a:moveTo>
                <a:pt x="0" y="198267"/>
              </a:moveTo>
              <a:cubicBezTo>
                <a:pt x="91965" y="360301"/>
                <a:pt x="183931" y="522335"/>
                <a:pt x="273269" y="650211"/>
              </a:cubicBezTo>
              <a:cubicBezTo>
                <a:pt x="362607" y="778087"/>
                <a:pt x="465959" y="972529"/>
                <a:pt x="536028" y="965522"/>
              </a:cubicBezTo>
              <a:cubicBezTo>
                <a:pt x="606097" y="958515"/>
                <a:pt x="669159" y="692253"/>
                <a:pt x="693683" y="608170"/>
              </a:cubicBezTo>
              <a:cubicBezTo>
                <a:pt x="718207" y="524087"/>
                <a:pt x="616607" y="455770"/>
                <a:pt x="683173" y="461025"/>
              </a:cubicBezTo>
              <a:cubicBezTo>
                <a:pt x="749739" y="466280"/>
                <a:pt x="1024759" y="695756"/>
                <a:pt x="1093076" y="639701"/>
              </a:cubicBezTo>
              <a:cubicBezTo>
                <a:pt x="1161393" y="583646"/>
                <a:pt x="1054538" y="228046"/>
                <a:pt x="1093076" y="124694"/>
              </a:cubicBezTo>
              <a:cubicBezTo>
                <a:pt x="1131614" y="21342"/>
                <a:pt x="1166649" y="-31209"/>
                <a:pt x="1324304" y="19591"/>
              </a:cubicBezTo>
              <a:cubicBezTo>
                <a:pt x="1481959" y="70391"/>
                <a:pt x="2039007" y="429494"/>
                <a:pt x="2039007" y="429494"/>
              </a:cubicBezTo>
              <a:lnTo>
                <a:pt x="2039007" y="429494"/>
              </a:lnTo>
            </a:path>
          </a:pathLst>
        </a:cu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B212-1281-4A4C-9065-D14087C5FC84}" type="datetimeFigureOut">
              <a:rPr lang="ko-KR" altLang="en-US" smtClean="0"/>
              <a:t>2017-09-15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11FA3-5CF2-419A-9C9A-437F42105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880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4ADA56-0DCE-408A-9F7D-B293BEDBDB6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406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4512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52535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60574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69443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36931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81709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2080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66085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51314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86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5913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53368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4009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8822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857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73783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63471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41614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0467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519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22563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57831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80853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69638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82480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76098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30384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5990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102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85480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2511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264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3972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265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17308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37846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94373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02787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31034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270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8022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271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024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6448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291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8852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292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2509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294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3429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8852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74963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297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92906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298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96445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300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01702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301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003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302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57956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304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9528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305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8945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306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39746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307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1606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308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1606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309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02911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310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15533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311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2013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312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201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313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64423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314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8945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315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20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316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20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317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79723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0019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6897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37573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5996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465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19652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95591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35188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35188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97678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091019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07514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35764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10303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511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8564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8564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7198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68225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68225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45610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2735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97669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343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070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4ADA56-0DCE-408A-9F7D-B293BEDBDB6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240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252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941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260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804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43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275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201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1799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876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6065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435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293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13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138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6249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645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2557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8718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65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2018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1906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53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2106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3036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205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618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4307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5408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19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6059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3888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9392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8502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0494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9550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7633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998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527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3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9176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610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4664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2927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2252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1197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632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1919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507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529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1764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4604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2822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8059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61877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912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590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25993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0779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766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896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DA56-0DCE-408A-9F7D-B293BEDBDB6A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69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http://abrc.or.kr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prstClr val="black">
                    <a:tint val="75000"/>
                  </a:prstClr>
                </a:solidFill>
              </a:rPr>
              <a:t>유성준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-</a:t>
            </a:r>
            <a:r>
              <a:rPr lang="ko-KR" altLang="en-US" dirty="0" smtClean="0">
                <a:solidFill>
                  <a:prstClr val="black">
                    <a:tint val="75000"/>
                  </a:prstClr>
                </a:solidFill>
              </a:rPr>
              <a:t>세종대학교 컴퓨터공학과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57909" y="683624"/>
            <a:ext cx="11594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267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4B44-D4E0-4A4E-93F2-E412EE81FA7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9468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4B44-D4E0-4A4E-93F2-E412EE81FA7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87299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9487-ED2C-4FDB-820F-66089A5842A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74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4B44-D4E0-4A4E-93F2-E412EE81FA7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9408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4B44-D4E0-4A4E-93F2-E412EE81FA7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1330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4B44-D4E0-4A4E-93F2-E412EE81FA7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708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4B44-D4E0-4A4E-93F2-E412EE81FA7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10111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4B44-D4E0-4A4E-93F2-E412EE81FA7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2297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4B44-D4E0-4A4E-93F2-E412EE81FA7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26445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4B44-D4E0-4A4E-93F2-E412EE81FA7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21533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94B44-D4E0-4A4E-93F2-E412EE81FA7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70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phviz.org/Download_windows.php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0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1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37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12" Type="http://schemas.openxmlformats.org/officeDocument/2006/relationships/image" Target="../media/image36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1.png"/><Relationship Id="rId11" Type="http://schemas.openxmlformats.org/officeDocument/2006/relationships/image" Target="../media/image350.png"/><Relationship Id="rId5" Type="http://schemas.openxmlformats.org/officeDocument/2006/relationships/image" Target="../media/image300.png"/><Relationship Id="rId10" Type="http://schemas.openxmlformats.org/officeDocument/2006/relationships/image" Target="../media/image340.png"/><Relationship Id="rId4" Type="http://schemas.openxmlformats.org/officeDocument/2006/relationships/image" Target="../media/image290.png"/><Relationship Id="rId9" Type="http://schemas.openxmlformats.org/officeDocument/2006/relationships/image" Target="../media/image330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7" Type="http://schemas.openxmlformats.org/officeDocument/2006/relationships/image" Target="../media/image18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21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5" Type="http://schemas.openxmlformats.org/officeDocument/2006/relationships/image" Target="../media/image45.png"/><Relationship Id="rId4" Type="http://schemas.openxmlformats.org/officeDocument/2006/relationships/image" Target="../media/image40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10.png"/><Relationship Id="rId4" Type="http://schemas.openxmlformats.org/officeDocument/2006/relationships/image" Target="../media/image1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9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3.png"/><Relationship Id="rId4" Type="http://schemas.openxmlformats.org/officeDocument/2006/relationships/image" Target="../media/image115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1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0.png"/><Relationship Id="rId5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0" Type="http://schemas.openxmlformats.org/officeDocument/2006/relationships/image" Target="../media/image21.png"/><Relationship Id="rId4" Type="http://schemas.openxmlformats.org/officeDocument/2006/relationships/image" Target="../media/image1010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3.png"/><Relationship Id="rId7" Type="http://schemas.openxmlformats.org/officeDocument/2006/relationships/image" Target="../media/image311.png"/><Relationship Id="rId12" Type="http://schemas.openxmlformats.org/officeDocument/2006/relationships/image" Target="../media/image35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11" Type="http://schemas.openxmlformats.org/officeDocument/2006/relationships/image" Target="../media/image340.png"/><Relationship Id="rId5" Type="http://schemas.openxmlformats.org/officeDocument/2006/relationships/image" Target="../media/image290.png"/><Relationship Id="rId10" Type="http://schemas.openxmlformats.org/officeDocument/2006/relationships/image" Target="../media/image330.png"/><Relationship Id="rId9" Type="http://schemas.openxmlformats.org/officeDocument/2006/relationships/image" Target="../media/image20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0.png"/><Relationship Id="rId5" Type="http://schemas.openxmlformats.org/officeDocument/2006/relationships/image" Target="../media/image260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27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0.png"/><Relationship Id="rId5" Type="http://schemas.openxmlformats.org/officeDocument/2006/relationships/image" Target="../media/image380.png"/><Relationship Id="rId10" Type="http://schemas.openxmlformats.org/officeDocument/2006/relationships/image" Target="../media/image43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0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6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" TargetMode="Externa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google-code-archive-source/v2/code.google.com/word2vec/source-archive.zip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://w.elnn.kr/search/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" TargetMode="Externa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" TargetMode="External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5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3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3.png"/><Relationship Id="rId4" Type="http://schemas.openxmlformats.org/officeDocument/2006/relationships/image" Target="../media/image199.png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10.png"/></Relationships>
</file>

<file path=ppt/slides/_rels/slide3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10.png"/><Relationship Id="rId9" Type="http://schemas.openxmlformats.org/officeDocument/2006/relationships/image" Target="../media/image11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10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7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A2B979-F945-4E6D-A38D-6D15DB8770D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121" name="_x439710352" descr="EMB000033884b4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987" y="5373216"/>
            <a:ext cx="2994025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609430"/>
              </p:ext>
            </p:extLst>
          </p:nvPr>
        </p:nvGraphicFramePr>
        <p:xfrm>
          <a:off x="2031999" y="1700808"/>
          <a:ext cx="8128000" cy="1296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/>
              </a:tblGrid>
              <a:tr h="1296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 smtClean="0"/>
                        <a:t>제</a:t>
                      </a:r>
                      <a:r>
                        <a:rPr lang="en-US" altLang="ko-KR" sz="3000" b="1" dirty="0" smtClean="0"/>
                        <a:t>2</a:t>
                      </a:r>
                      <a:r>
                        <a:rPr lang="ko-KR" altLang="en-US" sz="3000" b="1" dirty="0" smtClean="0"/>
                        <a:t>차 </a:t>
                      </a:r>
                      <a:r>
                        <a:rPr lang="ko-KR" altLang="en-US" sz="3000" b="1" dirty="0" err="1" smtClean="0"/>
                        <a:t>빅데이터</a:t>
                      </a:r>
                      <a:r>
                        <a:rPr lang="ko-KR" altLang="en-US" sz="3000" b="1" dirty="0" smtClean="0"/>
                        <a:t> 분석 교육과정 강의교재</a:t>
                      </a:r>
                      <a:endParaRPr lang="ko-KR" altLang="en-US" sz="3000" b="1" dirty="0"/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67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단일선형회귀분석이란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4"/>
            </a:pPr>
            <a:r>
              <a:rPr lang="ko-KR" altLang="en-US" sz="2000" b="1" dirty="0" smtClean="0">
                <a:latin typeface="+mn-ea"/>
              </a:rPr>
              <a:t>단일선형회귀모델 소개</a:t>
            </a:r>
            <a:endParaRPr lang="en-US" altLang="ko-KR" sz="2000" b="1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50276" y="1347375"/>
                <a:ext cx="11059286" cy="4708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</a:rPr>
                  <a:t>종속변수 </a:t>
                </a:r>
                <a:r>
                  <a:rPr lang="en-US" altLang="ko-KR" sz="2000" dirty="0" smtClean="0">
                    <a:latin typeface="+mn-ea"/>
                  </a:rPr>
                  <a:t>Y</a:t>
                </a:r>
                <a:r>
                  <a:rPr lang="ko-KR" altLang="en-US" sz="2000" dirty="0" smtClean="0">
                    <a:latin typeface="+mn-ea"/>
                  </a:rPr>
                  <a:t>가 독립변수 </a:t>
                </a:r>
                <a:r>
                  <a:rPr lang="en-US" altLang="ko-KR" sz="2000" dirty="0" smtClean="0">
                    <a:latin typeface="+mn-ea"/>
                  </a:rPr>
                  <a:t>X</a:t>
                </a:r>
                <a:r>
                  <a:rPr lang="ko-KR" altLang="en-US" sz="2000" dirty="0" smtClean="0">
                    <a:latin typeface="+mn-ea"/>
                  </a:rPr>
                  <a:t>와 </a:t>
                </a:r>
                <a:r>
                  <a:rPr lang="ko-KR" altLang="en-US" sz="2000" dirty="0" err="1" smtClean="0">
                    <a:latin typeface="+mn-ea"/>
                  </a:rPr>
                  <a:t>오차항</a:t>
                </a:r>
                <a:r>
                  <a:rPr lang="en-US" altLang="ko-KR" sz="2000" dirty="0" smtClean="0">
                    <a:latin typeface="+mn-ea"/>
                  </a:rPr>
                  <a:t>(Error </a:t>
                </a:r>
                <a:r>
                  <a:rPr lang="en-US" altLang="ko-KR" sz="2000" dirty="0">
                    <a:latin typeface="+mn-ea"/>
                  </a:rPr>
                  <a:t>T</a:t>
                </a:r>
                <a:r>
                  <a:rPr lang="en-US" altLang="ko-KR" sz="2000" dirty="0" smtClean="0">
                    <a:latin typeface="+mn-ea"/>
                  </a:rPr>
                  <a:t>erm)</a:t>
                </a:r>
                <a:r>
                  <a:rPr lang="ko-KR" altLang="en-US" sz="2000" dirty="0" smtClean="0">
                    <a:latin typeface="+mn-ea"/>
                  </a:rPr>
                  <a:t>에 어떻게 관련되어 있는가를 나타내는 방정식</a:t>
                </a:r>
                <a:endParaRPr lang="en-US" altLang="ko-KR" sz="2000" dirty="0" smtClean="0">
                  <a:latin typeface="+mn-ea"/>
                </a:endParaRPr>
              </a:p>
              <a:p>
                <a:endParaRPr lang="en-US" altLang="ko-KR" sz="2000" dirty="0" smtClean="0">
                  <a:latin typeface="+mn-ea"/>
                  <a:ea typeface="맑은 고딕" panose="020B0503020000020004" pitchFamily="50" charset="-127"/>
                </a:endParaRPr>
              </a:p>
              <a:p>
                <a:r>
                  <a:rPr lang="ko-KR" altLang="ko-KR" sz="2000" dirty="0" smtClean="0">
                    <a:latin typeface="+mn-ea"/>
                    <a:ea typeface="맑은 고딕" panose="020B0503020000020004" pitchFamily="50" charset="-127"/>
                  </a:rPr>
                  <a:t>※</a:t>
                </a:r>
                <a:r>
                  <a:rPr lang="en-US" altLang="ko-KR" sz="2000" dirty="0" smtClean="0">
                    <a:latin typeface="+mn-ea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2000" dirty="0" err="1" smtClean="0">
                    <a:latin typeface="+mn-ea"/>
                    <a:ea typeface="맑은 고딕" panose="020B0503020000020004" pitchFamily="50" charset="-127"/>
                  </a:rPr>
                  <a:t>오차항</a:t>
                </a:r>
                <a:r>
                  <a:rPr lang="en-US" altLang="ko-KR" sz="2000" dirty="0" smtClean="0">
                    <a:latin typeface="+mn-ea"/>
                    <a:ea typeface="맑은 고딕" panose="020B0503020000020004" pitchFamily="50" charset="-127"/>
                  </a:rPr>
                  <a:t>(Error Term)</a:t>
                </a:r>
                <a:endParaRPr lang="en-US" altLang="ko-KR" sz="2000" dirty="0">
                  <a:latin typeface="+mn-ea"/>
                  <a:ea typeface="맑은 고딕" panose="020B0503020000020004" pitchFamily="50" charset="-127"/>
                </a:endParaRPr>
              </a:p>
              <a:p>
                <a:r>
                  <a:rPr lang="en-US" altLang="ko-KR" sz="2000" dirty="0">
                    <a:latin typeface="+mn-ea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2000" dirty="0" smtClean="0">
                    <a:latin typeface="+mn-ea"/>
                    <a:ea typeface="맑은 고딕" panose="020B0503020000020004" pitchFamily="50" charset="-127"/>
                  </a:rPr>
                  <a:t>독립변수 </a:t>
                </a:r>
                <a:r>
                  <a:rPr lang="en-US" altLang="ko-KR" sz="2000" dirty="0" smtClean="0">
                    <a:latin typeface="+mn-ea"/>
                    <a:ea typeface="맑은 고딕" panose="020B0503020000020004" pitchFamily="50" charset="-127"/>
                  </a:rPr>
                  <a:t>X</a:t>
                </a:r>
                <a:r>
                  <a:rPr lang="ko-KR" altLang="en-US" sz="2000" dirty="0" smtClean="0">
                    <a:latin typeface="+mn-ea"/>
                    <a:ea typeface="맑은 고딕" panose="020B0503020000020004" pitchFamily="50" charset="-127"/>
                  </a:rPr>
                  <a:t>의 값이 주어질 때 종속변수 </a:t>
                </a:r>
                <a:r>
                  <a:rPr lang="en-US" altLang="ko-KR" sz="2000" dirty="0" smtClean="0">
                    <a:latin typeface="+mn-ea"/>
                    <a:ea typeface="맑은 고딕" panose="020B0503020000020004" pitchFamily="50" charset="-127"/>
                  </a:rPr>
                  <a:t>Y</a:t>
                </a:r>
                <a:r>
                  <a:rPr lang="ko-KR" altLang="en-US" sz="2000" dirty="0" smtClean="0">
                    <a:latin typeface="+mn-ea"/>
                    <a:ea typeface="맑은 고딕" panose="020B0503020000020004" pitchFamily="50" charset="-127"/>
                  </a:rPr>
                  <a:t>의 실제 값과 예측 값의 차이를 말함</a:t>
                </a:r>
                <a:endParaRPr lang="en-US" altLang="ko-KR" sz="2000" dirty="0" smtClean="0">
                  <a:latin typeface="+mn-ea"/>
                  <a:ea typeface="맑은 고딕" panose="020B0503020000020004" pitchFamily="50" charset="-127"/>
                </a:endParaRPr>
              </a:p>
              <a:p>
                <a:endParaRPr lang="en-US" altLang="ko-KR" sz="2000" dirty="0" smtClean="0">
                  <a:latin typeface="+mn-ea"/>
                  <a:ea typeface="맑은 고딕" panose="020B0503020000020004" pitchFamily="50" charset="-127"/>
                </a:endParaRPr>
              </a:p>
              <a:p>
                <a:r>
                  <a:rPr lang="ko-KR" altLang="ko-KR" sz="2000" dirty="0" smtClean="0">
                    <a:latin typeface="+mn-ea"/>
                    <a:ea typeface="맑은 고딕" panose="020B0503020000020004" pitchFamily="50" charset="-127"/>
                  </a:rPr>
                  <a:t>※</a:t>
                </a:r>
                <a:r>
                  <a:rPr lang="en-US" altLang="ko-KR" sz="2000" dirty="0" smtClean="0">
                    <a:latin typeface="+mn-ea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2000" dirty="0" smtClean="0">
                    <a:latin typeface="+mn-ea"/>
                    <a:ea typeface="맑은 고딕" panose="020B0503020000020004" pitchFamily="50" charset="-127"/>
                  </a:rPr>
                  <a:t>단일선형회귀모델 식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endParaRPr lang="en-US" altLang="ko-KR" sz="2000" dirty="0" smtClean="0">
                  <a:latin typeface="+mn-ea"/>
                </a:endParaRPr>
              </a:p>
              <a:p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</a:rPr>
                  <a:t>위 식은 </a:t>
                </a:r>
                <a:r>
                  <a:rPr lang="en-US" altLang="ko-KR" sz="2000" dirty="0" smtClean="0">
                    <a:latin typeface="+mn-ea"/>
                  </a:rPr>
                  <a:t>X</a:t>
                </a:r>
                <a:r>
                  <a:rPr lang="ko-KR" altLang="en-US" sz="2000" dirty="0" smtClean="0">
                    <a:latin typeface="+mn-ea"/>
                  </a:rPr>
                  <a:t>라는 독립변수가 </a:t>
                </a:r>
                <a:r>
                  <a:rPr lang="en-US" altLang="ko-KR" sz="2000" dirty="0" smtClean="0">
                    <a:latin typeface="+mn-ea"/>
                  </a:rPr>
                  <a:t>Y</a:t>
                </a:r>
                <a:r>
                  <a:rPr lang="ko-KR" altLang="en-US" sz="2000" dirty="0" smtClean="0">
                    <a:latin typeface="+mn-ea"/>
                  </a:rPr>
                  <a:t>라는 종속변수에 주는 영향력을 식으로 나타낸 것</a:t>
                </a:r>
                <a:endParaRPr lang="en-US" altLang="ko-KR" sz="2000" dirty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 smtClean="0">
                    <a:latin typeface="+mn-ea"/>
                  </a:rPr>
                  <a:t> : i</a:t>
                </a:r>
                <a:r>
                  <a:rPr lang="ko-KR" altLang="en-US" sz="2000" dirty="0" smtClean="0">
                    <a:latin typeface="+mn-ea"/>
                  </a:rPr>
                  <a:t>번째 관측치에 대한 종속변수의 값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 smtClean="0">
                    <a:latin typeface="+mn-ea"/>
                  </a:rPr>
                  <a:t> : </a:t>
                </a:r>
                <a:r>
                  <a:rPr lang="ko-KR" altLang="en-US" sz="2000" dirty="0" smtClean="0">
                    <a:latin typeface="+mn-ea"/>
                  </a:rPr>
                  <a:t>이미</a:t>
                </a:r>
                <a:r>
                  <a:rPr lang="en-US" altLang="ko-KR" sz="2000" dirty="0" smtClean="0">
                    <a:latin typeface="+mn-ea"/>
                  </a:rPr>
                  <a:t> </a:t>
                </a:r>
                <a:r>
                  <a:rPr lang="ko-KR" altLang="en-US" sz="2000" dirty="0" smtClean="0">
                    <a:latin typeface="+mn-ea"/>
                  </a:rPr>
                  <a:t>알려진 독립변수의 </a:t>
                </a:r>
                <a:r>
                  <a:rPr lang="en-US" altLang="ko-KR" sz="2000" dirty="0" smtClean="0">
                    <a:latin typeface="+mn-ea"/>
                  </a:rPr>
                  <a:t>i</a:t>
                </a:r>
                <a:r>
                  <a:rPr lang="ko-KR" altLang="en-US" sz="2000" dirty="0" smtClean="0">
                    <a:latin typeface="+mn-ea"/>
                  </a:rPr>
                  <a:t>번째 값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ko-KR" altLang="en-US" sz="2000" i="1"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ko-KR" sz="2000" dirty="0" smtClean="0">
                    <a:latin typeface="+mn-ea"/>
                  </a:rPr>
                  <a:t> : X</a:t>
                </a:r>
                <a:r>
                  <a:rPr lang="ko-KR" altLang="en-US" sz="2000" dirty="0" smtClean="0">
                    <a:latin typeface="+mn-ea"/>
                  </a:rPr>
                  <a:t>값이 변해도 </a:t>
                </a:r>
                <a:r>
                  <a:rPr lang="en-US" altLang="ko-KR" sz="2000" dirty="0" smtClean="0">
                    <a:latin typeface="+mn-ea"/>
                  </a:rPr>
                  <a:t>Y</a:t>
                </a:r>
                <a:r>
                  <a:rPr lang="ko-KR" altLang="en-US" sz="2000" dirty="0" smtClean="0">
                    <a:latin typeface="+mn-ea"/>
                  </a:rPr>
                  <a:t>의 변동에는 영향을 주지 않는 회귀 계수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ko-KR" altLang="en-US" sz="2000" i="1"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ko-KR" sz="2000" dirty="0" smtClean="0">
                    <a:latin typeface="+mn-ea"/>
                  </a:rPr>
                  <a:t> : X</a:t>
                </a:r>
                <a:r>
                  <a:rPr lang="ko-KR" altLang="en-US" sz="2000" dirty="0" smtClean="0">
                    <a:latin typeface="+mn-ea"/>
                  </a:rPr>
                  <a:t>의 영향력을 크기와 부호로 나타내 주는 회귀 계수, 독립변수 </a:t>
                </a:r>
                <a:r>
                  <a:rPr lang="en-US" altLang="ko-KR" sz="2000" dirty="0" smtClean="0">
                    <a:latin typeface="+mn-ea"/>
                  </a:rPr>
                  <a:t>X</a:t>
                </a:r>
                <a:r>
                  <a:rPr lang="ko-KR" altLang="en-US" sz="2000" dirty="0" smtClean="0">
                    <a:latin typeface="+mn-ea"/>
                  </a:rPr>
                  <a:t>의 기울기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20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 smtClean="0">
                    <a:latin typeface="+mn-ea"/>
                  </a:rPr>
                  <a:t> : i</a:t>
                </a:r>
                <a:r>
                  <a:rPr lang="ko-KR" altLang="en-US" sz="2000" dirty="0" smtClean="0">
                    <a:latin typeface="+mn-ea"/>
                  </a:rPr>
                  <a:t>번째 관측치에 대한 </a:t>
                </a:r>
                <a:r>
                  <a:rPr lang="ko-KR" altLang="en-US" sz="2000" dirty="0" err="1" smtClean="0">
                    <a:latin typeface="+mn-ea"/>
                  </a:rPr>
                  <a:t>오차항</a:t>
                </a:r>
                <a:endParaRPr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347375"/>
                <a:ext cx="11059286" cy="4708981"/>
              </a:xfrm>
              <a:prstGeom prst="rect">
                <a:avLst/>
              </a:prstGeom>
              <a:blipFill rotWithShape="1">
                <a:blip r:embed="rId3"/>
                <a:stretch>
                  <a:fillRect l="-717" t="-1554" b="-14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111147" y="3501810"/>
                <a:ext cx="21656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r>
                        <a:rPr lang="ko-KR" altLang="en-US" sz="2000" b="0" i="1" smtClean="0">
                          <a:latin typeface="Cambria Math"/>
                        </a:rPr>
                        <m:t>𝛼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sz="2000" b="0" i="1" smtClean="0">
                              <a:latin typeface="Cambria Math"/>
                            </a:rPr>
                            <m:t>𝛽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sz="2000" b="0" i="1" smtClean="0"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147" y="3501810"/>
                <a:ext cx="2165657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15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Decision Tree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err="1" smtClean="0">
                <a:latin typeface="+mn-ea"/>
              </a:rPr>
              <a:t>파이썬</a:t>
            </a:r>
            <a:r>
              <a:rPr lang="ko-KR" altLang="en-US" sz="2000" b="1" dirty="0" smtClean="0">
                <a:latin typeface="+mn-ea"/>
              </a:rPr>
              <a:t> 코드 실습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100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5" y="1403050"/>
            <a:ext cx="7562850" cy="304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403050"/>
            <a:ext cx="3657600" cy="41719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645" y="4610708"/>
            <a:ext cx="7562850" cy="1434983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코드 설명</a:t>
            </a:r>
            <a:endParaRPr lang="en-US" altLang="ko-KR" sz="2000" dirty="0" smtClean="0">
              <a:latin typeface="+mn-ea"/>
            </a:endParaRPr>
          </a:p>
          <a:p>
            <a:pPr lvl="1"/>
            <a:r>
              <a:rPr lang="en-US" altLang="ko-KR" sz="1300" dirty="0" smtClean="0">
                <a:latin typeface="+mn-ea"/>
              </a:rPr>
              <a:t>1 ~ 16. </a:t>
            </a:r>
            <a:r>
              <a:rPr lang="ko-KR" altLang="en-US" sz="1300" dirty="0" smtClean="0">
                <a:latin typeface="+mn-ea"/>
              </a:rPr>
              <a:t>변수 </a:t>
            </a:r>
            <a:r>
              <a:rPr lang="en-US" altLang="ko-KR" sz="1300" dirty="0" err="1" smtClean="0">
                <a:latin typeface="+mn-ea"/>
              </a:rPr>
              <a:t>tennis_data</a:t>
            </a:r>
            <a:r>
              <a:rPr lang="ko-KR" altLang="en-US" sz="1300" dirty="0" smtClean="0">
                <a:latin typeface="+mn-ea"/>
              </a:rPr>
              <a:t>의 각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en-US" sz="1300" dirty="0" err="1" smtClean="0">
                <a:latin typeface="+mn-ea"/>
              </a:rPr>
              <a:t>컬럼</a:t>
            </a:r>
            <a:r>
              <a:rPr lang="en-US" altLang="ko-KR" sz="1300" dirty="0" smtClean="0">
                <a:latin typeface="+mn-ea"/>
              </a:rPr>
              <a:t>(Outlook, Temperature, …)</a:t>
            </a:r>
            <a:r>
              <a:rPr lang="ko-KR" altLang="en-US" sz="1300" dirty="0" smtClean="0">
                <a:latin typeface="+mn-ea"/>
              </a:rPr>
              <a:t>의 값</a:t>
            </a:r>
            <a:r>
              <a:rPr lang="en-US" altLang="ko-KR" sz="1300" dirty="0" smtClean="0">
                <a:latin typeface="+mn-ea"/>
              </a:rPr>
              <a:t>(Sunny, Overcast, …)</a:t>
            </a:r>
            <a:r>
              <a:rPr lang="ko-KR" altLang="en-US" sz="1300" dirty="0" smtClean="0">
                <a:latin typeface="+mn-ea"/>
              </a:rPr>
              <a:t>을 문자열</a:t>
            </a:r>
            <a:r>
              <a:rPr lang="en-US" altLang="ko-KR" sz="1300" dirty="0" smtClean="0">
                <a:latin typeface="+mn-ea"/>
              </a:rPr>
              <a:t>(String)</a:t>
            </a:r>
            <a:r>
              <a:rPr lang="ko-KR" altLang="en-US" sz="1300" dirty="0">
                <a:latin typeface="+mn-ea"/>
              </a:rPr>
              <a:t> </a:t>
            </a:r>
            <a:r>
              <a:rPr lang="ko-KR" altLang="en-US" sz="1300" dirty="0" smtClean="0">
                <a:latin typeface="+mn-ea"/>
              </a:rPr>
              <a:t>타입에서 숫자</a:t>
            </a:r>
            <a:r>
              <a:rPr lang="en-US" altLang="ko-KR" sz="1300" dirty="0" smtClean="0">
                <a:latin typeface="+mn-ea"/>
              </a:rPr>
              <a:t>(</a:t>
            </a:r>
            <a:r>
              <a:rPr lang="en-US" altLang="ko-KR" sz="1300" dirty="0" err="1" smtClean="0">
                <a:latin typeface="+mn-ea"/>
              </a:rPr>
              <a:t>int</a:t>
            </a:r>
            <a:r>
              <a:rPr lang="en-US" altLang="ko-KR" sz="1300" dirty="0" smtClean="0">
                <a:latin typeface="+mn-ea"/>
              </a:rPr>
              <a:t>) </a:t>
            </a:r>
            <a:r>
              <a:rPr lang="ko-KR" altLang="en-US" sz="1300" dirty="0" smtClean="0">
                <a:latin typeface="+mn-ea"/>
              </a:rPr>
              <a:t>타입으로 대치</a:t>
            </a:r>
            <a:r>
              <a:rPr lang="en-US" altLang="ko-KR" sz="1300" dirty="0" smtClean="0">
                <a:latin typeface="+mn-ea"/>
              </a:rPr>
              <a:t>(replace)</a:t>
            </a:r>
            <a:r>
              <a:rPr lang="ko-KR" altLang="en-US" sz="1300" dirty="0" smtClean="0">
                <a:latin typeface="+mn-ea"/>
              </a:rPr>
              <a:t>해 변수 </a:t>
            </a:r>
            <a:r>
              <a:rPr lang="en-US" altLang="ko-KR" sz="1300" dirty="0" err="1" smtClean="0">
                <a:latin typeface="+mn-ea"/>
              </a:rPr>
              <a:t>tennis_data</a:t>
            </a:r>
            <a:r>
              <a:rPr lang="ko-KR" altLang="en-US" sz="1300" dirty="0" smtClean="0">
                <a:latin typeface="+mn-ea"/>
              </a:rPr>
              <a:t>의 각 </a:t>
            </a:r>
            <a:r>
              <a:rPr lang="ko-KR" altLang="en-US" sz="1300" dirty="0" err="1" smtClean="0">
                <a:latin typeface="+mn-ea"/>
              </a:rPr>
              <a:t>컬럼별</a:t>
            </a:r>
            <a:r>
              <a:rPr lang="ko-KR" altLang="en-US" sz="1300" dirty="0" smtClean="0">
                <a:latin typeface="+mn-ea"/>
              </a:rPr>
              <a:t> 저장</a:t>
            </a:r>
            <a:r>
              <a:rPr lang="en-US" altLang="ko-KR" sz="1300" dirty="0" smtClean="0">
                <a:latin typeface="+mn-ea"/>
              </a:rPr>
              <a:t> </a:t>
            </a:r>
            <a:br>
              <a:rPr lang="en-US" altLang="ko-KR" sz="1300" dirty="0" smtClean="0">
                <a:latin typeface="+mn-ea"/>
              </a:rPr>
            </a:br>
            <a:r>
              <a:rPr lang="en-US" altLang="ko-KR" sz="1300" dirty="0" smtClean="0">
                <a:latin typeface="+mn-ea"/>
              </a:rPr>
              <a:t>* </a:t>
            </a:r>
            <a:r>
              <a:rPr lang="ko-KR" altLang="en-US" sz="1300" dirty="0" smtClean="0">
                <a:latin typeface="+mn-ea"/>
              </a:rPr>
              <a:t>의사결정 트리 분류 모델에 </a:t>
            </a:r>
            <a:r>
              <a:rPr lang="en-US" altLang="ko-KR" sz="1300" dirty="0" smtClean="0">
                <a:latin typeface="+mn-ea"/>
              </a:rPr>
              <a:t>train, test </a:t>
            </a:r>
            <a:r>
              <a:rPr lang="ko-KR" altLang="en-US" sz="1300" dirty="0" smtClean="0">
                <a:latin typeface="+mn-ea"/>
              </a:rPr>
              <a:t>데이터 값으로 사용하기 위한 전처리 과정</a:t>
            </a:r>
            <a:endParaRPr lang="en-US" altLang="ko-KR" sz="1300" dirty="0" smtClean="0">
              <a:latin typeface="+mn-ea"/>
            </a:endParaRPr>
          </a:p>
          <a:p>
            <a:pPr lvl="1"/>
            <a:endParaRPr lang="en-US" altLang="ko-KR" sz="1300" dirty="0">
              <a:latin typeface="+mn-ea"/>
            </a:endParaRPr>
          </a:p>
          <a:p>
            <a:pPr lvl="1"/>
            <a:r>
              <a:rPr lang="en-US" altLang="ko-KR" sz="1300" dirty="0" smtClean="0">
                <a:latin typeface="+mn-ea"/>
              </a:rPr>
              <a:t>18. </a:t>
            </a:r>
            <a:r>
              <a:rPr lang="ko-KR" altLang="en-US" sz="1300" dirty="0" smtClean="0">
                <a:latin typeface="+mn-ea"/>
              </a:rPr>
              <a:t>전처리 과정이 된 변수 </a:t>
            </a:r>
            <a:r>
              <a:rPr lang="en-US" altLang="ko-KR" sz="1300" dirty="0" err="1" smtClean="0">
                <a:latin typeface="+mn-ea"/>
              </a:rPr>
              <a:t>tennis_data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en-US" sz="1300" dirty="0" smtClean="0">
                <a:latin typeface="+mn-ea"/>
              </a:rPr>
              <a:t>확인</a:t>
            </a:r>
            <a:endParaRPr lang="en-US" altLang="ko-KR" sz="13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56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Decision Tree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err="1" smtClean="0">
                <a:latin typeface="+mn-ea"/>
              </a:rPr>
              <a:t>파이썬</a:t>
            </a:r>
            <a:r>
              <a:rPr lang="ko-KR" altLang="en-US" sz="2000" b="1" dirty="0" smtClean="0">
                <a:latin typeface="+mn-ea"/>
              </a:rPr>
              <a:t> 코드 실습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101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0645" y="2019908"/>
            <a:ext cx="9457439" cy="1594641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코드 설명</a:t>
            </a:r>
            <a:endParaRPr lang="en-US" altLang="ko-KR" sz="20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1. </a:t>
            </a:r>
            <a:r>
              <a:rPr lang="ko-KR" altLang="en-US" sz="1500" dirty="0" smtClean="0">
                <a:latin typeface="+mn-ea"/>
              </a:rPr>
              <a:t>변수 </a:t>
            </a:r>
            <a:r>
              <a:rPr lang="en-US" altLang="ko-KR" sz="1500" dirty="0" err="1" smtClean="0">
                <a:latin typeface="+mn-ea"/>
              </a:rPr>
              <a:t>tennis_data</a:t>
            </a:r>
            <a:r>
              <a:rPr lang="ko-KR" altLang="en-US" sz="1500" dirty="0" smtClean="0">
                <a:latin typeface="+mn-ea"/>
              </a:rPr>
              <a:t>의 </a:t>
            </a:r>
            <a:r>
              <a:rPr lang="ko-KR" altLang="en-US" sz="1500" dirty="0" err="1" smtClean="0">
                <a:latin typeface="+mn-ea"/>
              </a:rPr>
              <a:t>컬럼</a:t>
            </a:r>
            <a:r>
              <a:rPr lang="en-US" altLang="ko-KR" sz="1500" dirty="0" smtClean="0">
                <a:latin typeface="+mn-ea"/>
              </a:rPr>
              <a:t>(Outlook, Temperature, Humidity, Wind)</a:t>
            </a:r>
            <a:r>
              <a:rPr lang="ko-KR" altLang="en-US" sz="1500" dirty="0" smtClean="0">
                <a:latin typeface="+mn-ea"/>
              </a:rPr>
              <a:t>의 값들을 데이터프레임 형태로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   </a:t>
            </a:r>
            <a:r>
              <a:rPr lang="ko-KR" altLang="en-US" sz="1500" dirty="0" smtClean="0">
                <a:latin typeface="+mn-ea"/>
              </a:rPr>
              <a:t>추출하고 </a:t>
            </a:r>
            <a:r>
              <a:rPr lang="en-US" altLang="ko-KR" sz="1500" dirty="0" err="1" smtClean="0">
                <a:latin typeface="+mn-ea"/>
              </a:rPr>
              <a:t>np.array</a:t>
            </a:r>
            <a:r>
              <a:rPr lang="ko-KR" altLang="en-US" sz="1500" dirty="0" smtClean="0">
                <a:latin typeface="+mn-ea"/>
              </a:rPr>
              <a:t>를 이용해 추출한 데이터를 배열 형태로 변환한 후 변수 </a:t>
            </a:r>
            <a:r>
              <a:rPr lang="en-US" altLang="ko-KR" sz="1500" dirty="0" smtClean="0">
                <a:latin typeface="+mn-ea"/>
              </a:rPr>
              <a:t>X</a:t>
            </a:r>
            <a:r>
              <a:rPr lang="ko-KR" altLang="en-US" sz="1500" dirty="0" smtClean="0">
                <a:latin typeface="+mn-ea"/>
              </a:rPr>
              <a:t>에 저장</a:t>
            </a:r>
            <a:endParaRPr lang="en-US" altLang="ko-KR" sz="1500" dirty="0" smtClean="0">
              <a:latin typeface="+mn-ea"/>
            </a:endParaRPr>
          </a:p>
          <a:p>
            <a:pPr lvl="1"/>
            <a:endParaRPr lang="en-US" altLang="ko-KR" sz="15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2. </a:t>
            </a:r>
            <a:r>
              <a:rPr lang="ko-KR" altLang="en-US" sz="1500" dirty="0" smtClean="0">
                <a:latin typeface="+mn-ea"/>
              </a:rPr>
              <a:t>변수 </a:t>
            </a:r>
            <a:r>
              <a:rPr lang="en-US" altLang="ko-KR" sz="1500" dirty="0" err="1" smtClean="0">
                <a:latin typeface="+mn-ea"/>
              </a:rPr>
              <a:t>tennis_data</a:t>
            </a:r>
            <a:r>
              <a:rPr lang="ko-KR" altLang="en-US" sz="1500" dirty="0" smtClean="0">
                <a:latin typeface="+mn-ea"/>
              </a:rPr>
              <a:t>의 </a:t>
            </a:r>
            <a:r>
              <a:rPr lang="ko-KR" altLang="en-US" sz="1500" dirty="0" err="1" smtClean="0">
                <a:latin typeface="+mn-ea"/>
              </a:rPr>
              <a:t>컬럼</a:t>
            </a:r>
            <a:r>
              <a:rPr lang="en-US" altLang="ko-KR" sz="1500" dirty="0" smtClean="0">
                <a:latin typeface="+mn-ea"/>
              </a:rPr>
              <a:t>(</a:t>
            </a:r>
            <a:r>
              <a:rPr lang="en-US" altLang="ko-KR" sz="1500" dirty="0" err="1" smtClean="0">
                <a:latin typeface="+mn-ea"/>
              </a:rPr>
              <a:t>PlayTennis</a:t>
            </a:r>
            <a:r>
              <a:rPr lang="en-US" altLang="ko-KR" sz="1500" dirty="0" smtClean="0">
                <a:latin typeface="+mn-ea"/>
              </a:rPr>
              <a:t>)</a:t>
            </a:r>
            <a:r>
              <a:rPr lang="ko-KR" altLang="en-US" sz="1500" dirty="0" smtClean="0">
                <a:latin typeface="+mn-ea"/>
              </a:rPr>
              <a:t>의 값을 데이터프레임 형태로 추출하고 </a:t>
            </a:r>
            <a:r>
              <a:rPr lang="en-US" altLang="ko-KR" sz="1500" dirty="0" err="1" smtClean="0">
                <a:latin typeface="+mn-ea"/>
              </a:rPr>
              <a:t>np.array</a:t>
            </a:r>
            <a:r>
              <a:rPr lang="ko-KR" altLang="en-US" sz="1500" dirty="0" smtClean="0">
                <a:latin typeface="+mn-ea"/>
              </a:rPr>
              <a:t>를 이용해 추출한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en-US" altLang="ko-KR" sz="1500" dirty="0">
                <a:latin typeface="+mn-ea"/>
              </a:rPr>
              <a:t> </a:t>
            </a:r>
            <a:r>
              <a:rPr lang="en-US" altLang="ko-KR" sz="1500" dirty="0" smtClean="0">
                <a:latin typeface="+mn-ea"/>
              </a:rPr>
              <a:t>  </a:t>
            </a:r>
            <a:r>
              <a:rPr lang="ko-KR" altLang="en-US" sz="1500" dirty="0" smtClean="0">
                <a:latin typeface="+mn-ea"/>
              </a:rPr>
              <a:t>데이터를 배열 형태로 변환한 후 변수 </a:t>
            </a:r>
            <a:r>
              <a:rPr lang="en-US" altLang="ko-KR" sz="1500" dirty="0" smtClean="0">
                <a:latin typeface="+mn-ea"/>
              </a:rPr>
              <a:t>y</a:t>
            </a:r>
            <a:r>
              <a:rPr lang="ko-KR" altLang="en-US" sz="1500" dirty="0" smtClean="0">
                <a:latin typeface="+mn-ea"/>
              </a:rPr>
              <a:t>에 저장</a:t>
            </a:r>
            <a:endParaRPr lang="en-US" altLang="ko-KR" sz="1500" dirty="0" smtClean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4" y="1403050"/>
            <a:ext cx="7572375" cy="457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644" y="3774206"/>
            <a:ext cx="2352675" cy="23145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269" y="3774205"/>
            <a:ext cx="1800225" cy="231457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80644" y="3774206"/>
            <a:ext cx="505945" cy="44486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108010" y="3774206"/>
            <a:ext cx="505945" cy="44486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75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Decision Tree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err="1" smtClean="0">
                <a:latin typeface="+mn-ea"/>
              </a:rPr>
              <a:t>파이썬</a:t>
            </a:r>
            <a:r>
              <a:rPr lang="ko-KR" altLang="en-US" sz="2000" b="1" dirty="0" smtClean="0">
                <a:latin typeface="+mn-ea"/>
              </a:rPr>
              <a:t> 코드 실습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102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5" y="1403050"/>
            <a:ext cx="7572375" cy="3048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80645" y="1867508"/>
            <a:ext cx="9467850" cy="1741966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코드 설명</a:t>
            </a:r>
            <a:endParaRPr lang="en-US" altLang="ko-KR" sz="20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1. </a:t>
            </a:r>
            <a:r>
              <a:rPr lang="ko-KR" altLang="en-US" sz="1500" dirty="0" smtClean="0">
                <a:latin typeface="+mn-ea"/>
              </a:rPr>
              <a:t>로드</a:t>
            </a:r>
            <a:r>
              <a:rPr lang="en-US" altLang="ko-KR" sz="1500" dirty="0" smtClean="0">
                <a:latin typeface="+mn-ea"/>
              </a:rPr>
              <a:t>(load)</a:t>
            </a:r>
            <a:r>
              <a:rPr lang="ko-KR" altLang="en-US" sz="1500" dirty="0" smtClean="0">
                <a:latin typeface="+mn-ea"/>
              </a:rPr>
              <a:t>된 </a:t>
            </a:r>
            <a:r>
              <a:rPr lang="en-US" altLang="ko-KR" sz="1500" dirty="0" err="1" smtClean="0">
                <a:latin typeface="+mn-ea"/>
              </a:rPr>
              <a:t>train_test_split</a:t>
            </a:r>
            <a:r>
              <a:rPr lang="en-US" altLang="ko-KR" sz="1500" dirty="0" smtClean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모듈을 이용해 변수 </a:t>
            </a:r>
            <a:r>
              <a:rPr lang="en-US" altLang="ko-KR" sz="1500" dirty="0" smtClean="0">
                <a:latin typeface="+mn-ea"/>
              </a:rPr>
              <a:t>X</a:t>
            </a:r>
            <a:r>
              <a:rPr lang="ko-KR" altLang="en-US" sz="1500" dirty="0" smtClean="0">
                <a:latin typeface="+mn-ea"/>
              </a:rPr>
              <a:t>에 입력한 </a:t>
            </a:r>
            <a:r>
              <a:rPr lang="en-US" altLang="ko-KR" sz="1500" dirty="0" smtClean="0">
                <a:latin typeface="+mn-ea"/>
              </a:rPr>
              <a:t>4</a:t>
            </a:r>
            <a:r>
              <a:rPr lang="ko-KR" altLang="en-US" sz="1500" dirty="0" smtClean="0">
                <a:latin typeface="+mn-ea"/>
              </a:rPr>
              <a:t>개 </a:t>
            </a:r>
            <a:r>
              <a:rPr lang="ko-KR" altLang="en-US" sz="1500" dirty="0" err="1" smtClean="0">
                <a:latin typeface="+mn-ea"/>
              </a:rPr>
              <a:t>컬럼에</a:t>
            </a:r>
            <a:r>
              <a:rPr lang="ko-KR" altLang="en-US" sz="1500" dirty="0" smtClean="0">
                <a:latin typeface="+mn-ea"/>
              </a:rPr>
              <a:t> 대한 데이터와 변수 </a:t>
            </a:r>
            <a:r>
              <a:rPr lang="en-US" altLang="ko-KR" sz="1500" dirty="0" smtClean="0">
                <a:latin typeface="+mn-ea"/>
              </a:rPr>
              <a:t>y</a:t>
            </a:r>
            <a:r>
              <a:rPr lang="ko-KR" altLang="en-US" sz="1500" dirty="0" smtClean="0">
                <a:latin typeface="+mn-ea"/>
              </a:rPr>
              <a:t>에 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ko-KR" altLang="en-US" sz="1500" dirty="0" smtClean="0">
                <a:latin typeface="+mn-ea"/>
              </a:rPr>
              <a:t>   입력한 </a:t>
            </a:r>
            <a:r>
              <a:rPr lang="en-US" altLang="ko-KR" sz="1500" dirty="0" err="1" smtClean="0">
                <a:latin typeface="+mn-ea"/>
              </a:rPr>
              <a:t>Playtennis</a:t>
            </a:r>
            <a:r>
              <a:rPr lang="en-US" altLang="ko-KR" sz="1500" dirty="0" smtClean="0">
                <a:latin typeface="+mn-ea"/>
              </a:rPr>
              <a:t> </a:t>
            </a:r>
            <a:r>
              <a:rPr lang="ko-KR" altLang="en-US" sz="1500" dirty="0" err="1" smtClean="0">
                <a:latin typeface="+mn-ea"/>
              </a:rPr>
              <a:t>컬럼의</a:t>
            </a:r>
            <a:r>
              <a:rPr lang="ko-KR" altLang="en-US" sz="1500" dirty="0" smtClean="0">
                <a:latin typeface="+mn-ea"/>
              </a:rPr>
              <a:t> 데이터를 </a:t>
            </a:r>
            <a:r>
              <a:rPr lang="en-US" altLang="ko-KR" sz="1500" dirty="0" smtClean="0">
                <a:latin typeface="+mn-ea"/>
              </a:rPr>
              <a:t>train(</a:t>
            </a:r>
            <a:r>
              <a:rPr lang="ko-KR" altLang="en-US" sz="1500" dirty="0" smtClean="0">
                <a:latin typeface="+mn-ea"/>
              </a:rPr>
              <a:t>훈련</a:t>
            </a:r>
            <a:r>
              <a:rPr lang="en-US" altLang="ko-KR" sz="1500" dirty="0" smtClean="0">
                <a:latin typeface="+mn-ea"/>
              </a:rPr>
              <a:t>)</a:t>
            </a:r>
            <a:r>
              <a:rPr lang="ko-KR" altLang="en-US" sz="1500" dirty="0" smtClean="0">
                <a:latin typeface="+mn-ea"/>
              </a:rPr>
              <a:t>과 </a:t>
            </a:r>
            <a:r>
              <a:rPr lang="en-US" altLang="ko-KR" sz="1500" dirty="0" smtClean="0">
                <a:latin typeface="+mn-ea"/>
              </a:rPr>
              <a:t>test(</a:t>
            </a:r>
            <a:r>
              <a:rPr lang="ko-KR" altLang="en-US" sz="1500" dirty="0" smtClean="0">
                <a:latin typeface="+mn-ea"/>
              </a:rPr>
              <a:t>테스트</a:t>
            </a:r>
            <a:r>
              <a:rPr lang="en-US" altLang="ko-KR" sz="1500" dirty="0" smtClean="0">
                <a:latin typeface="+mn-ea"/>
              </a:rPr>
              <a:t>)</a:t>
            </a:r>
            <a:r>
              <a:rPr lang="ko-KR" altLang="en-US" sz="1500" dirty="0" smtClean="0">
                <a:latin typeface="+mn-ea"/>
              </a:rPr>
              <a:t>로 구분해</a:t>
            </a:r>
            <a:r>
              <a:rPr lang="en-US" altLang="ko-KR" sz="1500" dirty="0" smtClean="0">
                <a:latin typeface="+mn-ea"/>
              </a:rPr>
              <a:t>,</a:t>
            </a:r>
            <a:r>
              <a:rPr lang="ko-KR" altLang="en-US" sz="1500" dirty="0" smtClean="0">
                <a:latin typeface="+mn-ea"/>
              </a:rPr>
              <a:t> 임의의 개수로 각각 변수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en-US" altLang="ko-KR" sz="1500" dirty="0">
                <a:latin typeface="+mn-ea"/>
              </a:rPr>
              <a:t> </a:t>
            </a:r>
            <a:r>
              <a:rPr lang="en-US" altLang="ko-KR" sz="1500" dirty="0" smtClean="0">
                <a:latin typeface="+mn-ea"/>
              </a:rPr>
              <a:t>   </a:t>
            </a:r>
            <a:r>
              <a:rPr lang="en-US" altLang="ko-KR" sz="1500" dirty="0" err="1" smtClean="0">
                <a:latin typeface="+mn-ea"/>
              </a:rPr>
              <a:t>X_train</a:t>
            </a:r>
            <a:r>
              <a:rPr lang="en-US" altLang="ko-KR" sz="1500" dirty="0" smtClean="0">
                <a:latin typeface="+mn-ea"/>
              </a:rPr>
              <a:t>, </a:t>
            </a:r>
            <a:r>
              <a:rPr lang="en-US" altLang="ko-KR" sz="1500" dirty="0" err="1" smtClean="0">
                <a:latin typeface="+mn-ea"/>
              </a:rPr>
              <a:t>X_test</a:t>
            </a:r>
            <a:r>
              <a:rPr lang="en-US" altLang="ko-KR" sz="1500" dirty="0" smtClean="0">
                <a:latin typeface="+mn-ea"/>
              </a:rPr>
              <a:t>, </a:t>
            </a:r>
            <a:r>
              <a:rPr lang="en-US" altLang="ko-KR" sz="1500" dirty="0" err="1" smtClean="0">
                <a:latin typeface="+mn-ea"/>
              </a:rPr>
              <a:t>y_train</a:t>
            </a:r>
            <a:r>
              <a:rPr lang="en-US" altLang="ko-KR" sz="1500" dirty="0" smtClean="0">
                <a:latin typeface="+mn-ea"/>
              </a:rPr>
              <a:t>, </a:t>
            </a:r>
            <a:r>
              <a:rPr lang="en-US" altLang="ko-KR" sz="1500" dirty="0" err="1" smtClean="0">
                <a:latin typeface="+mn-ea"/>
              </a:rPr>
              <a:t>y_test</a:t>
            </a:r>
            <a:r>
              <a:rPr lang="ko-KR" altLang="en-US" sz="1500" dirty="0" smtClean="0">
                <a:latin typeface="+mn-ea"/>
              </a:rPr>
              <a:t>에 저장</a:t>
            </a:r>
            <a:endParaRPr lang="en-US" altLang="ko-KR" sz="1500" dirty="0" smtClean="0">
              <a:latin typeface="+mn-ea"/>
            </a:endParaRPr>
          </a:p>
          <a:p>
            <a:pPr marL="800100" lvl="1" indent="-342900">
              <a:buAutoNum type="arabicPeriod"/>
            </a:pPr>
            <a:endParaRPr lang="en-US" altLang="ko-KR" sz="1500" dirty="0" smtClean="0">
              <a:latin typeface="+mn-ea"/>
            </a:endParaRPr>
          </a:p>
          <a:p>
            <a:pPr lvl="1"/>
            <a:r>
              <a:rPr lang="en-US" altLang="ko-KR" sz="1500" dirty="0">
                <a:latin typeface="+mn-ea"/>
              </a:rPr>
              <a:t> </a:t>
            </a:r>
            <a:r>
              <a:rPr lang="en-US" altLang="ko-KR" sz="1500" dirty="0" smtClean="0">
                <a:latin typeface="+mn-ea"/>
              </a:rPr>
              <a:t>  *</a:t>
            </a:r>
            <a:r>
              <a:rPr lang="ko-KR" altLang="en-US" sz="1500" dirty="0" smtClean="0">
                <a:latin typeface="+mn-ea"/>
              </a:rPr>
              <a:t>일반적으로</a:t>
            </a:r>
            <a:r>
              <a:rPr lang="en-US" altLang="ko-KR" sz="1500" dirty="0">
                <a:latin typeface="+mn-ea"/>
              </a:rPr>
              <a:t> </a:t>
            </a:r>
            <a:r>
              <a:rPr lang="en-US" altLang="ko-KR" sz="1500" dirty="0" smtClean="0">
                <a:latin typeface="+mn-ea"/>
              </a:rPr>
              <a:t>train / test</a:t>
            </a:r>
            <a:r>
              <a:rPr lang="ko-KR" altLang="en-US" sz="1500" dirty="0" smtClean="0">
                <a:latin typeface="+mn-ea"/>
              </a:rPr>
              <a:t>의 비율 </a:t>
            </a:r>
            <a:r>
              <a:rPr lang="en-US" altLang="ko-KR" sz="1500" smtClean="0">
                <a:latin typeface="+mn-ea"/>
              </a:rPr>
              <a:t>= train(7.5</a:t>
            </a:r>
            <a:r>
              <a:rPr lang="en-US" altLang="ko-KR" sz="1500" dirty="0" smtClean="0">
                <a:latin typeface="+mn-ea"/>
              </a:rPr>
              <a:t>) : </a:t>
            </a:r>
            <a:r>
              <a:rPr lang="en-US" altLang="ko-KR" sz="1500" smtClean="0">
                <a:latin typeface="+mn-ea"/>
              </a:rPr>
              <a:t>test(2.5)</a:t>
            </a:r>
            <a:endParaRPr lang="en-US" altLang="ko-KR" sz="1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590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Decision Tree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err="1" smtClean="0">
                <a:latin typeface="+mn-ea"/>
              </a:rPr>
              <a:t>파이썬</a:t>
            </a:r>
            <a:r>
              <a:rPr lang="ko-KR" altLang="en-US" sz="2000" b="1" dirty="0" smtClean="0">
                <a:latin typeface="+mn-ea"/>
              </a:rPr>
              <a:t> 코드 실습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103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0645" y="2019908"/>
            <a:ext cx="9467850" cy="117247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코드 설명</a:t>
            </a:r>
            <a:endParaRPr lang="en-US" altLang="ko-KR" sz="20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1. </a:t>
            </a:r>
            <a:r>
              <a:rPr lang="ko-KR" altLang="en-US" sz="1500" dirty="0" smtClean="0">
                <a:latin typeface="+mn-ea"/>
              </a:rPr>
              <a:t>로드</a:t>
            </a:r>
            <a:r>
              <a:rPr lang="en-US" altLang="ko-KR" sz="1500" dirty="0" smtClean="0">
                <a:latin typeface="+mn-ea"/>
              </a:rPr>
              <a:t>(load)</a:t>
            </a:r>
            <a:r>
              <a:rPr lang="ko-KR" altLang="en-US" sz="1500" dirty="0" smtClean="0">
                <a:latin typeface="+mn-ea"/>
              </a:rPr>
              <a:t>된 의사결정 트리 분류 모듈을 변수 </a:t>
            </a:r>
            <a:r>
              <a:rPr lang="en-US" altLang="ko-KR" sz="1500" dirty="0" err="1" smtClean="0">
                <a:latin typeface="+mn-ea"/>
              </a:rPr>
              <a:t>dt_clf</a:t>
            </a:r>
            <a:r>
              <a:rPr lang="ko-KR" altLang="en-US" sz="1500" dirty="0" smtClean="0">
                <a:latin typeface="+mn-ea"/>
              </a:rPr>
              <a:t>에 저장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2. </a:t>
            </a:r>
            <a:r>
              <a:rPr lang="ko-KR" altLang="en-US" sz="1500" dirty="0" smtClean="0">
                <a:latin typeface="+mn-ea"/>
              </a:rPr>
              <a:t>의사결정 트리 분류 모듈이 저장된 변수 </a:t>
            </a:r>
            <a:r>
              <a:rPr lang="en-US" altLang="ko-KR" sz="1500" dirty="0" err="1" smtClean="0">
                <a:latin typeface="+mn-ea"/>
              </a:rPr>
              <a:t>dt_clf</a:t>
            </a:r>
            <a:r>
              <a:rPr lang="ko-KR" altLang="en-US" sz="1500" dirty="0" smtClean="0">
                <a:latin typeface="+mn-ea"/>
              </a:rPr>
              <a:t>의 함수 </a:t>
            </a:r>
            <a:r>
              <a:rPr lang="en-US" altLang="ko-KR" sz="1500" dirty="0" smtClean="0">
                <a:latin typeface="+mn-ea"/>
              </a:rPr>
              <a:t>fit()</a:t>
            </a:r>
            <a:r>
              <a:rPr lang="ko-KR" altLang="en-US" sz="1500" dirty="0" smtClean="0">
                <a:latin typeface="+mn-ea"/>
              </a:rPr>
              <a:t>에 변수 </a:t>
            </a:r>
            <a:r>
              <a:rPr lang="en-US" altLang="ko-KR" sz="1500" dirty="0" err="1" smtClean="0">
                <a:latin typeface="+mn-ea"/>
              </a:rPr>
              <a:t>X_train</a:t>
            </a:r>
            <a:r>
              <a:rPr lang="en-US" altLang="ko-KR" sz="1500" dirty="0" smtClean="0">
                <a:latin typeface="+mn-ea"/>
              </a:rPr>
              <a:t>, </a:t>
            </a:r>
            <a:r>
              <a:rPr lang="en-US" altLang="ko-KR" sz="1500" dirty="0" err="1" smtClean="0">
                <a:latin typeface="+mn-ea"/>
              </a:rPr>
              <a:t>y_train</a:t>
            </a:r>
            <a:r>
              <a:rPr lang="ko-KR" altLang="en-US" sz="1500" dirty="0" smtClean="0">
                <a:latin typeface="+mn-ea"/>
              </a:rPr>
              <a:t>을 입력해 의사결정 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en-US" altLang="ko-KR" sz="1500" dirty="0">
                <a:latin typeface="+mn-ea"/>
              </a:rPr>
              <a:t> </a:t>
            </a:r>
            <a:r>
              <a:rPr lang="en-US" altLang="ko-KR" sz="1500" dirty="0" smtClean="0">
                <a:latin typeface="+mn-ea"/>
              </a:rPr>
              <a:t>  </a:t>
            </a:r>
            <a:r>
              <a:rPr lang="ko-KR" altLang="en-US" sz="1500" dirty="0" smtClean="0">
                <a:latin typeface="+mn-ea"/>
              </a:rPr>
              <a:t>트리 분류 모델 생성</a:t>
            </a:r>
            <a:r>
              <a:rPr lang="en-US" altLang="ko-KR" sz="1500" dirty="0" smtClean="0">
                <a:latin typeface="+mn-ea"/>
              </a:rPr>
              <a:t>, </a:t>
            </a:r>
            <a:r>
              <a:rPr lang="ko-KR" altLang="en-US" sz="1500" dirty="0" smtClean="0">
                <a:latin typeface="+mn-ea"/>
              </a:rPr>
              <a:t>생성한 모델을 다시 변수 </a:t>
            </a:r>
            <a:r>
              <a:rPr lang="en-US" altLang="ko-KR" sz="1500" dirty="0" err="1" smtClean="0">
                <a:latin typeface="+mn-ea"/>
              </a:rPr>
              <a:t>dt_clf</a:t>
            </a:r>
            <a:r>
              <a:rPr lang="ko-KR" altLang="en-US" sz="1500" dirty="0" smtClean="0">
                <a:latin typeface="+mn-ea"/>
              </a:rPr>
              <a:t>에 저장 </a:t>
            </a:r>
            <a:endParaRPr lang="en-US" altLang="ko-KR" sz="1500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4" y="1402921"/>
            <a:ext cx="7572375" cy="457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44" y="3504695"/>
            <a:ext cx="7572375" cy="3048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80644" y="3969154"/>
            <a:ext cx="9467850" cy="963794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코드 설명</a:t>
            </a:r>
            <a:endParaRPr lang="en-US" altLang="ko-KR" sz="20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1. </a:t>
            </a:r>
            <a:r>
              <a:rPr lang="ko-KR" altLang="en-US" sz="1500" dirty="0" smtClean="0">
                <a:latin typeface="+mn-ea"/>
              </a:rPr>
              <a:t>변수 </a:t>
            </a:r>
            <a:r>
              <a:rPr lang="en-US" altLang="ko-KR" sz="1500" dirty="0" err="1" smtClean="0">
                <a:latin typeface="+mn-ea"/>
              </a:rPr>
              <a:t>dt_clf</a:t>
            </a:r>
            <a:r>
              <a:rPr lang="ko-KR" altLang="en-US" sz="1500" dirty="0" smtClean="0">
                <a:latin typeface="+mn-ea"/>
              </a:rPr>
              <a:t>의 함수 </a:t>
            </a:r>
            <a:r>
              <a:rPr lang="en-US" altLang="ko-KR" sz="1500" dirty="0" smtClean="0">
                <a:latin typeface="+mn-ea"/>
              </a:rPr>
              <a:t>predict()</a:t>
            </a:r>
            <a:r>
              <a:rPr lang="ko-KR" altLang="en-US" sz="1500" dirty="0" smtClean="0">
                <a:latin typeface="+mn-ea"/>
              </a:rPr>
              <a:t>에 변수 </a:t>
            </a:r>
            <a:r>
              <a:rPr lang="en-US" altLang="ko-KR" sz="1500" dirty="0" err="1" smtClean="0">
                <a:latin typeface="+mn-ea"/>
              </a:rPr>
              <a:t>X_test</a:t>
            </a:r>
            <a:r>
              <a:rPr lang="ko-KR" altLang="en-US" sz="1500" dirty="0" smtClean="0">
                <a:latin typeface="+mn-ea"/>
              </a:rPr>
              <a:t>를 입력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ko-KR" altLang="en-US" sz="1500" dirty="0" smtClean="0">
                <a:latin typeface="+mn-ea"/>
              </a:rPr>
              <a:t>   입력한 </a:t>
            </a:r>
            <a:r>
              <a:rPr lang="en-US" altLang="ko-KR" sz="1500" dirty="0" err="1" smtClean="0">
                <a:latin typeface="+mn-ea"/>
              </a:rPr>
              <a:t>X_test</a:t>
            </a:r>
            <a:r>
              <a:rPr lang="ko-KR" altLang="en-US" sz="1500" dirty="0" smtClean="0">
                <a:latin typeface="+mn-ea"/>
              </a:rPr>
              <a:t>에 대한 클래스 예측 값을 변수</a:t>
            </a:r>
            <a:r>
              <a:rPr lang="en-US" altLang="ko-KR" sz="1500" dirty="0" smtClean="0">
                <a:latin typeface="+mn-ea"/>
              </a:rPr>
              <a:t> </a:t>
            </a:r>
            <a:r>
              <a:rPr lang="en-US" altLang="ko-KR" sz="1500" dirty="0" err="1" smtClean="0">
                <a:latin typeface="+mn-ea"/>
              </a:rPr>
              <a:t>dt_prediction</a:t>
            </a:r>
            <a:r>
              <a:rPr lang="ko-KR" altLang="en-US" sz="1500" dirty="0" smtClean="0">
                <a:latin typeface="+mn-ea"/>
              </a:rPr>
              <a:t>에 저장 </a:t>
            </a:r>
            <a:endParaRPr lang="en-US" altLang="ko-KR" sz="1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428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Decision Tree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err="1" smtClean="0">
                <a:latin typeface="+mn-ea"/>
              </a:rPr>
              <a:t>파이썬</a:t>
            </a:r>
            <a:r>
              <a:rPr lang="ko-KR" altLang="en-US" sz="2000" b="1" dirty="0" smtClean="0">
                <a:latin typeface="+mn-ea"/>
              </a:rPr>
              <a:t> 코드 실습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104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0644" y="2238983"/>
            <a:ext cx="9467850" cy="902673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코드 설명</a:t>
            </a:r>
            <a:endParaRPr lang="en-US" altLang="ko-KR" sz="20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1. </a:t>
            </a:r>
            <a:r>
              <a:rPr lang="ko-KR" altLang="en-US" sz="1500" dirty="0" smtClean="0">
                <a:latin typeface="+mn-ea"/>
              </a:rPr>
              <a:t>오차행렬을 계산하는 모듈 </a:t>
            </a:r>
            <a:r>
              <a:rPr lang="en-US" altLang="ko-KR" sz="1500" dirty="0" err="1" smtClean="0">
                <a:latin typeface="+mn-ea"/>
              </a:rPr>
              <a:t>confusion_matrix</a:t>
            </a:r>
            <a:r>
              <a:rPr lang="en-US" altLang="ko-KR" sz="1500" dirty="0" smtClean="0">
                <a:latin typeface="+mn-ea"/>
              </a:rPr>
              <a:t>()</a:t>
            </a:r>
            <a:r>
              <a:rPr lang="ko-KR" altLang="en-US" sz="1500" dirty="0" smtClean="0">
                <a:latin typeface="+mn-ea"/>
              </a:rPr>
              <a:t>에 변수 </a:t>
            </a:r>
            <a:r>
              <a:rPr lang="en-US" altLang="ko-KR" sz="1500" dirty="0" err="1" smtClean="0">
                <a:latin typeface="+mn-ea"/>
              </a:rPr>
              <a:t>y_test</a:t>
            </a:r>
            <a:r>
              <a:rPr lang="ko-KR" altLang="en-US" sz="1500" dirty="0" smtClean="0">
                <a:latin typeface="+mn-ea"/>
              </a:rPr>
              <a:t>와 </a:t>
            </a:r>
            <a:r>
              <a:rPr lang="en-US" altLang="ko-KR" sz="1500" dirty="0" err="1" smtClean="0">
                <a:latin typeface="+mn-ea"/>
              </a:rPr>
              <a:t>dt_prediction</a:t>
            </a:r>
            <a:r>
              <a:rPr lang="ko-KR" altLang="en-US" sz="1500" dirty="0" smtClean="0">
                <a:latin typeface="+mn-ea"/>
              </a:rPr>
              <a:t>을 입력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   </a:t>
            </a:r>
            <a:r>
              <a:rPr lang="ko-KR" altLang="en-US" sz="1500" dirty="0" smtClean="0">
                <a:latin typeface="+mn-ea"/>
              </a:rPr>
              <a:t>입력한 두 변수</a:t>
            </a:r>
            <a:r>
              <a:rPr lang="en-US" altLang="ko-KR" sz="1500" dirty="0" smtClean="0">
                <a:latin typeface="+mn-ea"/>
              </a:rPr>
              <a:t>(</a:t>
            </a:r>
            <a:r>
              <a:rPr lang="en-US" altLang="ko-KR" sz="1500" dirty="0" err="1" smtClean="0">
                <a:latin typeface="+mn-ea"/>
              </a:rPr>
              <a:t>y_test</a:t>
            </a:r>
            <a:r>
              <a:rPr lang="en-US" altLang="ko-KR" sz="1500" dirty="0" smtClean="0">
                <a:latin typeface="+mn-ea"/>
              </a:rPr>
              <a:t>, </a:t>
            </a:r>
            <a:r>
              <a:rPr lang="en-US" altLang="ko-KR" sz="1500" dirty="0" err="1" smtClean="0">
                <a:latin typeface="+mn-ea"/>
              </a:rPr>
              <a:t>dt_prediction</a:t>
            </a:r>
            <a:r>
              <a:rPr lang="en-US" altLang="ko-KR" sz="1500" dirty="0" smtClean="0">
                <a:latin typeface="+mn-ea"/>
              </a:rPr>
              <a:t>)</a:t>
            </a:r>
            <a:r>
              <a:rPr lang="ko-KR" altLang="en-US" sz="1500" dirty="0" smtClean="0">
                <a:latin typeface="+mn-ea"/>
              </a:rPr>
              <a:t>의 오차행렬을 </a:t>
            </a:r>
            <a:r>
              <a:rPr lang="en-US" altLang="ko-KR" sz="1500" dirty="0" smtClean="0">
                <a:latin typeface="+mn-ea"/>
              </a:rPr>
              <a:t>print </a:t>
            </a:r>
            <a:r>
              <a:rPr lang="ko-KR" altLang="en-US" sz="1500" dirty="0" smtClean="0">
                <a:latin typeface="+mn-ea"/>
              </a:rPr>
              <a:t>문으로 출력</a:t>
            </a:r>
            <a:endParaRPr lang="en-US" altLang="ko-KR" sz="1500" dirty="0" smtClean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4" y="1403050"/>
            <a:ext cx="75723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1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Decision Tree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err="1" smtClean="0">
                <a:latin typeface="+mn-ea"/>
              </a:rPr>
              <a:t>파이썬</a:t>
            </a:r>
            <a:r>
              <a:rPr lang="ko-KR" altLang="en-US" sz="2000" b="1" dirty="0" smtClean="0">
                <a:latin typeface="+mn-ea"/>
              </a:rPr>
              <a:t> 코드 실습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105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0644" y="2915258"/>
            <a:ext cx="9467850" cy="990995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코드 설명</a:t>
            </a:r>
            <a:endParaRPr lang="en-US" altLang="ko-KR" sz="20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1. </a:t>
            </a:r>
            <a:r>
              <a:rPr lang="ko-KR" altLang="en-US" sz="1500" dirty="0" smtClean="0">
                <a:latin typeface="+mn-ea"/>
              </a:rPr>
              <a:t>분류 측정 항목을 보여주는 모듈인 </a:t>
            </a:r>
            <a:r>
              <a:rPr lang="en-US" altLang="ko-KR" sz="1500" dirty="0" err="1" smtClean="0">
                <a:latin typeface="+mn-ea"/>
              </a:rPr>
              <a:t>classification_report</a:t>
            </a:r>
            <a:r>
              <a:rPr lang="en-US" altLang="ko-KR" sz="1500" dirty="0" smtClean="0">
                <a:latin typeface="+mn-ea"/>
              </a:rPr>
              <a:t>()</a:t>
            </a:r>
            <a:r>
              <a:rPr lang="ko-KR" altLang="en-US" sz="1500" dirty="0" smtClean="0">
                <a:latin typeface="+mn-ea"/>
              </a:rPr>
              <a:t>에 변수 </a:t>
            </a:r>
            <a:r>
              <a:rPr lang="en-US" altLang="ko-KR" sz="1500" dirty="0" err="1" smtClean="0">
                <a:latin typeface="+mn-ea"/>
              </a:rPr>
              <a:t>y_test</a:t>
            </a:r>
            <a:r>
              <a:rPr lang="ko-KR" altLang="en-US" sz="1500" dirty="0" smtClean="0">
                <a:latin typeface="+mn-ea"/>
              </a:rPr>
              <a:t>와 </a:t>
            </a:r>
            <a:r>
              <a:rPr lang="en-US" altLang="ko-KR" sz="1500" dirty="0" err="1" smtClean="0">
                <a:latin typeface="+mn-ea"/>
              </a:rPr>
              <a:t>dt_prediction</a:t>
            </a:r>
            <a:r>
              <a:rPr lang="ko-KR" altLang="en-US" sz="1500" dirty="0" smtClean="0">
                <a:latin typeface="+mn-ea"/>
              </a:rPr>
              <a:t>을 입력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   </a:t>
            </a:r>
            <a:r>
              <a:rPr lang="ko-KR" altLang="en-US" sz="1500" dirty="0" smtClean="0">
                <a:latin typeface="+mn-ea"/>
              </a:rPr>
              <a:t>입력한 두 변수</a:t>
            </a:r>
            <a:r>
              <a:rPr lang="en-US" altLang="ko-KR" sz="1500" dirty="0" smtClean="0">
                <a:latin typeface="+mn-ea"/>
              </a:rPr>
              <a:t>(</a:t>
            </a:r>
            <a:r>
              <a:rPr lang="en-US" altLang="ko-KR" sz="1500" dirty="0" err="1" smtClean="0">
                <a:latin typeface="+mn-ea"/>
              </a:rPr>
              <a:t>y_test</a:t>
            </a:r>
            <a:r>
              <a:rPr lang="en-US" altLang="ko-KR" sz="1500" dirty="0" smtClean="0">
                <a:latin typeface="+mn-ea"/>
              </a:rPr>
              <a:t>, </a:t>
            </a:r>
            <a:r>
              <a:rPr lang="en-US" altLang="ko-KR" sz="1500" dirty="0" err="1" smtClean="0">
                <a:latin typeface="+mn-ea"/>
              </a:rPr>
              <a:t>dt_prediction</a:t>
            </a:r>
            <a:r>
              <a:rPr lang="en-US" altLang="ko-KR" sz="1500" dirty="0" smtClean="0">
                <a:latin typeface="+mn-ea"/>
              </a:rPr>
              <a:t>)</a:t>
            </a:r>
            <a:r>
              <a:rPr lang="ko-KR" altLang="en-US" sz="1500" dirty="0" smtClean="0">
                <a:latin typeface="+mn-ea"/>
              </a:rPr>
              <a:t>에 대한 분류 측정 항목을 </a:t>
            </a:r>
            <a:r>
              <a:rPr lang="en-US" altLang="ko-KR" sz="1500" dirty="0" smtClean="0">
                <a:latin typeface="+mn-ea"/>
              </a:rPr>
              <a:t>print</a:t>
            </a:r>
            <a:r>
              <a:rPr lang="ko-KR" altLang="en-US" sz="1500" dirty="0" smtClean="0">
                <a:latin typeface="+mn-ea"/>
              </a:rPr>
              <a:t>문으로 출력</a:t>
            </a:r>
            <a:endParaRPr lang="en-US" altLang="ko-KR" sz="1500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4" y="1403050"/>
            <a:ext cx="75723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1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Decision Tree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err="1" smtClean="0">
                <a:latin typeface="+mn-ea"/>
              </a:rPr>
              <a:t>파이썬</a:t>
            </a:r>
            <a:r>
              <a:rPr lang="ko-KR" altLang="en-US" sz="2000" b="1" dirty="0" smtClean="0">
                <a:latin typeface="+mn-ea"/>
              </a:rPr>
              <a:t> 코드 실습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106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80645" y="1403049"/>
            <a:ext cx="9467850" cy="3092751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500" dirty="0" smtClean="0">
                <a:latin typeface="+mn-ea"/>
              </a:rPr>
              <a:t>코드를 실행하기 전 </a:t>
            </a:r>
            <a:r>
              <a:rPr lang="en-US" altLang="ko-KR" sz="1500" dirty="0" err="1" smtClean="0">
                <a:latin typeface="+mn-ea"/>
              </a:rPr>
              <a:t>IPython</a:t>
            </a:r>
            <a:r>
              <a:rPr lang="en-US" altLang="ko-KR" sz="1500" dirty="0" smtClean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내에서 그래프 표현을 위해 </a:t>
            </a:r>
            <a:r>
              <a:rPr lang="en-US" altLang="ko-KR" sz="1500" dirty="0" err="1" smtClean="0">
                <a:latin typeface="+mn-ea"/>
              </a:rPr>
              <a:t>graphviz</a:t>
            </a:r>
            <a:r>
              <a:rPr lang="en-US" altLang="ko-KR" sz="1500" dirty="0" smtClean="0">
                <a:latin typeface="+mn-ea"/>
              </a:rPr>
              <a:t>(Graph Visualization Software)</a:t>
            </a:r>
            <a:r>
              <a:rPr lang="ko-KR" altLang="en-US" sz="1500" dirty="0" smtClean="0">
                <a:latin typeface="+mn-ea"/>
              </a:rPr>
              <a:t>를 다운로드 및 설치</a:t>
            </a:r>
            <a:endParaRPr lang="en-US" altLang="ko-KR" sz="15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500" dirty="0" smtClean="0">
                <a:latin typeface="+mn-ea"/>
              </a:rPr>
              <a:t>다운로드 </a:t>
            </a:r>
            <a:r>
              <a:rPr lang="en-US" altLang="ko-KR" sz="1500" dirty="0" smtClean="0">
                <a:latin typeface="+mn-ea"/>
              </a:rPr>
              <a:t>: </a:t>
            </a:r>
            <a:r>
              <a:rPr lang="en-US" altLang="ko-KR" sz="1500" dirty="0" smtClean="0">
                <a:latin typeface="+mn-ea"/>
                <a:hlinkClick r:id="rId3"/>
              </a:rPr>
              <a:t>http://www.graphviz.org/Download_windows.php</a:t>
            </a:r>
            <a:r>
              <a:rPr lang="en-US" altLang="ko-KR" sz="1500" dirty="0" smtClean="0">
                <a:latin typeface="+mn-ea"/>
              </a:rPr>
              <a:t> (</a:t>
            </a:r>
            <a:r>
              <a:rPr lang="ko-KR" altLang="en-US" sz="1500" dirty="0" smtClean="0">
                <a:latin typeface="+mn-ea"/>
              </a:rPr>
              <a:t>작업 환경이 </a:t>
            </a:r>
            <a:r>
              <a:rPr lang="en-US" altLang="ko-KR" sz="1500" dirty="0" smtClean="0">
                <a:latin typeface="+mn-ea"/>
              </a:rPr>
              <a:t>Windows</a:t>
            </a:r>
            <a:r>
              <a:rPr lang="ko-KR" altLang="en-US" sz="1500" dirty="0" smtClean="0">
                <a:latin typeface="+mn-ea"/>
              </a:rPr>
              <a:t>로 가정했을 시</a:t>
            </a:r>
            <a:r>
              <a:rPr lang="en-US" altLang="ko-KR" sz="15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5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5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5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5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500" dirty="0" smtClean="0">
                <a:latin typeface="+mn-ea"/>
              </a:rPr>
              <a:t>Graphviz-2.38.msi </a:t>
            </a:r>
            <a:r>
              <a:rPr lang="ko-KR" altLang="en-US" sz="1500" dirty="0" smtClean="0">
                <a:latin typeface="+mn-ea"/>
              </a:rPr>
              <a:t>파일을 다운로드</a:t>
            </a:r>
            <a:endParaRPr lang="en-US" altLang="ko-KR" sz="15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500" dirty="0" smtClean="0">
                <a:latin typeface="+mn-ea"/>
              </a:rPr>
              <a:t>다운로드 한 </a:t>
            </a:r>
            <a:r>
              <a:rPr lang="en-US" altLang="ko-KR" sz="1500" dirty="0" smtClean="0">
                <a:latin typeface="+mn-ea"/>
              </a:rPr>
              <a:t>graphviz-2.38.msi </a:t>
            </a:r>
            <a:r>
              <a:rPr lang="ko-KR" altLang="en-US" sz="1500" dirty="0" smtClean="0">
                <a:latin typeface="+mn-ea"/>
              </a:rPr>
              <a:t>파일을 설치 실행</a:t>
            </a:r>
            <a:r>
              <a:rPr lang="en-US" altLang="ko-KR" sz="1500" dirty="0" smtClean="0">
                <a:latin typeface="+mn-ea"/>
              </a:rPr>
              <a:t>, </a:t>
            </a:r>
            <a:r>
              <a:rPr lang="ko-KR" altLang="en-US" sz="1500" dirty="0" smtClean="0">
                <a:latin typeface="+mn-ea"/>
              </a:rPr>
              <a:t>설치 진행 시 옵션변경 없이 </a:t>
            </a:r>
            <a:r>
              <a:rPr lang="en-US" altLang="ko-KR" sz="1500" dirty="0" smtClean="0">
                <a:latin typeface="+mn-ea"/>
              </a:rPr>
              <a:t>next </a:t>
            </a:r>
            <a:r>
              <a:rPr lang="ko-KR" altLang="en-US" sz="1500" dirty="0" smtClean="0">
                <a:latin typeface="+mn-ea"/>
              </a:rPr>
              <a:t>버튼 선택</a:t>
            </a:r>
            <a:endParaRPr lang="en-US" altLang="ko-KR" sz="15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500" dirty="0" smtClean="0">
                <a:latin typeface="+mn-ea"/>
              </a:rPr>
              <a:t>Graphviz-2.38</a:t>
            </a:r>
            <a:r>
              <a:rPr lang="ko-KR" altLang="en-US" sz="1500" dirty="0" smtClean="0">
                <a:latin typeface="+mn-ea"/>
              </a:rPr>
              <a:t>을 설치할 경로 선택 부분에서 기본적으로 나오는 경로 선택</a:t>
            </a:r>
            <a:endParaRPr lang="en-US" altLang="ko-KR" sz="15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500" dirty="0" smtClean="0">
                <a:latin typeface="+mn-ea"/>
              </a:rPr>
              <a:t>설치될 기본 경로 </a:t>
            </a:r>
            <a:r>
              <a:rPr lang="en-US" altLang="ko-KR" sz="1500" dirty="0" smtClean="0">
                <a:latin typeface="+mn-ea"/>
              </a:rPr>
              <a:t>: C:\Program Files (x86)</a:t>
            </a:r>
            <a:r>
              <a:rPr lang="ko-KR" altLang="en-US" sz="1500" dirty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아래에 위치</a:t>
            </a:r>
            <a:endParaRPr lang="en-US" altLang="ko-KR" sz="15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5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10" y="2316843"/>
            <a:ext cx="5019675" cy="6191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743325" y="2514600"/>
            <a:ext cx="1314450" cy="276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40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Decision Tree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err="1" smtClean="0">
                <a:latin typeface="+mn-ea"/>
              </a:rPr>
              <a:t>파이썬</a:t>
            </a:r>
            <a:r>
              <a:rPr lang="ko-KR" altLang="en-US" sz="2000" b="1" dirty="0" smtClean="0">
                <a:latin typeface="+mn-ea"/>
              </a:rPr>
              <a:t> 코드 실습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107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4" y="1403050"/>
            <a:ext cx="7562850" cy="2952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80644" y="1857983"/>
            <a:ext cx="9467850" cy="169484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코드 설명</a:t>
            </a:r>
            <a:endParaRPr lang="en-US" altLang="ko-KR" sz="2000" dirty="0" smtClean="0">
              <a:latin typeface="+mn-ea"/>
            </a:endParaRPr>
          </a:p>
          <a:p>
            <a:pPr lvl="1"/>
            <a:r>
              <a:rPr lang="en-US" altLang="ko-KR" sz="1500" dirty="0" err="1" smtClean="0">
                <a:latin typeface="+mn-ea"/>
              </a:rPr>
              <a:t>IPython</a:t>
            </a:r>
            <a:r>
              <a:rPr lang="en-US" altLang="ko-KR" sz="1500" dirty="0" smtClean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내에서 그래프를 생성할 수 있는</a:t>
            </a:r>
            <a:r>
              <a:rPr lang="en-US" altLang="ko-KR" sz="1500" dirty="0" smtClean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인터페이스 경로 추가 설정하는 부분</a:t>
            </a:r>
            <a:endParaRPr lang="en-US" altLang="ko-KR" sz="1500" dirty="0" smtClean="0">
              <a:latin typeface="+mn-ea"/>
            </a:endParaRPr>
          </a:p>
          <a:p>
            <a:pPr lvl="1"/>
            <a:endParaRPr lang="en-US" altLang="ko-KR" sz="1500" dirty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1. Graphviz2.38</a:t>
            </a:r>
            <a:r>
              <a:rPr lang="ko-KR" altLang="en-US" sz="1500" dirty="0" smtClean="0">
                <a:latin typeface="+mn-ea"/>
              </a:rPr>
              <a:t>이</a:t>
            </a:r>
            <a:r>
              <a:rPr lang="en-US" altLang="ko-KR" sz="1500" dirty="0" smtClean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설치되고 </a:t>
            </a:r>
            <a:r>
              <a:rPr lang="en-US" altLang="ko-KR" sz="1500" dirty="0" smtClean="0">
                <a:latin typeface="+mn-ea"/>
              </a:rPr>
              <a:t>bin </a:t>
            </a:r>
            <a:r>
              <a:rPr lang="ko-KR" altLang="en-US" sz="1500" dirty="0" smtClean="0">
                <a:latin typeface="+mn-ea"/>
              </a:rPr>
              <a:t>폴더가 있는 경로인 </a:t>
            </a:r>
            <a:r>
              <a:rPr lang="en-US" altLang="ko-KR" sz="1500" dirty="0" smtClean="0">
                <a:latin typeface="+mn-ea"/>
              </a:rPr>
              <a:t>‘C:\Program Files(x86)/Graphviz2.38/bin/’</a:t>
            </a:r>
            <a:r>
              <a:rPr lang="ko-KR" altLang="en-US" sz="1500" dirty="0" smtClean="0">
                <a:latin typeface="+mn-ea"/>
              </a:rPr>
              <a:t>를 </a:t>
            </a:r>
            <a:r>
              <a:rPr lang="en-US" altLang="ko-KR" sz="1500" dirty="0" err="1" smtClean="0">
                <a:latin typeface="+mn-ea"/>
              </a:rPr>
              <a:t>os</a:t>
            </a:r>
            <a:r>
              <a:rPr lang="en-US" altLang="ko-KR" sz="1500" dirty="0" smtClean="0">
                <a:latin typeface="+mn-ea"/>
              </a:rPr>
              <a:t> </a:t>
            </a:r>
          </a:p>
          <a:p>
            <a:pPr lvl="1"/>
            <a:r>
              <a:rPr lang="en-US" altLang="ko-KR" sz="1500" dirty="0">
                <a:latin typeface="+mn-ea"/>
              </a:rPr>
              <a:t> </a:t>
            </a:r>
            <a:r>
              <a:rPr lang="en-US" altLang="ko-KR" sz="1500" dirty="0" smtClean="0">
                <a:latin typeface="+mn-ea"/>
              </a:rPr>
              <a:t>  </a:t>
            </a:r>
            <a:r>
              <a:rPr lang="ko-KR" altLang="en-US" sz="1500" dirty="0" smtClean="0">
                <a:latin typeface="+mn-ea"/>
              </a:rPr>
              <a:t>모듈 중 경로 구분 기호를 반환하는 함수인 </a:t>
            </a:r>
            <a:r>
              <a:rPr lang="en-US" altLang="ko-KR" sz="1500" dirty="0" err="1" smtClean="0">
                <a:latin typeface="+mn-ea"/>
              </a:rPr>
              <a:t>os.pathsep</a:t>
            </a:r>
            <a:r>
              <a:rPr lang="ko-KR" altLang="en-US" sz="1500" dirty="0" smtClean="0">
                <a:latin typeface="+mn-ea"/>
              </a:rPr>
              <a:t>을 이용해</a:t>
            </a:r>
            <a:r>
              <a:rPr lang="en-US" altLang="ko-KR" sz="1500" dirty="0" smtClean="0">
                <a:latin typeface="+mn-ea"/>
              </a:rPr>
              <a:t>, </a:t>
            </a:r>
            <a:r>
              <a:rPr lang="ko-KR" altLang="en-US" sz="1500" dirty="0" smtClean="0">
                <a:latin typeface="+mn-ea"/>
              </a:rPr>
              <a:t> 환경변수들을 나타내는 사전 함수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en-US" altLang="ko-KR" sz="1500" dirty="0">
                <a:latin typeface="+mn-ea"/>
              </a:rPr>
              <a:t> </a:t>
            </a:r>
            <a:r>
              <a:rPr lang="en-US" altLang="ko-KR" sz="1500" dirty="0" smtClean="0">
                <a:latin typeface="+mn-ea"/>
              </a:rPr>
              <a:t>  </a:t>
            </a:r>
            <a:r>
              <a:rPr lang="ko-KR" altLang="en-US" sz="1500" dirty="0" smtClean="0">
                <a:latin typeface="+mn-ea"/>
              </a:rPr>
              <a:t>인 </a:t>
            </a:r>
            <a:r>
              <a:rPr lang="en-US" altLang="ko-KR" sz="1500" dirty="0" err="1" smtClean="0">
                <a:latin typeface="+mn-ea"/>
              </a:rPr>
              <a:t>os.environ</a:t>
            </a:r>
            <a:r>
              <a:rPr lang="en-US" altLang="ko-KR" sz="1500" dirty="0" smtClean="0">
                <a:latin typeface="+mn-ea"/>
              </a:rPr>
              <a:t>[‘PATH’]</a:t>
            </a:r>
            <a:r>
              <a:rPr lang="ko-KR" altLang="en-US" sz="1500" dirty="0" smtClean="0">
                <a:latin typeface="+mn-ea"/>
              </a:rPr>
              <a:t>에 동적으로 할당해 저장</a:t>
            </a:r>
            <a:endParaRPr lang="en-US" altLang="ko-KR" sz="15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714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Decision Tree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err="1" smtClean="0">
                <a:latin typeface="+mn-ea"/>
              </a:rPr>
              <a:t>파이썬</a:t>
            </a:r>
            <a:r>
              <a:rPr lang="ko-KR" altLang="en-US" sz="2000" b="1" dirty="0" smtClean="0">
                <a:latin typeface="+mn-ea"/>
              </a:rPr>
              <a:t> 코드 실습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108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0644" y="2029433"/>
            <a:ext cx="9467850" cy="169484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코드 설명</a:t>
            </a:r>
            <a:endParaRPr lang="en-US" altLang="ko-KR" sz="20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1. </a:t>
            </a:r>
            <a:r>
              <a:rPr lang="ko-KR" altLang="en-US" sz="1500" dirty="0" smtClean="0">
                <a:latin typeface="+mn-ea"/>
              </a:rPr>
              <a:t>트리 표현 함수</a:t>
            </a:r>
            <a:r>
              <a:rPr lang="en-US" altLang="ko-KR" sz="1500" dirty="0" smtClean="0">
                <a:latin typeface="+mn-ea"/>
              </a:rPr>
              <a:t>(</a:t>
            </a:r>
            <a:r>
              <a:rPr lang="en-US" altLang="ko-KR" sz="1500" dirty="0" err="1" smtClean="0">
                <a:latin typeface="+mn-ea"/>
              </a:rPr>
              <a:t>tree.export_graphviz</a:t>
            </a:r>
            <a:r>
              <a:rPr lang="en-US" altLang="ko-KR" sz="1500" dirty="0" smtClean="0">
                <a:latin typeface="+mn-ea"/>
              </a:rPr>
              <a:t>())</a:t>
            </a:r>
            <a:r>
              <a:rPr lang="ko-KR" altLang="en-US" sz="1500" dirty="0" smtClean="0">
                <a:latin typeface="+mn-ea"/>
              </a:rPr>
              <a:t>에 입력되는 </a:t>
            </a:r>
            <a:r>
              <a:rPr lang="ko-KR" altLang="en-US" sz="1500" dirty="0" err="1" smtClean="0">
                <a:latin typeface="+mn-ea"/>
              </a:rPr>
              <a:t>파라미터</a:t>
            </a:r>
            <a:r>
              <a:rPr lang="ko-KR" altLang="en-US" sz="1500" dirty="0" smtClean="0">
                <a:latin typeface="+mn-ea"/>
              </a:rPr>
              <a:t> 중 하나인 </a:t>
            </a:r>
            <a:r>
              <a:rPr lang="en-US" altLang="ko-KR" sz="1500" dirty="0" err="1" smtClean="0">
                <a:latin typeface="+mn-ea"/>
              </a:rPr>
              <a:t>feature_names</a:t>
            </a:r>
            <a:r>
              <a:rPr lang="ko-KR" altLang="en-US" sz="1500" dirty="0" smtClean="0">
                <a:latin typeface="+mn-ea"/>
              </a:rPr>
              <a:t>에</a:t>
            </a:r>
            <a:r>
              <a:rPr lang="en-US" altLang="ko-KR" sz="1500" dirty="0" smtClean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값을 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ko-KR" altLang="en-US" sz="1500" dirty="0" smtClean="0">
                <a:latin typeface="+mn-ea"/>
              </a:rPr>
              <a:t>   입력하기 위해</a:t>
            </a:r>
            <a:r>
              <a:rPr lang="en-US" altLang="ko-KR" sz="1500" dirty="0" smtClean="0">
                <a:latin typeface="+mn-ea"/>
              </a:rPr>
              <a:t>, </a:t>
            </a:r>
            <a:r>
              <a:rPr lang="ko-KR" altLang="en-US" sz="1500" dirty="0" smtClean="0">
                <a:latin typeface="+mn-ea"/>
              </a:rPr>
              <a:t>변수 </a:t>
            </a:r>
            <a:r>
              <a:rPr lang="en-US" altLang="ko-KR" sz="1500" dirty="0" err="1" smtClean="0">
                <a:latin typeface="+mn-ea"/>
              </a:rPr>
              <a:t>tennis_data</a:t>
            </a:r>
            <a:r>
              <a:rPr lang="ko-KR" altLang="en-US" sz="1500" dirty="0" smtClean="0">
                <a:latin typeface="+mn-ea"/>
              </a:rPr>
              <a:t>의 각 </a:t>
            </a:r>
            <a:r>
              <a:rPr lang="ko-KR" altLang="en-US" sz="1500" dirty="0" err="1" smtClean="0">
                <a:latin typeface="+mn-ea"/>
              </a:rPr>
              <a:t>컬럼을</a:t>
            </a:r>
            <a:r>
              <a:rPr lang="ko-KR" altLang="en-US" sz="1500" dirty="0" smtClean="0">
                <a:latin typeface="+mn-ea"/>
              </a:rPr>
              <a:t> </a:t>
            </a:r>
            <a:r>
              <a:rPr lang="en-US" altLang="ko-KR" sz="1500" dirty="0" smtClean="0">
                <a:latin typeface="+mn-ea"/>
              </a:rPr>
              <a:t>list</a:t>
            </a:r>
            <a:r>
              <a:rPr lang="ko-KR" altLang="en-US" sz="1500" dirty="0" smtClean="0">
                <a:latin typeface="+mn-ea"/>
              </a:rPr>
              <a:t>형태로 변수 </a:t>
            </a:r>
            <a:r>
              <a:rPr lang="en-US" altLang="ko-KR" sz="1500" dirty="0" err="1" smtClean="0">
                <a:latin typeface="+mn-ea"/>
              </a:rPr>
              <a:t>feature_names</a:t>
            </a:r>
            <a:r>
              <a:rPr lang="ko-KR" altLang="en-US" sz="1500" dirty="0" smtClean="0">
                <a:latin typeface="+mn-ea"/>
              </a:rPr>
              <a:t>에 저장</a:t>
            </a:r>
            <a:endParaRPr lang="en-US" altLang="ko-KR" sz="1500" dirty="0" smtClean="0">
              <a:latin typeface="+mn-ea"/>
            </a:endParaRPr>
          </a:p>
          <a:p>
            <a:pPr lvl="1"/>
            <a:endParaRPr lang="en-US" altLang="ko-KR" sz="15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2. </a:t>
            </a:r>
            <a:r>
              <a:rPr lang="ko-KR" altLang="en-US" sz="1500" dirty="0" smtClean="0">
                <a:latin typeface="+mn-ea"/>
              </a:rPr>
              <a:t>저장된 변수 </a:t>
            </a:r>
            <a:r>
              <a:rPr lang="en-US" altLang="ko-KR" sz="1500" dirty="0" err="1" smtClean="0">
                <a:latin typeface="+mn-ea"/>
              </a:rPr>
              <a:t>feature_names</a:t>
            </a:r>
            <a:r>
              <a:rPr lang="ko-KR" altLang="en-US" sz="1500" dirty="0" smtClean="0">
                <a:latin typeface="+mn-ea"/>
              </a:rPr>
              <a:t>를 </a:t>
            </a:r>
            <a:r>
              <a:rPr lang="ko-KR" altLang="en-US" sz="1500" dirty="0" err="1" smtClean="0">
                <a:latin typeface="+mn-ea"/>
              </a:rPr>
              <a:t>슬라이싱</a:t>
            </a:r>
            <a:r>
              <a:rPr lang="en-US" altLang="ko-KR" sz="1500" dirty="0" smtClean="0">
                <a:latin typeface="+mn-ea"/>
              </a:rPr>
              <a:t>(0:4)</a:t>
            </a:r>
            <a:r>
              <a:rPr lang="ko-KR" altLang="en-US" sz="1500" dirty="0" smtClean="0">
                <a:latin typeface="+mn-ea"/>
              </a:rPr>
              <a:t>해 </a:t>
            </a:r>
            <a:r>
              <a:rPr lang="en-US" altLang="ko-KR" sz="1500" dirty="0" smtClean="0">
                <a:latin typeface="+mn-ea"/>
              </a:rPr>
              <a:t>Outlook, Temperature, Humidity, Wind</a:t>
            </a:r>
            <a:r>
              <a:rPr lang="ko-KR" altLang="en-US" sz="1500" dirty="0" smtClean="0">
                <a:latin typeface="+mn-ea"/>
              </a:rPr>
              <a:t>의 </a:t>
            </a:r>
            <a:r>
              <a:rPr lang="ko-KR" altLang="en-US" sz="1500" dirty="0" err="1" smtClean="0">
                <a:latin typeface="+mn-ea"/>
              </a:rPr>
              <a:t>컬럼을</a:t>
            </a:r>
            <a:endParaRPr lang="en-US" altLang="ko-KR" sz="1500" dirty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   </a:t>
            </a:r>
            <a:r>
              <a:rPr lang="ko-KR" altLang="en-US" sz="1500" dirty="0" smtClean="0">
                <a:latin typeface="+mn-ea"/>
              </a:rPr>
              <a:t>추출해 다시 변수 </a:t>
            </a:r>
            <a:r>
              <a:rPr lang="en-US" altLang="ko-KR" sz="1500" dirty="0" err="1" smtClean="0">
                <a:latin typeface="+mn-ea"/>
              </a:rPr>
              <a:t>feature_names</a:t>
            </a:r>
            <a:r>
              <a:rPr lang="ko-KR" altLang="en-US" sz="1500" dirty="0" smtClean="0">
                <a:latin typeface="+mn-ea"/>
              </a:rPr>
              <a:t>에 저장 </a:t>
            </a:r>
            <a:endParaRPr lang="en-US" altLang="ko-KR" sz="1500" dirty="0" smtClean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4" y="1403050"/>
            <a:ext cx="7572375" cy="466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43" y="3883933"/>
            <a:ext cx="7572375" cy="3048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0644" y="4348391"/>
            <a:ext cx="9467850" cy="169484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코드 설명</a:t>
            </a:r>
            <a:endParaRPr lang="en-US" altLang="ko-KR" sz="20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1. </a:t>
            </a:r>
            <a:r>
              <a:rPr lang="ko-KR" altLang="en-US" sz="1500" dirty="0" smtClean="0">
                <a:latin typeface="+mn-ea"/>
              </a:rPr>
              <a:t>트리 표현 함수</a:t>
            </a:r>
            <a:r>
              <a:rPr lang="en-US" altLang="ko-KR" sz="1500" dirty="0" smtClean="0">
                <a:latin typeface="+mn-ea"/>
              </a:rPr>
              <a:t>(</a:t>
            </a:r>
            <a:r>
              <a:rPr lang="en-US" altLang="ko-KR" sz="1500" dirty="0" err="1" smtClean="0">
                <a:latin typeface="+mn-ea"/>
              </a:rPr>
              <a:t>tree.export_graphviz</a:t>
            </a:r>
            <a:r>
              <a:rPr lang="en-US" altLang="ko-KR" sz="1500" dirty="0" smtClean="0">
                <a:latin typeface="+mn-ea"/>
              </a:rPr>
              <a:t>())</a:t>
            </a:r>
            <a:r>
              <a:rPr lang="ko-KR" altLang="en-US" sz="1500" dirty="0" smtClean="0">
                <a:latin typeface="+mn-ea"/>
              </a:rPr>
              <a:t>에 입력되는 </a:t>
            </a:r>
            <a:r>
              <a:rPr lang="ko-KR" altLang="en-US" sz="1500" dirty="0" err="1" smtClean="0">
                <a:latin typeface="+mn-ea"/>
              </a:rPr>
              <a:t>파라미터</a:t>
            </a:r>
            <a:r>
              <a:rPr lang="ko-KR" altLang="en-US" sz="1500" dirty="0" smtClean="0">
                <a:latin typeface="+mn-ea"/>
              </a:rPr>
              <a:t> 중 하나인 </a:t>
            </a:r>
            <a:r>
              <a:rPr lang="en-US" altLang="ko-KR" sz="1500" dirty="0" err="1" smtClean="0">
                <a:latin typeface="+mn-ea"/>
              </a:rPr>
              <a:t>class_names</a:t>
            </a:r>
            <a:r>
              <a:rPr lang="ko-KR" altLang="en-US" sz="1500" dirty="0" smtClean="0">
                <a:latin typeface="+mn-ea"/>
              </a:rPr>
              <a:t>에 값을 입력하기 위해</a:t>
            </a:r>
            <a:r>
              <a:rPr lang="en-US" altLang="ko-KR" sz="1500" dirty="0" smtClean="0">
                <a:latin typeface="+mn-ea"/>
              </a:rPr>
              <a:t>,</a:t>
            </a:r>
            <a:r>
              <a:rPr lang="ko-KR" altLang="en-US" sz="1500" dirty="0">
                <a:latin typeface="+mn-ea"/>
              </a:rPr>
              <a:t> </a:t>
            </a:r>
            <a:r>
              <a:rPr lang="en-US" altLang="ko-KR" sz="1500" dirty="0" smtClean="0">
                <a:latin typeface="+mn-ea"/>
              </a:rPr>
              <a:t>target class </a:t>
            </a:r>
            <a:r>
              <a:rPr lang="ko-KR" altLang="en-US" sz="1500" dirty="0" smtClean="0">
                <a:latin typeface="+mn-ea"/>
              </a:rPr>
              <a:t>값인 </a:t>
            </a:r>
            <a:r>
              <a:rPr lang="en-US" altLang="ko-KR" sz="1500" dirty="0" smtClean="0">
                <a:latin typeface="+mn-ea"/>
              </a:rPr>
              <a:t>‘Play No’</a:t>
            </a:r>
            <a:r>
              <a:rPr lang="ko-KR" altLang="en-US" sz="1500" dirty="0" smtClean="0">
                <a:latin typeface="+mn-ea"/>
              </a:rPr>
              <a:t>와 </a:t>
            </a:r>
            <a:r>
              <a:rPr lang="en-US" altLang="ko-KR" sz="1500" dirty="0" smtClean="0">
                <a:latin typeface="+mn-ea"/>
              </a:rPr>
              <a:t>‘Play Yes’</a:t>
            </a:r>
            <a:r>
              <a:rPr lang="ko-KR" altLang="en-US" sz="1500" dirty="0" smtClean="0">
                <a:latin typeface="+mn-ea"/>
              </a:rPr>
              <a:t>를 배열형태로 변수 </a:t>
            </a:r>
            <a:r>
              <a:rPr lang="en-US" altLang="ko-KR" sz="1500" dirty="0" err="1" smtClean="0">
                <a:latin typeface="+mn-ea"/>
              </a:rPr>
              <a:t>target_name</a:t>
            </a:r>
            <a:r>
              <a:rPr lang="ko-KR" altLang="en-US" sz="1500" dirty="0" smtClean="0">
                <a:latin typeface="+mn-ea"/>
              </a:rPr>
              <a:t>에 저장</a:t>
            </a:r>
            <a:endParaRPr lang="en-US" altLang="ko-KR" sz="15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752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Decision Tree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err="1" smtClean="0">
                <a:latin typeface="+mn-ea"/>
              </a:rPr>
              <a:t>파이썬</a:t>
            </a:r>
            <a:r>
              <a:rPr lang="ko-KR" altLang="en-US" sz="2000" b="1" dirty="0" smtClean="0">
                <a:latin typeface="+mn-ea"/>
              </a:rPr>
              <a:t> 코드 실습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109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2" y="1403050"/>
            <a:ext cx="7572375" cy="9429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644" y="2507445"/>
            <a:ext cx="9467850" cy="319803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코드 설명</a:t>
            </a:r>
            <a:endParaRPr lang="en-US" altLang="ko-KR" sz="20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1. tree </a:t>
            </a:r>
            <a:r>
              <a:rPr lang="ko-KR" altLang="en-US" sz="1500" dirty="0" smtClean="0">
                <a:latin typeface="+mn-ea"/>
              </a:rPr>
              <a:t>패키지 중 의사결정 </a:t>
            </a:r>
            <a:r>
              <a:rPr lang="ko-KR" altLang="en-US" sz="1500" dirty="0" err="1" smtClean="0">
                <a:latin typeface="+mn-ea"/>
              </a:rPr>
              <a:t>트리를</a:t>
            </a:r>
            <a:r>
              <a:rPr lang="ko-KR" altLang="en-US" sz="1500" dirty="0" smtClean="0">
                <a:latin typeface="+mn-ea"/>
              </a:rPr>
              <a:t> </a:t>
            </a:r>
            <a:r>
              <a:rPr lang="en-US" altLang="ko-KR" sz="1500" dirty="0" smtClean="0">
                <a:latin typeface="+mn-ea"/>
              </a:rPr>
              <a:t>dot</a:t>
            </a:r>
            <a:r>
              <a:rPr lang="ko-KR" altLang="en-US" sz="1500" dirty="0" smtClean="0">
                <a:latin typeface="+mn-ea"/>
              </a:rPr>
              <a:t>형식으로 내보내는 함수인 </a:t>
            </a:r>
            <a:r>
              <a:rPr lang="en-US" altLang="ko-KR" sz="1500" dirty="0" err="1" smtClean="0">
                <a:latin typeface="+mn-ea"/>
              </a:rPr>
              <a:t>export_graphviz</a:t>
            </a:r>
            <a:r>
              <a:rPr lang="en-US" altLang="ko-KR" sz="1500" dirty="0" smtClean="0">
                <a:latin typeface="+mn-ea"/>
              </a:rPr>
              <a:t>()</a:t>
            </a:r>
            <a:r>
              <a:rPr lang="ko-KR" altLang="en-US" sz="1500" dirty="0" smtClean="0">
                <a:latin typeface="+mn-ea"/>
              </a:rPr>
              <a:t>를 이용해 트리 표현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en-US" altLang="ko-KR" sz="1500" dirty="0">
                <a:latin typeface="+mn-ea"/>
              </a:rPr>
              <a:t> </a:t>
            </a:r>
            <a:r>
              <a:rPr lang="en-US" altLang="ko-KR" sz="1500" dirty="0" smtClean="0">
                <a:latin typeface="+mn-ea"/>
              </a:rPr>
              <a:t>  </a:t>
            </a:r>
            <a:r>
              <a:rPr lang="ko-KR" altLang="en-US" sz="1500" dirty="0" smtClean="0">
                <a:latin typeface="+mn-ea"/>
              </a:rPr>
              <a:t>을 변수 </a:t>
            </a:r>
            <a:r>
              <a:rPr lang="en-US" altLang="ko-KR" sz="1500" dirty="0" err="1" smtClean="0">
                <a:latin typeface="+mn-ea"/>
              </a:rPr>
              <a:t>dt_dot_data</a:t>
            </a:r>
            <a:r>
              <a:rPr lang="ko-KR" altLang="en-US" sz="1500" dirty="0" smtClean="0">
                <a:latin typeface="+mn-ea"/>
              </a:rPr>
              <a:t>에 저장</a:t>
            </a:r>
            <a:endParaRPr lang="en-US" altLang="ko-KR" sz="1500" dirty="0" smtClean="0">
              <a:latin typeface="+mn-ea"/>
            </a:endParaRPr>
          </a:p>
          <a:p>
            <a:pPr lvl="1"/>
            <a:endParaRPr lang="ko-KR" altLang="en-US" sz="1500" dirty="0" smtClean="0">
              <a:latin typeface="+mn-ea"/>
            </a:endParaRPr>
          </a:p>
          <a:p>
            <a:pPr lvl="1"/>
            <a:r>
              <a:rPr lang="ko-KR" altLang="en-US" sz="1500" dirty="0" smtClean="0">
                <a:latin typeface="+mn-ea"/>
              </a:rPr>
              <a:t>   함수 </a:t>
            </a:r>
            <a:r>
              <a:rPr lang="en-US" altLang="ko-KR" sz="1500" dirty="0" err="1" smtClean="0">
                <a:latin typeface="+mn-ea"/>
              </a:rPr>
              <a:t>export_graphviz</a:t>
            </a:r>
            <a:r>
              <a:rPr lang="ko-KR" altLang="en-US" sz="1500" dirty="0" smtClean="0">
                <a:latin typeface="+mn-ea"/>
              </a:rPr>
              <a:t>에 들어가는 </a:t>
            </a:r>
            <a:r>
              <a:rPr lang="ko-KR" altLang="en-US" sz="1500" dirty="0" err="1" smtClean="0">
                <a:latin typeface="+mn-ea"/>
              </a:rPr>
              <a:t>파라미터로는</a:t>
            </a:r>
            <a:endParaRPr lang="en-US" altLang="ko-KR" sz="1500" dirty="0" smtClean="0">
              <a:latin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300" dirty="0" err="1" smtClean="0">
                <a:latin typeface="+mn-ea"/>
              </a:rPr>
              <a:t>dt_clf</a:t>
            </a:r>
            <a:r>
              <a:rPr lang="ko-KR" altLang="en-US" sz="1300" dirty="0" smtClean="0">
                <a:latin typeface="+mn-ea"/>
              </a:rPr>
              <a:t> </a:t>
            </a:r>
            <a:r>
              <a:rPr lang="en-US" altLang="ko-KR" sz="1300" dirty="0" smtClean="0">
                <a:latin typeface="+mn-ea"/>
              </a:rPr>
              <a:t>: </a:t>
            </a:r>
            <a:r>
              <a:rPr lang="ko-KR" altLang="en-US" sz="1300" dirty="0" smtClean="0">
                <a:latin typeface="+mn-ea"/>
              </a:rPr>
              <a:t>의사결정 트리 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en-US" sz="1300" dirty="0" smtClean="0">
                <a:latin typeface="+mn-ea"/>
              </a:rPr>
              <a:t>분류기</a:t>
            </a:r>
            <a:r>
              <a:rPr lang="en-US" altLang="ko-KR" sz="1300" dirty="0" smtClean="0">
                <a:latin typeface="+mn-ea"/>
              </a:rPr>
              <a:t>(</a:t>
            </a:r>
            <a:r>
              <a:rPr lang="en-US" altLang="ko-KR" sz="1300" dirty="0" err="1" smtClean="0">
                <a:latin typeface="+mn-ea"/>
              </a:rPr>
              <a:t>graphviz</a:t>
            </a:r>
            <a:r>
              <a:rPr lang="ko-KR" altLang="en-US" sz="1300" dirty="0" smtClean="0">
                <a:latin typeface="+mn-ea"/>
              </a:rPr>
              <a:t>로 내보낼 의사결정 트리</a:t>
            </a:r>
            <a:r>
              <a:rPr lang="en-US" altLang="ko-KR" sz="1300" dirty="0" smtClean="0">
                <a:latin typeface="+mn-ea"/>
              </a:rPr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300" dirty="0" err="1">
                <a:latin typeface="+mn-ea"/>
              </a:rPr>
              <a:t>o</a:t>
            </a:r>
            <a:r>
              <a:rPr lang="en-US" altLang="ko-KR" sz="1300" dirty="0" err="1" smtClean="0">
                <a:latin typeface="+mn-ea"/>
              </a:rPr>
              <a:t>ut_file</a:t>
            </a:r>
            <a:r>
              <a:rPr lang="en-US" altLang="ko-KR" sz="1300" dirty="0" smtClean="0">
                <a:latin typeface="+mn-ea"/>
              </a:rPr>
              <a:t> : </a:t>
            </a:r>
            <a:r>
              <a:rPr lang="ko-KR" altLang="en-US" sz="1300" dirty="0" smtClean="0">
                <a:latin typeface="+mn-ea"/>
              </a:rPr>
              <a:t>의사결정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en-US" sz="1300" dirty="0" err="1" smtClean="0">
                <a:latin typeface="+mn-ea"/>
              </a:rPr>
              <a:t>트리를</a:t>
            </a:r>
            <a:r>
              <a:rPr lang="ko-KR" altLang="en-US" sz="1300" dirty="0" smtClean="0">
                <a:latin typeface="+mn-ea"/>
              </a:rPr>
              <a:t> 파일 또는 문자열로 반환</a:t>
            </a:r>
            <a:r>
              <a:rPr lang="en-US" altLang="ko-KR" sz="1300" dirty="0" smtClean="0">
                <a:latin typeface="+mn-ea"/>
              </a:rPr>
              <a:t>(</a:t>
            </a:r>
            <a:r>
              <a:rPr lang="ko-KR" altLang="en-US" sz="1300" dirty="0" smtClean="0">
                <a:latin typeface="+mn-ea"/>
              </a:rPr>
              <a:t>기본 </a:t>
            </a:r>
            <a:r>
              <a:rPr lang="en-US" altLang="ko-KR" sz="1300" dirty="0" smtClean="0">
                <a:latin typeface="+mn-ea"/>
              </a:rPr>
              <a:t>: tree.dot, None</a:t>
            </a:r>
            <a:r>
              <a:rPr lang="ko-KR" altLang="en-US" sz="1300" dirty="0" smtClean="0">
                <a:latin typeface="+mn-ea"/>
              </a:rPr>
              <a:t>일 경우 문자열로 반환</a:t>
            </a:r>
            <a:r>
              <a:rPr lang="en-US" altLang="ko-KR" sz="1300" dirty="0" smtClean="0">
                <a:latin typeface="+mn-ea"/>
              </a:rPr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300" dirty="0" err="1">
                <a:latin typeface="+mn-ea"/>
              </a:rPr>
              <a:t>f</a:t>
            </a:r>
            <a:r>
              <a:rPr lang="en-US" altLang="ko-KR" sz="1300" dirty="0" err="1" smtClean="0">
                <a:latin typeface="+mn-ea"/>
              </a:rPr>
              <a:t>eature_names</a:t>
            </a:r>
            <a:r>
              <a:rPr lang="en-US" altLang="ko-KR" sz="1300" dirty="0" smtClean="0">
                <a:latin typeface="+mn-ea"/>
              </a:rPr>
              <a:t> : </a:t>
            </a:r>
            <a:r>
              <a:rPr lang="ko-KR" altLang="en-US" sz="1300" dirty="0" smtClean="0">
                <a:latin typeface="+mn-ea"/>
              </a:rPr>
              <a:t>각 </a:t>
            </a:r>
            <a:r>
              <a:rPr lang="en-US" altLang="ko-KR" sz="1300" dirty="0" smtClean="0">
                <a:latin typeface="+mn-ea"/>
              </a:rPr>
              <a:t>features</a:t>
            </a:r>
            <a:r>
              <a:rPr lang="ko-KR" altLang="en-US" sz="1300" dirty="0" smtClean="0">
                <a:latin typeface="+mn-ea"/>
              </a:rPr>
              <a:t>의 이름</a:t>
            </a:r>
            <a:r>
              <a:rPr lang="en-US" altLang="ko-KR" sz="1300" dirty="0" smtClean="0">
                <a:latin typeface="+mn-ea"/>
              </a:rPr>
              <a:t>(</a:t>
            </a:r>
            <a:r>
              <a:rPr lang="ko-KR" altLang="en-US" sz="1300" dirty="0" smtClean="0">
                <a:latin typeface="+mn-ea"/>
              </a:rPr>
              <a:t>문자열</a:t>
            </a:r>
            <a:r>
              <a:rPr lang="en-US" altLang="ko-KR" sz="1300" dirty="0" smtClean="0">
                <a:latin typeface="+mn-ea"/>
              </a:rPr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300" dirty="0" err="1" smtClean="0">
                <a:latin typeface="+mn-ea"/>
              </a:rPr>
              <a:t>class_names</a:t>
            </a:r>
            <a:r>
              <a:rPr lang="en-US" altLang="ko-KR" sz="1300" dirty="0" smtClean="0">
                <a:latin typeface="+mn-ea"/>
              </a:rPr>
              <a:t> : </a:t>
            </a:r>
            <a:r>
              <a:rPr lang="ko-KR" altLang="en-US" sz="1300" dirty="0" smtClean="0">
                <a:latin typeface="+mn-ea"/>
              </a:rPr>
              <a:t>각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en-US" sz="1300" dirty="0" smtClean="0">
                <a:latin typeface="+mn-ea"/>
              </a:rPr>
              <a:t>대상 </a:t>
            </a:r>
            <a:r>
              <a:rPr lang="en-US" altLang="ko-KR" sz="1300" dirty="0" smtClean="0">
                <a:latin typeface="+mn-ea"/>
              </a:rPr>
              <a:t>class</a:t>
            </a:r>
            <a:r>
              <a:rPr lang="ko-KR" altLang="en-US" sz="1300" dirty="0" smtClean="0">
                <a:latin typeface="+mn-ea"/>
              </a:rPr>
              <a:t>의 이름을 오름차순으로 정렬 </a:t>
            </a:r>
            <a:r>
              <a:rPr lang="en-US" altLang="ko-KR" sz="1300" dirty="0" smtClean="0">
                <a:latin typeface="+mn-ea"/>
              </a:rPr>
              <a:t>(True</a:t>
            </a:r>
            <a:r>
              <a:rPr lang="ko-KR" altLang="en-US" sz="1300" dirty="0" smtClean="0">
                <a:latin typeface="+mn-ea"/>
              </a:rPr>
              <a:t>일 경우 </a:t>
            </a:r>
            <a:r>
              <a:rPr lang="en-US" altLang="ko-KR" sz="1300" dirty="0" smtClean="0">
                <a:latin typeface="+mn-ea"/>
              </a:rPr>
              <a:t>class </a:t>
            </a:r>
            <a:r>
              <a:rPr lang="ko-KR" altLang="en-US" sz="1300" dirty="0" smtClean="0">
                <a:latin typeface="+mn-ea"/>
              </a:rPr>
              <a:t>이름의 </a:t>
            </a:r>
            <a:r>
              <a:rPr lang="en-US" altLang="ko-KR" sz="1300" dirty="0" smtClean="0">
                <a:latin typeface="+mn-ea"/>
              </a:rPr>
              <a:t>symbol </a:t>
            </a:r>
            <a:r>
              <a:rPr lang="ko-KR" altLang="en-US" sz="1300" dirty="0" smtClean="0">
                <a:latin typeface="+mn-ea"/>
              </a:rPr>
              <a:t>표현</a:t>
            </a:r>
            <a:r>
              <a:rPr lang="en-US" altLang="ko-KR" sz="1300" dirty="0" smtClean="0">
                <a:latin typeface="+mn-ea"/>
              </a:rPr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+mn-ea"/>
              </a:rPr>
              <a:t>f</a:t>
            </a:r>
            <a:r>
              <a:rPr lang="en-US" altLang="ko-KR" sz="1300" dirty="0" smtClean="0">
                <a:latin typeface="+mn-ea"/>
              </a:rPr>
              <a:t>illed : True </a:t>
            </a:r>
            <a:r>
              <a:rPr lang="ko-KR" altLang="en-US" sz="1300" dirty="0" smtClean="0">
                <a:latin typeface="+mn-ea"/>
              </a:rPr>
              <a:t>일 경우 분류를 위한 다수 클래스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smtClean="0">
                <a:latin typeface="+mn-ea"/>
              </a:rPr>
              <a:t>회귀 값의 극한 또는 다중 출력의 </a:t>
            </a:r>
            <a:r>
              <a:rPr lang="ko-KR" altLang="en-US" sz="1300" dirty="0" err="1" smtClean="0">
                <a:latin typeface="+mn-ea"/>
              </a:rPr>
              <a:t>노드</a:t>
            </a:r>
            <a:r>
              <a:rPr lang="ko-KR" altLang="en-US" sz="1300" dirty="0" smtClean="0">
                <a:latin typeface="+mn-ea"/>
              </a:rPr>
              <a:t> 순도를 나타내기 위해 </a:t>
            </a:r>
            <a:r>
              <a:rPr lang="ko-KR" altLang="en-US" sz="1300" dirty="0" err="1" smtClean="0">
                <a:latin typeface="+mn-ea"/>
              </a:rPr>
              <a:t>노드를</a:t>
            </a:r>
            <a:r>
              <a:rPr lang="ko-KR" altLang="en-US" sz="1300" dirty="0" smtClean="0">
                <a:latin typeface="+mn-ea"/>
              </a:rPr>
              <a:t> 색칠</a:t>
            </a:r>
            <a:endParaRPr lang="en-US" altLang="ko-KR" sz="1300" dirty="0" smtClean="0">
              <a:latin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300" dirty="0" smtClean="0">
                <a:latin typeface="+mn-ea"/>
              </a:rPr>
              <a:t>rounded : True </a:t>
            </a:r>
            <a:r>
              <a:rPr lang="ko-KR" altLang="en-US" sz="1300" dirty="0" smtClean="0">
                <a:latin typeface="+mn-ea"/>
              </a:rPr>
              <a:t>일 경우 둥근 모서리가 있는 </a:t>
            </a:r>
            <a:r>
              <a:rPr lang="ko-KR" altLang="en-US" sz="1300" dirty="0" err="1" smtClean="0">
                <a:latin typeface="+mn-ea"/>
              </a:rPr>
              <a:t>노드</a:t>
            </a:r>
            <a:r>
              <a:rPr lang="ko-KR" altLang="en-US" sz="1300" dirty="0" smtClean="0">
                <a:latin typeface="+mn-ea"/>
              </a:rPr>
              <a:t> 상자를 그리고</a:t>
            </a:r>
            <a:r>
              <a:rPr lang="en-US" altLang="ko-KR" sz="1300" dirty="0" smtClean="0">
                <a:latin typeface="+mn-ea"/>
              </a:rPr>
              <a:t>, Times-Roman </a:t>
            </a:r>
            <a:r>
              <a:rPr lang="ko-KR" altLang="en-US" sz="1300" dirty="0" smtClean="0">
                <a:latin typeface="+mn-ea"/>
              </a:rPr>
              <a:t>대신 </a:t>
            </a:r>
            <a:r>
              <a:rPr lang="en-US" altLang="ko-KR" sz="1300" dirty="0" smtClean="0">
                <a:latin typeface="+mn-ea"/>
              </a:rPr>
              <a:t>Helvetica </a:t>
            </a:r>
            <a:r>
              <a:rPr lang="ko-KR" altLang="en-US" sz="1300" dirty="0" smtClean="0">
                <a:latin typeface="+mn-ea"/>
              </a:rPr>
              <a:t>글꼴 사용</a:t>
            </a:r>
            <a:endParaRPr lang="en-US" altLang="ko-KR" sz="1300" dirty="0" smtClean="0">
              <a:latin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300" dirty="0" err="1" smtClean="0">
                <a:latin typeface="+mn-ea"/>
              </a:rPr>
              <a:t>special_characters</a:t>
            </a:r>
            <a:r>
              <a:rPr lang="en-US" altLang="ko-KR" sz="1300" dirty="0" smtClean="0">
                <a:latin typeface="+mn-ea"/>
              </a:rPr>
              <a:t> : True </a:t>
            </a:r>
            <a:r>
              <a:rPr lang="ko-KR" altLang="en-US" sz="1300" dirty="0" smtClean="0">
                <a:latin typeface="+mn-ea"/>
              </a:rPr>
              <a:t>일 경우 특수 문자 표시</a:t>
            </a:r>
            <a:endParaRPr lang="en-US" altLang="ko-KR" sz="13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473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단일선형회귀분석이란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4"/>
            </a:pPr>
            <a:r>
              <a:rPr lang="ko-KR" altLang="en-US" sz="2000" b="1" dirty="0" smtClean="0">
                <a:latin typeface="+mn-ea"/>
              </a:rPr>
              <a:t>단일선형회귀모델의 가정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하나의 종속 변수와 하나의 독립변수를 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독립변수 </a:t>
            </a:r>
            <a:r>
              <a:rPr lang="en-US" altLang="ko-KR" sz="2000" dirty="0" smtClean="0">
                <a:latin typeface="+mn-ea"/>
              </a:rPr>
              <a:t>X</a:t>
            </a:r>
            <a:r>
              <a:rPr lang="ko-KR" altLang="en-US" sz="2000" dirty="0" smtClean="0">
                <a:latin typeface="+mn-ea"/>
              </a:rPr>
              <a:t>의 각 값에 대한 </a:t>
            </a:r>
            <a:r>
              <a:rPr lang="en-US" altLang="ko-KR" sz="2000" dirty="0" smtClean="0">
                <a:latin typeface="+mn-ea"/>
              </a:rPr>
              <a:t>Y</a:t>
            </a:r>
            <a:r>
              <a:rPr lang="ko-KR" altLang="en-US" sz="2000" dirty="0" smtClean="0">
                <a:latin typeface="+mn-ea"/>
              </a:rPr>
              <a:t>의 확률분포가 존재함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+mn-ea"/>
              </a:rPr>
              <a:t>Y</a:t>
            </a:r>
            <a:r>
              <a:rPr lang="ko-KR" altLang="en-US" sz="2000" dirty="0" smtClean="0">
                <a:latin typeface="+mn-ea"/>
              </a:rPr>
              <a:t>의 확률분포의 평균은 </a:t>
            </a:r>
            <a:r>
              <a:rPr lang="en-US" altLang="ko-KR" sz="2000" dirty="0" smtClean="0">
                <a:latin typeface="+mn-ea"/>
              </a:rPr>
              <a:t>X</a:t>
            </a:r>
            <a:r>
              <a:rPr lang="ko-KR" altLang="en-US" sz="2000" smtClean="0">
                <a:latin typeface="+mn-ea"/>
              </a:rPr>
              <a:t>값이 </a:t>
            </a:r>
            <a:r>
              <a:rPr lang="ko-KR" altLang="en-US" sz="2000" dirty="0" smtClean="0">
                <a:latin typeface="+mn-ea"/>
              </a:rPr>
              <a:t>변함에 따라 일정한 추세를 따라 움직인다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종속변수와 독립변수 간에는 선형 함수 관계가 존재함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1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Decision Tree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err="1" smtClean="0">
                <a:latin typeface="+mn-ea"/>
              </a:rPr>
              <a:t>파이썬</a:t>
            </a:r>
            <a:r>
              <a:rPr lang="ko-KR" altLang="en-US" sz="2000" b="1" dirty="0" smtClean="0">
                <a:latin typeface="+mn-ea"/>
              </a:rPr>
              <a:t> 코드 실습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110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80644" y="1860353"/>
            <a:ext cx="9467850" cy="132512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코드 설명</a:t>
            </a:r>
            <a:endParaRPr lang="en-US" altLang="ko-KR" sz="20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1. </a:t>
            </a:r>
            <a:r>
              <a:rPr lang="en-US" altLang="ko-KR" sz="1500" dirty="0" err="1" smtClean="0">
                <a:latin typeface="+mn-ea"/>
              </a:rPr>
              <a:t>Pydotplus</a:t>
            </a:r>
            <a:r>
              <a:rPr lang="en-US" altLang="ko-KR" sz="1500" dirty="0" smtClean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모듈 중 </a:t>
            </a:r>
            <a:r>
              <a:rPr lang="en-US" altLang="ko-KR" sz="1500" dirty="0" smtClean="0">
                <a:latin typeface="+mn-ea"/>
              </a:rPr>
              <a:t>Dot </a:t>
            </a:r>
            <a:r>
              <a:rPr lang="ko-KR" altLang="en-US" sz="1500" dirty="0" smtClean="0">
                <a:latin typeface="+mn-ea"/>
              </a:rPr>
              <a:t>형식의 데이터로 정의된 그래프를 로드</a:t>
            </a:r>
            <a:r>
              <a:rPr lang="en-US" altLang="ko-KR" sz="1500" dirty="0" smtClean="0">
                <a:latin typeface="+mn-ea"/>
              </a:rPr>
              <a:t>(load)</a:t>
            </a:r>
            <a:r>
              <a:rPr lang="ko-KR" altLang="en-US" sz="1500" dirty="0" smtClean="0">
                <a:latin typeface="+mn-ea"/>
              </a:rPr>
              <a:t>하는 함수인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ko-KR" altLang="en-US" sz="1500" dirty="0" smtClean="0">
                <a:latin typeface="+mn-ea"/>
              </a:rPr>
              <a:t>   </a:t>
            </a:r>
            <a:r>
              <a:rPr lang="en-US" altLang="ko-KR" sz="1500" dirty="0" err="1" smtClean="0">
                <a:latin typeface="+mn-ea"/>
              </a:rPr>
              <a:t>graph_from_dot_data</a:t>
            </a:r>
            <a:r>
              <a:rPr lang="en-US" altLang="ko-KR" sz="1500" dirty="0" smtClean="0">
                <a:latin typeface="+mn-ea"/>
              </a:rPr>
              <a:t>()</a:t>
            </a:r>
            <a:r>
              <a:rPr lang="ko-KR" altLang="en-US" sz="1500" dirty="0" smtClean="0">
                <a:latin typeface="+mn-ea"/>
              </a:rPr>
              <a:t>에 변수 </a:t>
            </a:r>
            <a:r>
              <a:rPr lang="en-US" altLang="ko-KR" sz="1500" dirty="0" err="1" smtClean="0">
                <a:latin typeface="+mn-ea"/>
              </a:rPr>
              <a:t>dt_dot_data</a:t>
            </a:r>
            <a:r>
              <a:rPr lang="ko-KR" altLang="en-US" sz="1500" dirty="0" smtClean="0">
                <a:latin typeface="+mn-ea"/>
              </a:rPr>
              <a:t>를 입력한 후 변수 </a:t>
            </a:r>
            <a:r>
              <a:rPr lang="en-US" altLang="ko-KR" sz="1500" dirty="0" err="1" smtClean="0">
                <a:latin typeface="+mn-ea"/>
              </a:rPr>
              <a:t>dt_graph</a:t>
            </a:r>
            <a:r>
              <a:rPr lang="ko-KR" altLang="en-US" sz="1500" dirty="0" smtClean="0">
                <a:latin typeface="+mn-ea"/>
              </a:rPr>
              <a:t>에 저장 </a:t>
            </a:r>
            <a:endParaRPr lang="en-US" altLang="ko-KR" sz="15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4" y="1403050"/>
            <a:ext cx="75723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4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Decision Tree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err="1" smtClean="0">
                <a:latin typeface="+mn-ea"/>
              </a:rPr>
              <a:t>파이썬</a:t>
            </a:r>
            <a:r>
              <a:rPr lang="ko-KR" altLang="en-US" sz="2000" b="1" dirty="0" smtClean="0">
                <a:latin typeface="+mn-ea"/>
              </a:rPr>
              <a:t> 코드 실습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4" y="1399472"/>
            <a:ext cx="7553325" cy="3048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644" y="1860352"/>
            <a:ext cx="7146192" cy="132512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코드 설명</a:t>
            </a:r>
            <a:endParaRPr lang="en-US" altLang="ko-KR" sz="20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1. </a:t>
            </a:r>
            <a:r>
              <a:rPr lang="ko-KR" altLang="en-US" sz="1500" dirty="0" smtClean="0">
                <a:latin typeface="+mn-ea"/>
              </a:rPr>
              <a:t>변수 </a:t>
            </a:r>
            <a:r>
              <a:rPr lang="en-US" altLang="ko-KR" sz="1500" dirty="0" err="1" smtClean="0">
                <a:latin typeface="+mn-ea"/>
              </a:rPr>
              <a:t>dt_graph</a:t>
            </a:r>
            <a:r>
              <a:rPr lang="ko-KR" altLang="en-US" sz="1500" dirty="0" smtClean="0">
                <a:latin typeface="+mn-ea"/>
              </a:rPr>
              <a:t>에 대한 정보를 </a:t>
            </a:r>
            <a:r>
              <a:rPr lang="en-US" altLang="ko-KR" sz="1500" dirty="0" err="1" smtClean="0">
                <a:latin typeface="+mn-ea"/>
              </a:rPr>
              <a:t>png</a:t>
            </a:r>
            <a:r>
              <a:rPr lang="ko-KR" altLang="en-US" sz="1500" dirty="0" smtClean="0">
                <a:latin typeface="+mn-ea"/>
              </a:rPr>
              <a:t>파일로 생성하는 함수 </a:t>
            </a:r>
            <a:r>
              <a:rPr lang="en-US" altLang="ko-KR" sz="1500" dirty="0" err="1" smtClean="0">
                <a:latin typeface="+mn-ea"/>
              </a:rPr>
              <a:t>create_png</a:t>
            </a:r>
            <a:r>
              <a:rPr lang="en-US" altLang="ko-KR" sz="1500" dirty="0" smtClean="0">
                <a:latin typeface="+mn-ea"/>
              </a:rPr>
              <a:t>()</a:t>
            </a:r>
            <a:r>
              <a:rPr lang="ko-KR" altLang="en-US" sz="1500" dirty="0" smtClean="0">
                <a:latin typeface="+mn-ea"/>
              </a:rPr>
              <a:t>를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ko-KR" altLang="en-US" sz="1500" dirty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  사용한 후</a:t>
            </a:r>
            <a:r>
              <a:rPr lang="en-US" altLang="ko-KR" sz="1500" dirty="0" smtClean="0">
                <a:latin typeface="+mn-ea"/>
              </a:rPr>
              <a:t>,</a:t>
            </a:r>
            <a:r>
              <a:rPr lang="ko-KR" altLang="en-US" sz="1500" dirty="0" smtClean="0">
                <a:latin typeface="+mn-ea"/>
              </a:rPr>
              <a:t> 이미지 객체를 만드는 </a:t>
            </a:r>
            <a:r>
              <a:rPr lang="en-US" altLang="ko-KR" sz="1500" dirty="0" smtClean="0">
                <a:latin typeface="+mn-ea"/>
              </a:rPr>
              <a:t>Image </a:t>
            </a:r>
            <a:r>
              <a:rPr lang="ko-KR" altLang="en-US" sz="1500" dirty="0" smtClean="0">
                <a:latin typeface="+mn-ea"/>
              </a:rPr>
              <a:t>모듈을 통해 그래프 표현</a:t>
            </a:r>
            <a:endParaRPr lang="en-US" altLang="ko-KR" sz="15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079" y="1860352"/>
            <a:ext cx="4353281" cy="312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2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981950" y="6356354"/>
            <a:ext cx="2057400" cy="365125"/>
          </a:xfrm>
        </p:spPr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63283" y="2996952"/>
            <a:ext cx="486543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.1</a:t>
            </a:r>
            <a:r>
              <a:rPr lang="ko-KR" altLang="en-US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인공신경망 개념</a:t>
            </a:r>
            <a:endParaRPr lang="en-US" altLang="ko-KR" sz="40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93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7877" y="808892"/>
            <a:ext cx="367934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◆ </a:t>
            </a:r>
            <a:r>
              <a:rPr lang="ko-KR" altLang="en-US" dirty="0" err="1" smtClean="0"/>
              <a:t>학습목차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1. ANN(Artificial Neural Network)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2. ANN</a:t>
            </a:r>
            <a:r>
              <a:rPr lang="ko-KR" altLang="en-US" dirty="0" smtClean="0"/>
              <a:t>의 종류</a:t>
            </a:r>
            <a:r>
              <a:rPr lang="en-US" altLang="ko-KR" dirty="0"/>
              <a:t>-</a:t>
            </a:r>
            <a:r>
              <a:rPr lang="ko-KR" altLang="en-US" dirty="0" smtClean="0"/>
              <a:t>단일계층신경망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7877" y="3431041"/>
            <a:ext cx="1123070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◆ 학습목표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/>
              <a:t>1. Artificial Neural Network</a:t>
            </a:r>
            <a:r>
              <a:rPr lang="ko-KR" altLang="en-US" dirty="0" smtClean="0"/>
              <a:t>의 개념을 정의할 수 있다</a:t>
            </a:r>
            <a:r>
              <a:rPr lang="en-US" altLang="ko-KR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2. AND, OR, NOT </a:t>
            </a:r>
            <a:r>
              <a:rPr lang="ko-KR" altLang="en-US" dirty="0" smtClean="0"/>
              <a:t>연산을 이용하여 단일계층신경망에 대해 설명할 수 있다</a:t>
            </a:r>
            <a:r>
              <a:rPr lang="en-US" altLang="ko-KR" dirty="0" smtClean="0"/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7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1. </a:t>
            </a:r>
            <a:r>
              <a:rPr lang="ko-KR" altLang="en-US" sz="2400" b="1" dirty="0" smtClean="0">
                <a:latin typeface="+mn-ea"/>
              </a:rPr>
              <a:t>강의 소개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000" b="1" dirty="0" smtClean="0">
                <a:latin typeface="+mn-ea"/>
              </a:rPr>
              <a:t>ANN(Artificial Neural Network)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50276" y="1122928"/>
            <a:ext cx="83702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Both"/>
            </a:pPr>
            <a:r>
              <a:rPr lang="ko-KR" altLang="en-US" sz="2000" b="1" dirty="0" smtClean="0">
                <a:latin typeface="+mn-ea"/>
              </a:rPr>
              <a:t>인간의 신경망과 </a:t>
            </a:r>
            <a:r>
              <a:rPr lang="en-US" altLang="ko-KR" sz="2000" b="1" dirty="0" smtClean="0">
                <a:latin typeface="+mn-ea"/>
              </a:rPr>
              <a:t>Neuron</a:t>
            </a:r>
          </a:p>
          <a:p>
            <a:pPr marL="457200" indent="-457200">
              <a:lnSpc>
                <a:spcPct val="150000"/>
              </a:lnSpc>
              <a:buAutoNum type="arabicParenBoth"/>
            </a:pPr>
            <a:r>
              <a:rPr lang="en-US" altLang="ko-KR" sz="2000" b="1" dirty="0" smtClean="0">
                <a:latin typeface="+mn-ea"/>
              </a:rPr>
              <a:t>ANN</a:t>
            </a:r>
            <a:r>
              <a:rPr lang="ko-KR" altLang="en-US" sz="2000" b="1" dirty="0" smtClean="0">
                <a:latin typeface="+mn-ea"/>
              </a:rPr>
              <a:t>의 구조 및 </a:t>
            </a:r>
            <a:r>
              <a:rPr lang="ko-KR" altLang="en-US" sz="2000" b="1" dirty="0" err="1" smtClean="0">
                <a:latin typeface="+mn-ea"/>
              </a:rPr>
              <a:t>패러미터의</a:t>
            </a:r>
            <a:r>
              <a:rPr lang="ko-KR" altLang="en-US" sz="2000" b="1" dirty="0" smtClean="0">
                <a:latin typeface="+mn-ea"/>
              </a:rPr>
              <a:t> 종류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0041" y="234236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2)  ANN</a:t>
            </a:r>
            <a:r>
              <a:rPr lang="ko-KR" altLang="en-US" sz="2000" b="1" dirty="0" smtClean="0">
                <a:latin typeface="+mn-ea"/>
              </a:rPr>
              <a:t>의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종</a:t>
            </a:r>
            <a:r>
              <a:rPr lang="ko-KR" altLang="en-US" sz="2000" b="1" dirty="0">
                <a:latin typeface="+mn-ea"/>
              </a:rPr>
              <a:t>류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6415" y="2663565"/>
            <a:ext cx="837027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Both"/>
            </a:pPr>
            <a:r>
              <a:rPr lang="ko-KR" altLang="en-US" sz="2000" b="1" dirty="0" smtClean="0">
                <a:latin typeface="+mn-ea"/>
              </a:rPr>
              <a:t>단일계층신경망</a:t>
            </a:r>
            <a:r>
              <a:rPr lang="en-US" altLang="ko-KR" sz="2000" b="1" dirty="0" smtClean="0">
                <a:latin typeface="+mn-ea"/>
              </a:rPr>
              <a:t>(Single Layer Neural Network)</a:t>
            </a:r>
          </a:p>
        </p:txBody>
      </p:sp>
    </p:spTree>
    <p:extLst>
      <p:ext uri="{BB962C8B-B14F-4D97-AF65-F5344CB8AC3E}">
        <p14:creationId xmlns:p14="http://schemas.microsoft.com/office/powerpoint/2010/main" val="370513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1. </a:t>
            </a:r>
            <a:r>
              <a:rPr lang="ko-KR" altLang="en-US" sz="2400" b="1" dirty="0" smtClean="0">
                <a:latin typeface="+mn-ea"/>
              </a:rPr>
              <a:t>인공신경망</a:t>
            </a:r>
            <a:r>
              <a:rPr lang="en-US" altLang="ko-KR" sz="2400" b="1" dirty="0" smtClean="0">
                <a:latin typeface="+mn-ea"/>
              </a:rPr>
              <a:t>(Artificial Neural Network : ANN)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0645" y="826656"/>
            <a:ext cx="89568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2000" b="1" dirty="0" smtClean="0">
                <a:latin typeface="+mn-ea"/>
              </a:rPr>
              <a:t>인간의 신경망과 뉴런</a:t>
            </a:r>
            <a:endParaRPr lang="en-US" altLang="ko-KR" sz="20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7076" y="1305098"/>
            <a:ext cx="1134687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인간의 뇌는 약 </a:t>
            </a:r>
            <a:r>
              <a:rPr lang="en-US" altLang="ko-KR" dirty="0" smtClean="0"/>
              <a:t>1,000</a:t>
            </a:r>
            <a:r>
              <a:rPr lang="ko-KR" altLang="en-US" smtClean="0"/>
              <a:t>억개의 뉴런</a:t>
            </a:r>
            <a:r>
              <a:rPr lang="en-US" altLang="ko-KR" dirty="0" smtClean="0"/>
              <a:t>(Neuron)</a:t>
            </a:r>
            <a:r>
              <a:rPr lang="ko-KR" altLang="en-US" smtClean="0"/>
              <a:t>으로 구성됨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뉴런은 시냅스라는 구조를 통해 전기</a:t>
            </a:r>
            <a:r>
              <a:rPr lang="en-US" altLang="ko-KR" dirty="0" smtClean="0"/>
              <a:t>, </a:t>
            </a:r>
            <a:r>
              <a:rPr lang="ko-KR" altLang="en-US" smtClean="0"/>
              <a:t>화학적 신호를 주고 받음으로써 다양한 정보를 받아들이고 저장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하나의 뉴런은 </a:t>
            </a:r>
            <a:r>
              <a:rPr lang="ko-KR" altLang="en-US" dirty="0" err="1" smtClean="0"/>
              <a:t>가지돌기</a:t>
            </a:r>
            <a:r>
              <a:rPr lang="en-US" altLang="ko-KR" dirty="0" smtClean="0"/>
              <a:t>(Dendrites), </a:t>
            </a:r>
            <a:r>
              <a:rPr lang="ko-KR" altLang="en-US" smtClean="0"/>
              <a:t>신경세포체</a:t>
            </a:r>
            <a:r>
              <a:rPr lang="en-US" altLang="ko-KR" dirty="0" smtClean="0"/>
              <a:t>(Cell Body), </a:t>
            </a:r>
            <a:r>
              <a:rPr lang="ko-KR" altLang="en-US" smtClean="0"/>
              <a:t>축색</a:t>
            </a:r>
            <a:r>
              <a:rPr lang="en-US" altLang="ko-KR" dirty="0" smtClean="0"/>
              <a:t>(Axon) </a:t>
            </a:r>
            <a:r>
              <a:rPr lang="ko-KR" altLang="en-US" smtClean="0"/>
              <a:t>등으로 구성되어 있음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1943</a:t>
            </a:r>
            <a:r>
              <a:rPr lang="ko-KR" altLang="en-US" smtClean="0"/>
              <a:t>년 </a:t>
            </a:r>
            <a:r>
              <a:rPr lang="en-US" altLang="ko-KR" dirty="0" smtClean="0"/>
              <a:t>Warren S. McCulloch</a:t>
            </a:r>
            <a:r>
              <a:rPr lang="ko-KR" altLang="en-US" smtClean="0"/>
              <a:t>과 논리학자인 </a:t>
            </a:r>
            <a:r>
              <a:rPr lang="en-US" altLang="ko-KR" dirty="0" smtClean="0"/>
              <a:t>Walter Pitts</a:t>
            </a:r>
            <a:r>
              <a:rPr lang="ko-KR" altLang="en-US" smtClean="0"/>
              <a:t>는 사람의 뇌신경세포 작동원리를 다음과 같이 모델링함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가지돌기는</a:t>
            </a:r>
            <a:r>
              <a:rPr lang="ko-KR" altLang="en-US" dirty="0" smtClean="0"/>
              <a:t> 다른 뉴런으로부터의 입력을 받음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신경세포체는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가지돌기로부터</a:t>
            </a:r>
            <a:r>
              <a:rPr lang="ko-KR" altLang="en-US" dirty="0" smtClean="0"/>
              <a:t> 입력 받은 값을 하나의 신호로 통합하고</a:t>
            </a:r>
            <a:r>
              <a:rPr lang="en-US" altLang="ko-KR" dirty="0" smtClean="0"/>
              <a:t>, </a:t>
            </a:r>
            <a:r>
              <a:rPr lang="ko-KR" altLang="en-US" smtClean="0"/>
              <a:t>통합된 신호값이 어떤 임계값을 넘으면 하나의 신호가 생성됨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축색은</a:t>
            </a:r>
            <a:r>
              <a:rPr lang="ko-KR" altLang="en-US" dirty="0" smtClean="0"/>
              <a:t> 앞에서 만들어진 신호를 다른 신경세포로 전달함</a:t>
            </a:r>
            <a:endParaRPr lang="en-US" altLang="ko-KR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5076825" y="5734050"/>
            <a:ext cx="472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인간의 신경망 개략화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0154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1. </a:t>
            </a:r>
            <a:r>
              <a:rPr lang="ko-KR" altLang="en-US" sz="2400" b="1" dirty="0" smtClean="0">
                <a:latin typeface="+mn-ea"/>
              </a:rPr>
              <a:t>인공신경망</a:t>
            </a:r>
            <a:r>
              <a:rPr lang="en-US" altLang="ko-KR" sz="2400" b="1" dirty="0" smtClean="0">
                <a:latin typeface="+mn-ea"/>
              </a:rPr>
              <a:t>(Artificial Neural Network : ANN)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0645" y="826656"/>
            <a:ext cx="89568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2000" b="1" dirty="0" smtClean="0">
                <a:latin typeface="+mn-ea"/>
              </a:rPr>
              <a:t>인간의 신경망과 </a:t>
            </a:r>
            <a:r>
              <a:rPr lang="en-US" altLang="ko-KR" sz="2000" b="1" dirty="0" smtClean="0">
                <a:latin typeface="+mn-ea"/>
              </a:rPr>
              <a:t>Neuron</a:t>
            </a:r>
            <a:endParaRPr lang="en-US" altLang="ko-KR" sz="2000" b="1" dirty="0" smtClean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480645" y="2216150"/>
            <a:ext cx="10903704" cy="2162175"/>
            <a:chOff x="523875" y="3762375"/>
            <a:chExt cx="10903704" cy="2219325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523875" y="3762375"/>
              <a:ext cx="10877550" cy="2219325"/>
            </a:xfrm>
            <a:prstGeom prst="roundRect">
              <a:avLst>
                <a:gd name="adj" fmla="val 507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505729" y="4234464"/>
              <a:ext cx="7124048" cy="1016445"/>
            </a:xfrm>
            <a:prstGeom prst="roundRect">
              <a:avLst>
                <a:gd name="adj" fmla="val 94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2815471" y="4543463"/>
              <a:ext cx="1717656" cy="59360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가지돌기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(Dendrites)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152609" y="4543463"/>
              <a:ext cx="1717656" cy="59360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신경세포체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7508519" y="4543463"/>
              <a:ext cx="1717656" cy="59360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Axon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직선 화살표 연결선 8"/>
            <p:cNvCxnSpPr>
              <a:stCxn id="3" idx="3"/>
              <a:endCxn id="7" idx="1"/>
            </p:cNvCxnSpPr>
            <p:nvPr/>
          </p:nvCxnSpPr>
          <p:spPr>
            <a:xfrm>
              <a:off x="4533126" y="4840265"/>
              <a:ext cx="61948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7" idx="3"/>
            </p:cNvCxnSpPr>
            <p:nvPr/>
          </p:nvCxnSpPr>
          <p:spPr>
            <a:xfrm>
              <a:off x="6870265" y="4840265"/>
              <a:ext cx="6288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571432" y="4266990"/>
              <a:ext cx="1764586" cy="262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Neuron</a:t>
              </a:r>
              <a:endParaRPr lang="ko-KR" altLang="en-US" sz="1400" b="1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712985" y="3876675"/>
              <a:ext cx="525621" cy="40657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712985" y="4323911"/>
              <a:ext cx="525621" cy="40657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712985" y="4787409"/>
              <a:ext cx="525621" cy="40657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712985" y="5234645"/>
              <a:ext cx="525621" cy="40657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직선 화살표 연결선 21"/>
            <p:cNvCxnSpPr>
              <a:stCxn id="17" idx="6"/>
              <a:endCxn id="15" idx="1"/>
            </p:cNvCxnSpPr>
            <p:nvPr/>
          </p:nvCxnSpPr>
          <p:spPr>
            <a:xfrm>
              <a:off x="1238606" y="4079964"/>
              <a:ext cx="1267123" cy="66272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8" idx="6"/>
              <a:endCxn id="15" idx="1"/>
            </p:cNvCxnSpPr>
            <p:nvPr/>
          </p:nvCxnSpPr>
          <p:spPr>
            <a:xfrm>
              <a:off x="1238606" y="4527200"/>
              <a:ext cx="1267123" cy="21548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6"/>
              <a:endCxn id="15" idx="1"/>
            </p:cNvCxnSpPr>
            <p:nvPr/>
          </p:nvCxnSpPr>
          <p:spPr>
            <a:xfrm flipV="1">
              <a:off x="1238606" y="4742686"/>
              <a:ext cx="1267123" cy="24801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0" idx="6"/>
              <a:endCxn id="15" idx="1"/>
            </p:cNvCxnSpPr>
            <p:nvPr/>
          </p:nvCxnSpPr>
          <p:spPr>
            <a:xfrm flipV="1">
              <a:off x="1238606" y="4742686"/>
              <a:ext cx="1267123" cy="6952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19125" y="5641223"/>
              <a:ext cx="807204" cy="236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Neuron</a:t>
              </a:r>
              <a:endParaRPr lang="ko-KR" altLang="en-US" sz="1200" dirty="0"/>
            </a:p>
          </p:txBody>
        </p:sp>
        <p:sp>
          <p:nvSpPr>
            <p:cNvPr id="39" name="타원 38"/>
            <p:cNvSpPr/>
            <p:nvPr/>
          </p:nvSpPr>
          <p:spPr>
            <a:xfrm>
              <a:off x="10676135" y="3924300"/>
              <a:ext cx="525621" cy="40657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10676135" y="4371536"/>
              <a:ext cx="525621" cy="40657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676135" y="4835034"/>
              <a:ext cx="525621" cy="40657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10676135" y="5282270"/>
              <a:ext cx="525621" cy="40657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>
              <a:stCxn id="15" idx="3"/>
              <a:endCxn id="39" idx="2"/>
            </p:cNvCxnSpPr>
            <p:nvPr/>
          </p:nvCxnSpPr>
          <p:spPr>
            <a:xfrm flipV="1">
              <a:off x="9629777" y="4127589"/>
              <a:ext cx="1046358" cy="61509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15" idx="3"/>
              <a:endCxn id="40" idx="2"/>
            </p:cNvCxnSpPr>
            <p:nvPr/>
          </p:nvCxnSpPr>
          <p:spPr>
            <a:xfrm flipV="1">
              <a:off x="9629777" y="4574825"/>
              <a:ext cx="1046358" cy="16786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15" idx="3"/>
              <a:endCxn id="41" idx="2"/>
            </p:cNvCxnSpPr>
            <p:nvPr/>
          </p:nvCxnSpPr>
          <p:spPr>
            <a:xfrm>
              <a:off x="9629777" y="4742687"/>
              <a:ext cx="1046358" cy="29563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15" idx="3"/>
              <a:endCxn id="42" idx="2"/>
            </p:cNvCxnSpPr>
            <p:nvPr/>
          </p:nvCxnSpPr>
          <p:spPr>
            <a:xfrm>
              <a:off x="9629777" y="4742687"/>
              <a:ext cx="1046358" cy="74287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10620375" y="5707898"/>
              <a:ext cx="807204" cy="236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Neuron</a:t>
              </a:r>
              <a:endParaRPr lang="ko-KR" altLang="en-US" sz="1200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5076825" y="5734050"/>
            <a:ext cx="472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인간의 신경망 개략화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2705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1. </a:t>
            </a:r>
            <a:r>
              <a:rPr lang="ko-KR" altLang="en-US" sz="2400" b="1">
                <a:latin typeface="+mn-ea"/>
              </a:rPr>
              <a:t>인공신경망</a:t>
            </a:r>
            <a:r>
              <a:rPr lang="en-US" altLang="ko-KR" sz="2400" b="1" dirty="0">
                <a:latin typeface="+mn-ea"/>
              </a:rPr>
              <a:t>(Artificial Neural Network)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1)  </a:t>
            </a:r>
            <a:r>
              <a:rPr lang="ko-KR" altLang="en-US" sz="2000" b="1" dirty="0" smtClean="0">
                <a:latin typeface="+mn-ea"/>
              </a:rPr>
              <a:t>인간의 신경망과 </a:t>
            </a:r>
            <a:r>
              <a:rPr lang="en-US" altLang="ko-KR" sz="2000" b="1" dirty="0" smtClean="0">
                <a:latin typeface="+mn-ea"/>
              </a:rPr>
              <a:t>Neuron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7076" y="1305098"/>
                <a:ext cx="11097901" cy="3418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 smtClean="0"/>
                  <a:t>인공신경망은 인간의 신경망 </a:t>
                </a:r>
                <a:r>
                  <a:rPr lang="ko-KR" altLang="en-US" dirty="0"/>
                  <a:t>구조를 모방해 만든 알고리즘</a:t>
                </a:r>
                <a:endParaRPr lang="en-US" altLang="ko-KR" dirty="0" smtClean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 smtClean="0"/>
                  <a:t>인공신경망의 각 </a:t>
                </a:r>
                <a:r>
                  <a:rPr lang="ko-KR" altLang="en-US" dirty="0" err="1" smtClean="0"/>
                  <a:t>노드는</a:t>
                </a:r>
                <a:r>
                  <a:rPr lang="ko-KR" altLang="en-US" dirty="0" smtClean="0"/>
                  <a:t> 사람의 신경망에서는 뉴런을 모방한 것임</a:t>
                </a:r>
                <a:endParaRPr lang="en-US" altLang="ko-KR" dirty="0" smtClean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 err="1" smtClean="0"/>
                  <a:t>입력층은</a:t>
                </a:r>
                <a:r>
                  <a:rPr lang="ko-KR" altLang="en-US" dirty="0" smtClean="0"/>
                  <a:t> 하나 또는 다수의 </a:t>
                </a:r>
                <a:r>
                  <a:rPr lang="ko-KR" altLang="en-US" dirty="0" err="1" smtClean="0"/>
                  <a:t>노드로</a:t>
                </a:r>
                <a:r>
                  <a:rPr lang="ko-KR" altLang="en-US" dirty="0" smtClean="0"/>
                  <a:t> 구성됨</a:t>
                </a:r>
                <a:endParaRPr lang="en-US" altLang="ko-KR" dirty="0" smtClean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 err="1" smtClean="0"/>
                  <a:t>입력층의</a:t>
                </a:r>
                <a:r>
                  <a:rPr lang="ko-KR" altLang="en-US" dirty="0" smtClean="0"/>
                  <a:t> 각 </a:t>
                </a:r>
                <a:r>
                  <a:rPr lang="ko-KR" altLang="en-US" dirty="0" err="1" smtClean="0"/>
                  <a:t>노드에</a:t>
                </a:r>
                <a:r>
                  <a:rPr lang="ko-KR" altLang="en-US" dirty="0" smtClean="0"/>
                  <a:t> 입력데이터가 들어옴</a:t>
                </a:r>
                <a:endParaRPr lang="en-US" altLang="ko-KR" dirty="0" smtClean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 err="1" smtClean="0"/>
                  <a:t>입력층</a:t>
                </a:r>
                <a:r>
                  <a:rPr lang="ko-KR" altLang="en-US" dirty="0" err="1"/>
                  <a:t>은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n</a:t>
                </a:r>
                <a:r>
                  <a:rPr lang="ko-KR" altLang="en-US"/>
                  <a:t>개의 노드로 구성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ko-KR" baseline="-25000" dirty="0"/>
                  <a:t>i</a:t>
                </a:r>
                <a:r>
                  <a:rPr lang="ko-KR" altLang="en-US" dirty="0"/>
                  <a:t>로 표시</a:t>
                </a:r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𝑤</m:t>
                    </m:r>
                    <m:r>
                      <a:rPr lang="en-US" altLang="ko-KR" i="1" dirty="0">
                        <a:latin typeface="Cambria Math"/>
                      </a:rPr>
                      <m:t>0, </m:t>
                    </m:r>
                    <m:r>
                      <a:rPr lang="en-US" altLang="ko-KR" i="1" dirty="0">
                        <a:latin typeface="Cambria Math"/>
                      </a:rPr>
                      <m:t>𝑤</m:t>
                    </m:r>
                    <m:r>
                      <a:rPr lang="en-US" altLang="ko-KR" i="1" dirty="0">
                        <a:latin typeface="Cambria Math"/>
                      </a:rPr>
                      <m:t>1, …</m:t>
                    </m:r>
                  </m:oMath>
                </a14:m>
                <a:r>
                  <a:rPr lang="ko-KR" altLang="en-US" dirty="0"/>
                  <a:t>는 각 </a:t>
                </a:r>
                <a:r>
                  <a:rPr lang="ko-KR" altLang="en-US" dirty="0" err="1"/>
                  <a:t>입력값을</a:t>
                </a:r>
                <a:r>
                  <a:rPr lang="ko-KR" altLang="en-US" dirty="0"/>
                  <a:t> 다음 </a:t>
                </a:r>
                <a:r>
                  <a:rPr lang="ko-KR" altLang="en-US" dirty="0" err="1"/>
                  <a:t>노드에</a:t>
                </a:r>
                <a:r>
                  <a:rPr lang="ko-KR" altLang="en-US" dirty="0"/>
                  <a:t> 전달하는 과정에 </a:t>
                </a:r>
                <a:r>
                  <a:rPr lang="ko-KR" altLang="en-US"/>
                  <a:t>사용하는 </a:t>
                </a:r>
                <a:r>
                  <a:rPr lang="ko-KR" altLang="en-US" smtClean="0"/>
                  <a:t>가중치</a:t>
                </a:r>
                <a:endParaRPr lang="en-US" altLang="ko-KR" dirty="0" smtClean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 smtClean="0"/>
                  <a:t>이 데이터는 가중치를 곱하여 합산이 된 후 </a:t>
                </a:r>
                <a:r>
                  <a:rPr lang="ko-KR" altLang="en-US" dirty="0" err="1" smtClean="0"/>
                  <a:t>출력층으로</a:t>
                </a:r>
                <a:r>
                  <a:rPr lang="ko-KR" altLang="en-US" dirty="0" smtClean="0"/>
                  <a:t> 전달됨</a:t>
                </a:r>
                <a:endParaRPr lang="en-US" altLang="ko-KR" dirty="0" smtClean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 smtClean="0"/>
                  <a:t>합산된 값은 </a:t>
                </a:r>
                <a:r>
                  <a:rPr lang="ko-KR" altLang="en-US" dirty="0" err="1" smtClean="0"/>
                  <a:t>활성화함수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smtClean="0"/>
                  <a:t>통해 연산결과가 출력됨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76" y="1305098"/>
                <a:ext cx="11097901" cy="3418565"/>
              </a:xfrm>
              <a:prstGeom prst="rect">
                <a:avLst/>
              </a:prstGeom>
              <a:blipFill rotWithShape="0">
                <a:blip r:embed="rId2"/>
                <a:stretch>
                  <a:fillRect l="-329" b="-1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21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1. </a:t>
            </a:r>
            <a:r>
              <a:rPr lang="ko-KR" altLang="en-US" sz="2400" b="1">
                <a:latin typeface="+mn-ea"/>
              </a:rPr>
              <a:t>인공신경망</a:t>
            </a:r>
            <a:r>
              <a:rPr lang="en-US" altLang="ko-KR" sz="2400" b="1" dirty="0">
                <a:latin typeface="+mn-ea"/>
              </a:rPr>
              <a:t>(Artificial Neural Network)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1)  </a:t>
            </a:r>
            <a:r>
              <a:rPr lang="ko-KR" altLang="en-US" sz="2000" b="1" dirty="0" smtClean="0">
                <a:latin typeface="+mn-ea"/>
              </a:rPr>
              <a:t>인간의 신경망과 </a:t>
            </a:r>
            <a:r>
              <a:rPr lang="en-US" altLang="ko-KR" sz="2000" b="1" dirty="0" smtClean="0">
                <a:latin typeface="+mn-ea"/>
              </a:rPr>
              <a:t>Neuron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/>
              <p:cNvSpPr/>
              <p:nvPr/>
            </p:nvSpPr>
            <p:spPr>
              <a:xfrm>
                <a:off x="2509622" y="2001570"/>
                <a:ext cx="498760" cy="51539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ko-KR" sz="1400" b="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타원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622" y="2001570"/>
                <a:ext cx="498760" cy="51539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타원 23"/>
          <p:cNvSpPr/>
          <p:nvPr/>
        </p:nvSpPr>
        <p:spPr>
          <a:xfrm>
            <a:off x="4961875" y="2782969"/>
            <a:ext cx="1030780" cy="8645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합산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19" idx="6"/>
          </p:cNvCxnSpPr>
          <p:nvPr/>
        </p:nvCxnSpPr>
        <p:spPr>
          <a:xfrm>
            <a:off x="3008382" y="2259265"/>
            <a:ext cx="1995059" cy="7065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54" idx="6"/>
          </p:cNvCxnSpPr>
          <p:nvPr/>
        </p:nvCxnSpPr>
        <p:spPr>
          <a:xfrm>
            <a:off x="3019467" y="2818992"/>
            <a:ext cx="1959035" cy="27154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57" idx="6"/>
            <a:endCxn id="24" idx="2"/>
          </p:cNvCxnSpPr>
          <p:nvPr/>
        </p:nvCxnSpPr>
        <p:spPr>
          <a:xfrm flipV="1">
            <a:off x="3013925" y="3215230"/>
            <a:ext cx="1947950" cy="16348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62" idx="6"/>
          </p:cNvCxnSpPr>
          <p:nvPr/>
        </p:nvCxnSpPr>
        <p:spPr>
          <a:xfrm flipV="1">
            <a:off x="3011154" y="3406422"/>
            <a:ext cx="1975661" cy="1091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타원 53"/>
              <p:cNvSpPr/>
              <p:nvPr/>
            </p:nvSpPr>
            <p:spPr>
              <a:xfrm>
                <a:off x="2520707" y="2561297"/>
                <a:ext cx="498760" cy="51539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ko-KR" sz="1400" b="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타원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707" y="2561297"/>
                <a:ext cx="498760" cy="51539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타원 56"/>
              <p:cNvSpPr/>
              <p:nvPr/>
            </p:nvSpPr>
            <p:spPr>
              <a:xfrm>
                <a:off x="2515165" y="3121020"/>
                <a:ext cx="498760" cy="51539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ko-KR" sz="1400" b="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타원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65" y="3121020"/>
                <a:ext cx="498760" cy="51539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타원 61"/>
              <p:cNvSpPr/>
              <p:nvPr/>
            </p:nvSpPr>
            <p:spPr>
              <a:xfrm>
                <a:off x="2512394" y="4240467"/>
                <a:ext cx="498760" cy="51539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1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ko-KR" sz="1100" dirty="0" smtClean="0">
                    <a:solidFill>
                      <a:schemeClr val="tx1"/>
                    </a:solidFill>
                  </a:rPr>
                  <a:t>n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타원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394" y="4240467"/>
                <a:ext cx="498760" cy="51539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548715" y="2226014"/>
                <a:ext cx="7481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altLang="ko-KR" sz="1400" baseline="-25000" dirty="0" smtClean="0"/>
                  <a:t>0</a:t>
                </a:r>
                <a:endParaRPr lang="ko-KR" altLang="en-US" sz="1400" baseline="-25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715" y="2226014"/>
                <a:ext cx="748145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385225" y="2661053"/>
                <a:ext cx="7481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latin typeface="Cambria Math"/>
                        </a:rPr>
                        <m:t>𝑤</m:t>
                      </m:r>
                      <m:r>
                        <a:rPr lang="en-US" altLang="ko-KR" sz="1400" b="0" i="0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400" baseline="-250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225" y="2661053"/>
                <a:ext cx="748145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379683" y="3054527"/>
                <a:ext cx="7481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latin typeface="Cambria Math"/>
                        </a:rPr>
                        <m:t>𝑤</m:t>
                      </m:r>
                      <m:r>
                        <a:rPr lang="en-US" altLang="ko-KR" sz="1400" b="0" i="0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1400" baseline="-250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683" y="3054527"/>
                <a:ext cx="748145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376902" y="3799916"/>
                <a:ext cx="7481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latin typeface="Cambria Math"/>
                        </a:rPr>
                        <m:t>𝑤</m:t>
                      </m:r>
                      <m:r>
                        <a:rPr lang="en-US" altLang="ko-KR" sz="1400" b="0" i="1" baseline="-25000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ko-KR" altLang="en-US" sz="1400" baseline="-250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902" y="3799916"/>
                <a:ext cx="748145" cy="30777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/>
          <p:cNvSpPr txBox="1"/>
          <p:nvPr/>
        </p:nvSpPr>
        <p:spPr>
          <a:xfrm>
            <a:off x="2501311" y="4783564"/>
            <a:ext cx="65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입력층</a:t>
            </a:r>
            <a:endParaRPr lang="ko-KR" altLang="en-US" sz="12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3468360" y="4207214"/>
            <a:ext cx="781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Weight</a:t>
            </a:r>
            <a:endParaRPr lang="ko-KR" altLang="en-US" sz="12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5197290" y="3636410"/>
            <a:ext cx="735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출력층</a:t>
            </a:r>
            <a:endParaRPr lang="ko-KR" altLang="en-US" sz="1200" b="1" dirty="0"/>
          </a:p>
        </p:txBody>
      </p:sp>
      <p:sp>
        <p:nvSpPr>
          <p:cNvPr id="2" name="타원 1"/>
          <p:cNvSpPr/>
          <p:nvPr/>
        </p:nvSpPr>
        <p:spPr>
          <a:xfrm>
            <a:off x="2720623" y="3774909"/>
            <a:ext cx="83535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720620" y="3887796"/>
            <a:ext cx="83535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726266" y="3983754"/>
            <a:ext cx="83535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726263" y="4096641"/>
            <a:ext cx="83535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타원 27"/>
              <p:cNvSpPr/>
              <p:nvPr/>
            </p:nvSpPr>
            <p:spPr>
              <a:xfrm>
                <a:off x="6756808" y="2771888"/>
                <a:ext cx="1030780" cy="8645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타원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808" y="2771888"/>
                <a:ext cx="1030780" cy="864522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/>
          <p:cNvCxnSpPr>
            <a:stCxn id="24" idx="6"/>
            <a:endCxn id="28" idx="2"/>
          </p:cNvCxnSpPr>
          <p:nvPr/>
        </p:nvCxnSpPr>
        <p:spPr>
          <a:xfrm flipV="1">
            <a:off x="5992655" y="3204149"/>
            <a:ext cx="764153" cy="11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8" idx="6"/>
          </p:cNvCxnSpPr>
          <p:nvPr/>
        </p:nvCxnSpPr>
        <p:spPr>
          <a:xfrm>
            <a:off x="7787588" y="3204149"/>
            <a:ext cx="4533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53639" y="27963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합산값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endCxn id="19" idx="2"/>
          </p:cNvCxnSpPr>
          <p:nvPr/>
        </p:nvCxnSpPr>
        <p:spPr>
          <a:xfrm>
            <a:off x="2099733" y="2259265"/>
            <a:ext cx="4098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68443" y="204134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입력</a:t>
            </a:r>
            <a:r>
              <a:rPr lang="en-US" altLang="ko-KR" baseline="-25000" dirty="0" smtClean="0"/>
              <a:t>0</a:t>
            </a:r>
            <a:endParaRPr lang="ko-KR" altLang="en-US" baseline="-25000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2103684" y="2828607"/>
            <a:ext cx="4098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72394" y="261069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입력</a:t>
            </a:r>
            <a:r>
              <a:rPr lang="en-US" altLang="ko-KR" baseline="-25000" dirty="0" smtClean="0"/>
              <a:t>1</a:t>
            </a:r>
            <a:endParaRPr lang="ko-KR" altLang="en-US" baseline="-25000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2104879" y="3370000"/>
            <a:ext cx="4098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373589" y="3152083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입력</a:t>
            </a:r>
            <a:r>
              <a:rPr lang="en-US" altLang="ko-KR" baseline="-25000" dirty="0" smtClean="0"/>
              <a:t>2</a:t>
            </a:r>
            <a:endParaRPr lang="ko-KR" altLang="en-US" baseline="-25000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099733" y="4517464"/>
            <a:ext cx="4098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368443" y="429954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입력</a:t>
            </a:r>
            <a:r>
              <a:rPr lang="en-US" altLang="ko-KR" baseline="-25000" dirty="0" smtClean="0"/>
              <a:t>n</a:t>
            </a:r>
            <a:endParaRPr lang="ko-KR" altLang="en-US" baseline="-25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317094" y="2980022"/>
                <a:ext cx="2447721" cy="384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출력</a:t>
                </a:r>
                <a:r>
                  <a:rPr lang="ko-KR" altLang="en-US" dirty="0" err="1"/>
                  <a:t>값</a:t>
                </a:r>
                <a:r>
                  <a:rPr lang="en-US" altLang="ko-KR" dirty="0" smtClean="0"/>
                  <a:t> 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𝑓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094" y="2980022"/>
                <a:ext cx="2447721" cy="384657"/>
              </a:xfrm>
              <a:prstGeom prst="rect">
                <a:avLst/>
              </a:prstGeom>
              <a:blipFill rotWithShape="0">
                <a:blip r:embed="rId11"/>
                <a:stretch>
                  <a:fillRect l="-1990" t="-111111" b="-179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45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1. </a:t>
            </a:r>
            <a:r>
              <a:rPr lang="ko-KR" altLang="en-US" sz="2400" b="1">
                <a:latin typeface="+mn-ea"/>
              </a:rPr>
              <a:t>인공신경망</a:t>
            </a:r>
            <a:r>
              <a:rPr lang="en-US" altLang="ko-KR" sz="2400" b="1" dirty="0">
                <a:latin typeface="+mn-ea"/>
              </a:rPr>
              <a:t>(Artificial Neural Network)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2)  </a:t>
            </a:r>
            <a:r>
              <a:rPr lang="ko-KR" altLang="en-US" sz="2000" b="1" smtClean="0">
                <a:latin typeface="+mn-ea"/>
              </a:rPr>
              <a:t>구조 및 패러미터의 종류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7076" y="1305098"/>
            <a:ext cx="11346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단일계층신경망은 </a:t>
            </a:r>
            <a:r>
              <a:rPr lang="ko-KR" altLang="en-US" dirty="0" err="1" smtClean="0"/>
              <a:t>입력층</a:t>
            </a:r>
            <a:r>
              <a:rPr lang="en-US" altLang="ko-KR" dirty="0" smtClean="0"/>
              <a:t>(Input Layer), </a:t>
            </a:r>
            <a:r>
              <a:rPr lang="ko-KR" altLang="en-US" smtClean="0"/>
              <a:t>출력층</a:t>
            </a:r>
            <a:r>
              <a:rPr lang="en-US" altLang="ko-KR" dirty="0" smtClean="0"/>
              <a:t>(Output Layer)</a:t>
            </a:r>
            <a:r>
              <a:rPr lang="ko-KR" altLang="en-US" smtClean="0"/>
              <a:t>으로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다층신경망은 </a:t>
            </a:r>
            <a:r>
              <a:rPr lang="ko-KR" altLang="en-US" dirty="0" err="1"/>
              <a:t>입력층</a:t>
            </a:r>
            <a:r>
              <a:rPr lang="en-US" altLang="ko-KR" dirty="0" smtClean="0"/>
              <a:t>, </a:t>
            </a:r>
            <a:r>
              <a:rPr lang="ko-KR" altLang="en-US" smtClean="0"/>
              <a:t>은닉층</a:t>
            </a:r>
            <a:r>
              <a:rPr lang="en-US" altLang="ko-KR" dirty="0" smtClean="0"/>
              <a:t>(Hidden Layer), </a:t>
            </a:r>
            <a:r>
              <a:rPr lang="ko-KR" altLang="en-US" smtClean="0"/>
              <a:t>출력층</a:t>
            </a:r>
            <a:r>
              <a:rPr lang="ko-KR" altLang="en-US"/>
              <a:t>으</a:t>
            </a:r>
            <a:r>
              <a:rPr lang="ko-KR" altLang="en-US" smtClean="0"/>
              <a:t>로 구성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9446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단일선형회귀분석이란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5"/>
            </a:pPr>
            <a:r>
              <a:rPr lang="ko-KR" altLang="en-US" sz="2000" b="1" dirty="0" smtClean="0">
                <a:latin typeface="+mn-ea"/>
              </a:rPr>
              <a:t>회귀 계수 추정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수집된 데이터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산포도</a:t>
            </a:r>
            <a:r>
              <a:rPr lang="en-US" altLang="ko-KR" sz="2000" dirty="0" smtClean="0">
                <a:latin typeface="+mn-ea"/>
              </a:rPr>
              <a:t>)</a:t>
            </a:r>
            <a:r>
              <a:rPr lang="ko-KR" altLang="en-US" sz="2000" dirty="0" smtClean="0">
                <a:latin typeface="+mn-ea"/>
              </a:rPr>
              <a:t>에 가장 적절한 회귀 직선을 구하는 것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방법으로는 </a:t>
            </a:r>
            <a:r>
              <a:rPr lang="ko-KR" altLang="en-US" sz="2000" dirty="0" err="1" smtClean="0">
                <a:latin typeface="+mn-ea"/>
              </a:rPr>
              <a:t>최소자승법이</a:t>
            </a:r>
            <a:r>
              <a:rPr lang="ko-KR" altLang="en-US" sz="2000" dirty="0" smtClean="0">
                <a:latin typeface="+mn-ea"/>
              </a:rPr>
              <a:t> 사용됨</a:t>
            </a:r>
            <a:endParaRPr lang="en-US" altLang="ko-KR" sz="20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0645" y="2157901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6"/>
            </a:pPr>
            <a:r>
              <a:rPr lang="ko-KR" altLang="en-US" sz="2000" b="1" dirty="0" err="1" smtClean="0">
                <a:latin typeface="+mn-ea"/>
              </a:rPr>
              <a:t>최소자승법</a:t>
            </a:r>
            <a:endParaRPr lang="en-US" altLang="ko-KR" sz="2000" b="1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750276" y="2661994"/>
                <a:ext cx="11059286" cy="2878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</a:rPr>
                  <a:t>잔차를 자승한 값들의 합이 최소가 되도록 </a:t>
                </a:r>
                <a:r>
                  <a:rPr lang="ko-KR" altLang="en-US" sz="2000" dirty="0" err="1" smtClean="0">
                    <a:latin typeface="+mn-ea"/>
                  </a:rPr>
                  <a:t>표본회귀식의</a:t>
                </a:r>
                <a:r>
                  <a:rPr lang="ko-KR" altLang="en-US" sz="20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sz="2000" dirty="0" smtClean="0">
                    <a:latin typeface="+mn-ea"/>
                  </a:rPr>
                  <a:t>와 </a:t>
                </a:r>
                <a:r>
                  <a:rPr lang="en-US" altLang="ko-KR" sz="2000" dirty="0" smtClean="0">
                    <a:latin typeface="+mn-ea"/>
                  </a:rPr>
                  <a:t>b</a:t>
                </a:r>
                <a:r>
                  <a:rPr lang="ko-KR" altLang="en-US" sz="2000" dirty="0" smtClean="0">
                    <a:latin typeface="+mn-ea"/>
                  </a:rPr>
                  <a:t>를 구하는 방법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</a:rPr>
                  <a:t>측정값을 기초로 해서 적당한 </a:t>
                </a:r>
                <a:r>
                  <a:rPr lang="ko-KR" altLang="en-US" sz="2000" dirty="0" err="1" smtClean="0">
                    <a:latin typeface="+mn-ea"/>
                  </a:rPr>
                  <a:t>제곱합을</a:t>
                </a:r>
                <a:r>
                  <a:rPr lang="ko-KR" altLang="en-US" sz="2000" dirty="0" smtClean="0">
                    <a:latin typeface="+mn-ea"/>
                  </a:rPr>
                  <a:t> 만들고 그것을 최소로 하는 값을 구하여 측정결과를 처리하는 방법</a:t>
                </a:r>
                <a:endParaRPr lang="en-US" altLang="ko-KR" sz="2000" dirty="0" smtClean="0">
                  <a:latin typeface="+mn-ea"/>
                </a:endParaRPr>
              </a:p>
              <a:p>
                <a:endParaRPr lang="en-US" altLang="ko-KR" sz="2000" dirty="0">
                  <a:latin typeface="+mn-ea"/>
                </a:endParaRPr>
              </a:p>
              <a:p>
                <a:endParaRPr lang="en-US" altLang="ko-KR" sz="2000" dirty="0" smtClean="0">
                  <a:latin typeface="+mn-ea"/>
                </a:endParaRPr>
              </a:p>
              <a:p>
                <a:r>
                  <a:rPr lang="ko-KR" altLang="ko-KR" sz="2000" dirty="0" smtClean="0">
                    <a:latin typeface="+mn-ea"/>
                    <a:ea typeface="맑은 고딕" panose="020B0503020000020004" pitchFamily="50" charset="-127"/>
                  </a:rPr>
                  <a:t>※</a:t>
                </a:r>
                <a:r>
                  <a:rPr lang="en-US" altLang="ko-KR" sz="2000" dirty="0" smtClean="0">
                    <a:latin typeface="+mn-ea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2000" dirty="0" err="1" smtClean="0">
                    <a:latin typeface="+mn-ea"/>
                    <a:ea typeface="맑은 고딕" panose="020B0503020000020004" pitchFamily="50" charset="-127"/>
                  </a:rPr>
                  <a:t>잔차</a:t>
                </a:r>
                <a:r>
                  <a:rPr lang="en-US" altLang="ko-KR" sz="2000" dirty="0" smtClean="0">
                    <a:latin typeface="+mn-ea"/>
                    <a:ea typeface="맑은 고딕" panose="020B0503020000020004" pitchFamily="50" charset="-127"/>
                  </a:rPr>
                  <a:t>(Residual)</a:t>
                </a:r>
                <a:endParaRPr lang="en-US" altLang="ko-KR" sz="2000" dirty="0">
                  <a:latin typeface="+mn-ea"/>
                  <a:ea typeface="맑은 고딕" panose="020B0503020000020004" pitchFamily="50" charset="-127"/>
                </a:endParaRPr>
              </a:p>
              <a:p>
                <a:r>
                  <a:rPr lang="en-US" altLang="ko-KR" sz="2000" dirty="0">
                    <a:latin typeface="+mn-ea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2000" dirty="0" smtClean="0">
                    <a:latin typeface="+mn-ea"/>
                    <a:ea typeface="맑은 고딕" panose="020B0503020000020004" pitchFamily="50" charset="-127"/>
                  </a:rPr>
                  <a:t>독립변수 </a:t>
                </a:r>
                <a:r>
                  <a:rPr lang="en-US" altLang="ko-KR" sz="2000" dirty="0" smtClean="0">
                    <a:latin typeface="+mn-ea"/>
                    <a:ea typeface="맑은 고딕" panose="020B0503020000020004" pitchFamily="50" charset="-127"/>
                  </a:rPr>
                  <a:t>X</a:t>
                </a:r>
                <a:r>
                  <a:rPr lang="ko-KR" altLang="en-US" sz="2000" dirty="0" smtClean="0">
                    <a:latin typeface="+mn-ea"/>
                    <a:ea typeface="맑은 고딕" panose="020B0503020000020004" pitchFamily="50" charset="-127"/>
                  </a:rPr>
                  <a:t>의 값이 주어질 때 표본회귀선의 예측 값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000" i="1" smtClean="0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/>
                            <a:ea typeface="맑은 고딕" panose="020B0503020000020004" pitchFamily="50" charset="-127"/>
                          </a:rPr>
                          <m:t>𝑌</m:t>
                        </m:r>
                      </m:e>
                    </m:acc>
                    <m:r>
                      <a:rPr lang="ko-KR" altLang="en-US" sz="2000" b="0" i="1" smtClean="0">
                        <a:latin typeface="Cambria Math"/>
                        <a:ea typeface="맑은 고딕" panose="020B0503020000020004" pitchFamily="50" charset="-127"/>
                      </a:rPr>
                      <m:t>과</m:t>
                    </m:r>
                  </m:oMath>
                </a14:m>
                <a:r>
                  <a:rPr lang="ko-KR" altLang="en-US" sz="2000" dirty="0" smtClean="0">
                    <a:latin typeface="+mn-ea"/>
                  </a:rPr>
                  <a:t> 실제 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000" dirty="0" smtClean="0">
                    <a:latin typeface="+mn-ea"/>
                  </a:rPr>
                  <a:t>사이에 표본오차 때문에 발생하는 차이</a:t>
                </a:r>
                <a:endParaRPr lang="en-US" altLang="ko-KR" sz="2000" dirty="0" smtClean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>
                          <a:latin typeface="Cambria Math"/>
                        </a:rPr>
                        <m:t> </m:t>
                      </m:r>
                      <m:r>
                        <a:rPr lang="en-US" altLang="ko-KR" sz="2000" b="0" i="0" smtClean="0">
                          <a:latin typeface="Cambria Math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ko-KR" altLang="en-US" sz="2000" i="1">
                              <a:latin typeface="Cambria Math"/>
                              <a:ea typeface="맑은 고딕" panose="020B0503020000020004" pitchFamily="50" charset="-127"/>
                            </a:rPr>
                          </m:ctrlPr>
                        </m:accPr>
                        <m:e>
                          <m:r>
                            <a:rPr lang="en-US" altLang="ko-KR" sz="2000" i="1">
                              <a:latin typeface="Cambria Math"/>
                              <a:ea typeface="맑은 고딕" panose="020B0503020000020004" pitchFamily="50" charset="-127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2661994"/>
                <a:ext cx="11059286" cy="2878993"/>
              </a:xfrm>
              <a:prstGeom prst="rect">
                <a:avLst/>
              </a:prstGeom>
              <a:blipFill rotWithShape="0">
                <a:blip r:embed="rId3"/>
                <a:stretch>
                  <a:fillRect l="-717" t="-2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05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1. </a:t>
            </a:r>
            <a:r>
              <a:rPr lang="ko-KR" altLang="en-US" sz="2400" b="1">
                <a:latin typeface="+mn-ea"/>
              </a:rPr>
              <a:t>인공신경망</a:t>
            </a:r>
            <a:r>
              <a:rPr lang="en-US" altLang="ko-KR" sz="2400" b="1" dirty="0">
                <a:latin typeface="+mn-ea"/>
              </a:rPr>
              <a:t>(Artificial Neural Network)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5513" y="1330037"/>
            <a:ext cx="1134687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활성화함수는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</a:t>
            </a:r>
            <a:r>
              <a:rPr lang="ko-KR" altLang="en-US" dirty="0" err="1"/>
              <a:t>력</a:t>
            </a:r>
            <a:r>
              <a:rPr lang="ko-KR" altLang="en-US" dirty="0" err="1" smtClean="0"/>
              <a:t>값을</a:t>
            </a:r>
            <a:r>
              <a:rPr lang="ko-KR" altLang="en-US" dirty="0" smtClean="0"/>
              <a:t> 내보낼 때 사용하는 함수이며 </a:t>
            </a:r>
            <a:r>
              <a:rPr lang="en-US" altLang="ko-KR" dirty="0" smtClean="0"/>
              <a:t>f</a:t>
            </a:r>
            <a:r>
              <a:rPr lang="ko-KR" altLang="en-US" dirty="0" smtClean="0"/>
              <a:t>로 나타냄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활성화 함수 종류는 선형함수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계단함수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임계논리함수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시그모이드</a:t>
            </a:r>
            <a:r>
              <a:rPr lang="ko-KR" altLang="en-US" dirty="0" smtClean="0"/>
              <a:t> 함수 등이 사용됨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활성화 함수를 선택하느냐에 따라 출력 값이 달라질 수 있음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3</a:t>
            </a:r>
            <a:r>
              <a:rPr lang="en-US" altLang="ko-KR" sz="2000" b="1" dirty="0" smtClean="0">
                <a:latin typeface="+mn-ea"/>
              </a:rPr>
              <a:t>)  </a:t>
            </a:r>
            <a:r>
              <a:rPr lang="ko-KR" altLang="en-US" sz="2000" b="1" smtClean="0">
                <a:latin typeface="+mn-ea"/>
              </a:rPr>
              <a:t>활성화 함수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654194" y="3955552"/>
                <a:ext cx="2549336" cy="384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출력</a:t>
                </a:r>
                <a:r>
                  <a:rPr lang="ko-KR" altLang="en-US" dirty="0" err="1"/>
                  <a:t>값</a:t>
                </a:r>
                <a:r>
                  <a:rPr lang="en-US" altLang="ko-KR" dirty="0" smtClean="0"/>
                  <a:t> 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𝑓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194" y="3955552"/>
                <a:ext cx="2549336" cy="384657"/>
              </a:xfrm>
              <a:prstGeom prst="rect">
                <a:avLst/>
              </a:prstGeom>
              <a:blipFill rotWithShape="1">
                <a:blip r:embed="rId2"/>
                <a:stretch>
                  <a:fillRect l="-1909" t="-111111" b="-179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65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ANN</a:t>
            </a:r>
            <a:r>
              <a:rPr lang="ko-KR" altLang="en-US" sz="2400" b="1" dirty="0" smtClean="0">
                <a:latin typeface="+mn-ea"/>
              </a:rPr>
              <a:t>의 종류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7076" y="1205340"/>
            <a:ext cx="1134687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Hidden</a:t>
            </a:r>
            <a:r>
              <a:rPr lang="ko-KR" altLang="en-US" dirty="0"/>
              <a:t>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가 없이 </a:t>
            </a:r>
            <a:r>
              <a:rPr lang="en-US" altLang="ko-KR" dirty="0" smtClean="0"/>
              <a:t>Input Layer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Output Layer</a:t>
            </a:r>
            <a:r>
              <a:rPr lang="ko-KR" altLang="en-US" smtClean="0"/>
              <a:t>로만 </a:t>
            </a:r>
            <a:r>
              <a:rPr lang="ko-KR" altLang="en-US" dirty="0" smtClean="0"/>
              <a:t>구성된 신경망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아래와 같이 </a:t>
            </a:r>
            <a:r>
              <a:rPr lang="en-US" altLang="ko-KR" dirty="0" smtClean="0"/>
              <a:t>Input</a:t>
            </a:r>
            <a:r>
              <a:rPr lang="ko-KR" altLang="en-US" dirty="0"/>
              <a:t>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노드와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Weight</a:t>
            </a:r>
            <a:r>
              <a:rPr lang="ko-KR" altLang="en-US" dirty="0" smtClean="0"/>
              <a:t>값들의 연산을 통해 활성화 함수로 전달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전달받은 값들을 활성화 함수를 이용해 계산 후 값을 출력하는 구조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) </a:t>
            </a:r>
            <a:r>
              <a:rPr lang="ko-KR" altLang="en-US" sz="2000" b="1" smtClean="0">
                <a:latin typeface="+mn-ea"/>
              </a:rPr>
              <a:t>단일계층신경망</a:t>
            </a:r>
            <a:r>
              <a:rPr lang="en-US" altLang="ko-KR" sz="2000" b="1" dirty="0" smtClean="0">
                <a:latin typeface="+mn-ea"/>
              </a:rPr>
              <a:t>(Single Neural Network)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타원 21"/>
              <p:cNvSpPr/>
              <p:nvPr/>
            </p:nvSpPr>
            <p:spPr>
              <a:xfrm>
                <a:off x="3108958" y="3250300"/>
                <a:ext cx="498760" cy="51539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타원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958" y="3250300"/>
                <a:ext cx="498760" cy="515390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5561211" y="3765692"/>
                <a:ext cx="1030780" cy="8645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11" y="3765692"/>
                <a:ext cx="1030780" cy="864522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/>
          <p:cNvCxnSpPr>
            <a:stCxn id="22" idx="6"/>
            <a:endCxn id="23" idx="2"/>
          </p:cNvCxnSpPr>
          <p:nvPr/>
        </p:nvCxnSpPr>
        <p:spPr>
          <a:xfrm>
            <a:off x="3607718" y="3507995"/>
            <a:ext cx="1953493" cy="6899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8" idx="6"/>
            <a:endCxn id="23" idx="2"/>
          </p:cNvCxnSpPr>
          <p:nvPr/>
        </p:nvCxnSpPr>
        <p:spPr>
          <a:xfrm>
            <a:off x="3618803" y="4067722"/>
            <a:ext cx="1942408" cy="13023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9" idx="6"/>
            <a:endCxn id="23" idx="2"/>
          </p:cNvCxnSpPr>
          <p:nvPr/>
        </p:nvCxnSpPr>
        <p:spPr>
          <a:xfrm flipV="1">
            <a:off x="3613261" y="4197953"/>
            <a:ext cx="1947950" cy="42949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30" idx="6"/>
          </p:cNvCxnSpPr>
          <p:nvPr/>
        </p:nvCxnSpPr>
        <p:spPr>
          <a:xfrm flipV="1">
            <a:off x="3616031" y="4414063"/>
            <a:ext cx="1953496" cy="77310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타원 27"/>
              <p:cNvSpPr/>
              <p:nvPr/>
            </p:nvSpPr>
            <p:spPr>
              <a:xfrm>
                <a:off x="3120043" y="3810027"/>
                <a:ext cx="498760" cy="51539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타원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043" y="3810027"/>
                <a:ext cx="498760" cy="515390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/>
              <p:cNvSpPr/>
              <p:nvPr/>
            </p:nvSpPr>
            <p:spPr>
              <a:xfrm>
                <a:off x="3114501" y="4369750"/>
                <a:ext cx="498760" cy="51539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타원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501" y="4369750"/>
                <a:ext cx="498760" cy="515390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타원 29"/>
              <p:cNvSpPr/>
              <p:nvPr/>
            </p:nvSpPr>
            <p:spPr>
              <a:xfrm>
                <a:off x="3117271" y="4929472"/>
                <a:ext cx="498760" cy="51539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타원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71" y="4929472"/>
                <a:ext cx="498760" cy="515390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48051" y="3466431"/>
                <a:ext cx="7481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altLang="ko-KR" sz="1400" dirty="0" smtClean="0"/>
                  <a:t>1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051" y="3466431"/>
                <a:ext cx="748145" cy="307777"/>
              </a:xfrm>
              <a:prstGeom prst="rect">
                <a:avLst/>
              </a:prstGeom>
              <a:blipFill rotWithShape="1">
                <a:blip r:embed="rId7"/>
                <a:stretch>
                  <a:fillRect t="-2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984561" y="3843279"/>
                <a:ext cx="7481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latin typeface="Cambria Math"/>
                        </a:rPr>
                        <m:t>𝑤</m:t>
                      </m:r>
                      <m:r>
                        <a:rPr lang="en-US" altLang="ko-KR" sz="1400" b="0" i="0" dirty="0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561" y="3843279"/>
                <a:ext cx="748145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979019" y="4211814"/>
                <a:ext cx="7481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latin typeface="Cambria Math"/>
                        </a:rPr>
                        <m:t>𝑤</m:t>
                      </m:r>
                      <m:r>
                        <a:rPr lang="en-US" altLang="ko-KR" sz="1400" b="0" i="0" dirty="0" smtClean="0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019" y="4211814"/>
                <a:ext cx="748145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981785" y="4596978"/>
                <a:ext cx="7481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latin typeface="Cambria Math"/>
                        </a:rPr>
                        <m:t>𝑤</m:t>
                      </m:r>
                      <m:r>
                        <a:rPr lang="en-US" altLang="ko-KR" sz="1400" b="0" i="1" dirty="0" smtClean="0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785" y="4596978"/>
                <a:ext cx="748145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2876203" y="5453154"/>
            <a:ext cx="1047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Input</a:t>
            </a:r>
            <a:r>
              <a:rPr lang="ko-KR" altLang="en-US" sz="1200" b="1" dirty="0" err="1" smtClean="0"/>
              <a:t>레이어</a:t>
            </a:r>
            <a:endParaRPr lang="ko-KR" altLang="en-US" sz="1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109259" y="4965493"/>
            <a:ext cx="781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Weight</a:t>
            </a:r>
            <a:endParaRPr lang="ko-KR" altLang="en-US" sz="1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613862" y="4699485"/>
            <a:ext cx="986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/>
              <a:t>활성화함수</a:t>
            </a:r>
            <a:endParaRPr lang="ko-KR" altLang="en-U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/>
              <p:cNvSpPr/>
              <p:nvPr/>
            </p:nvSpPr>
            <p:spPr>
              <a:xfrm>
                <a:off x="3103416" y="2637929"/>
                <a:ext cx="498760" cy="51539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타원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416" y="2637929"/>
                <a:ext cx="498760" cy="515390"/>
              </a:xfrm>
              <a:prstGeom prst="ellipse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/>
          <p:cNvCxnSpPr>
            <a:stCxn id="38" idx="6"/>
          </p:cNvCxnSpPr>
          <p:nvPr/>
        </p:nvCxnSpPr>
        <p:spPr>
          <a:xfrm>
            <a:off x="3602176" y="2895624"/>
            <a:ext cx="1950726" cy="11859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959623" y="2962127"/>
                <a:ext cx="7481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latin typeface="Cambria Math"/>
                        </a:rPr>
                        <m:t>𝑤</m:t>
                      </m:r>
                      <m:r>
                        <a:rPr lang="en-US" altLang="ko-KR" sz="1400" b="0" i="0" dirty="0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623" y="2962127"/>
                <a:ext cx="748145" cy="30777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타원 40"/>
              <p:cNvSpPr/>
              <p:nvPr/>
            </p:nvSpPr>
            <p:spPr>
              <a:xfrm>
                <a:off x="6943895" y="3768464"/>
                <a:ext cx="1030780" cy="8645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출</m:t>
                      </m:r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력값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타원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95" y="3768464"/>
                <a:ext cx="1030780" cy="864522"/>
              </a:xfrm>
              <a:prstGeom prst="ellipse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/>
          <p:cNvCxnSpPr>
            <a:stCxn id="23" idx="6"/>
            <a:endCxn id="41" idx="2"/>
          </p:cNvCxnSpPr>
          <p:nvPr/>
        </p:nvCxnSpPr>
        <p:spPr>
          <a:xfrm>
            <a:off x="6591991" y="4197953"/>
            <a:ext cx="351904" cy="27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899563" y="4707779"/>
            <a:ext cx="1163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Output</a:t>
            </a:r>
            <a:r>
              <a:rPr lang="ko-KR" altLang="en-US" sz="1200" b="1" dirty="0" err="1" smtClean="0"/>
              <a:t>레이어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0491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ANN</a:t>
            </a:r>
            <a:r>
              <a:rPr lang="ko-KR" altLang="en-US" sz="2400" b="1" dirty="0">
                <a:latin typeface="+mn-ea"/>
              </a:rPr>
              <a:t>의 </a:t>
            </a:r>
            <a:r>
              <a:rPr lang="ko-KR" altLang="en-US" sz="2400" b="1" dirty="0" smtClean="0">
                <a:latin typeface="+mn-ea"/>
              </a:rPr>
              <a:t>종류</a:t>
            </a:r>
            <a:r>
              <a:rPr lang="en-US" altLang="ko-KR" sz="2400" b="1" dirty="0" smtClean="0">
                <a:latin typeface="+mn-ea"/>
              </a:rPr>
              <a:t>-</a:t>
            </a:r>
            <a:r>
              <a:rPr lang="ko-KR" altLang="en-US" sz="2400" b="1" dirty="0" smtClean="0">
                <a:latin typeface="+mn-ea"/>
              </a:rPr>
              <a:t>단일계층신경망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7076" y="1205340"/>
            <a:ext cx="1134687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OR, AND, NOT </a:t>
            </a:r>
            <a:r>
              <a:rPr lang="ko-KR" altLang="en-US" smtClean="0"/>
              <a:t>연산을 통해 단일계층신경망 작동 원리를 학습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OR, AND, NOT </a:t>
            </a:r>
            <a:r>
              <a:rPr lang="ko-KR" altLang="en-US" dirty="0" smtClean="0"/>
              <a:t>연산은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로만 이루어 짐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단일 신경망은 </a:t>
            </a:r>
            <a:r>
              <a:rPr lang="en-US" altLang="ko-KR" dirty="0" smtClean="0"/>
              <a:t>OR, AND, NOT</a:t>
            </a:r>
            <a:r>
              <a:rPr lang="ko-KR" altLang="en-US" dirty="0" smtClean="0"/>
              <a:t>연산은 가능하지만 </a:t>
            </a:r>
            <a:r>
              <a:rPr lang="en-US" altLang="ko-KR" dirty="0" smtClean="0"/>
              <a:t>XOR</a:t>
            </a:r>
            <a:r>
              <a:rPr lang="ko-KR" altLang="en-US" dirty="0" smtClean="0"/>
              <a:t>연산은 </a:t>
            </a:r>
            <a:r>
              <a:rPr lang="ko-KR" altLang="en-US" smtClean="0"/>
              <a:t>불가능한 문제점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) </a:t>
            </a:r>
            <a:r>
              <a:rPr lang="ko-KR" altLang="en-US" sz="2000" b="1" smtClean="0">
                <a:latin typeface="+mn-ea"/>
              </a:rPr>
              <a:t>단일계층신경망</a:t>
            </a:r>
            <a:r>
              <a:rPr lang="en-US" altLang="ko-KR" sz="2000" b="1" dirty="0" smtClean="0">
                <a:latin typeface="+mn-ea"/>
              </a:rPr>
              <a:t>(Single Neural Network)</a:t>
            </a: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580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ANN</a:t>
            </a:r>
            <a:r>
              <a:rPr lang="ko-KR" altLang="en-US" sz="2400" b="1" dirty="0">
                <a:latin typeface="+mn-ea"/>
              </a:rPr>
              <a:t>의 종류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4" y="826656"/>
            <a:ext cx="104921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- </a:t>
            </a:r>
            <a:r>
              <a:rPr lang="ko-KR" altLang="en-US" sz="2000" b="1" dirty="0" smtClean="0">
                <a:latin typeface="+mn-ea"/>
              </a:rPr>
              <a:t>연산 예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2960" y="1330039"/>
            <a:ext cx="208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(1) AND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/>
              <p:cNvSpPr/>
              <p:nvPr/>
            </p:nvSpPr>
            <p:spPr>
              <a:xfrm>
                <a:off x="2744476" y="2369907"/>
                <a:ext cx="498760" cy="51539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타원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476" y="2369907"/>
                <a:ext cx="498760" cy="51539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타원 20"/>
              <p:cNvSpPr/>
              <p:nvPr/>
            </p:nvSpPr>
            <p:spPr>
              <a:xfrm>
                <a:off x="2738934" y="2921317"/>
                <a:ext cx="498760" cy="51539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타원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934" y="2921317"/>
                <a:ext cx="498760" cy="51539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타원 21"/>
              <p:cNvSpPr/>
              <p:nvPr/>
            </p:nvSpPr>
            <p:spPr>
              <a:xfrm>
                <a:off x="2733393" y="3481039"/>
                <a:ext cx="498760" cy="51539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타원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393" y="3481039"/>
                <a:ext cx="498760" cy="51539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5988757" y="2779396"/>
                <a:ext cx="1030780" cy="8645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757" y="2779396"/>
                <a:ext cx="1030780" cy="864522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/>
          <p:cNvCxnSpPr>
            <a:stCxn id="20" idx="6"/>
          </p:cNvCxnSpPr>
          <p:nvPr/>
        </p:nvCxnSpPr>
        <p:spPr>
          <a:xfrm>
            <a:off x="3243236" y="2627602"/>
            <a:ext cx="637315" cy="3795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1" idx="6"/>
          </p:cNvCxnSpPr>
          <p:nvPr/>
        </p:nvCxnSpPr>
        <p:spPr>
          <a:xfrm>
            <a:off x="3237694" y="3179012"/>
            <a:ext cx="629000" cy="554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2" idx="6"/>
          </p:cNvCxnSpPr>
          <p:nvPr/>
        </p:nvCxnSpPr>
        <p:spPr>
          <a:xfrm flipV="1">
            <a:off x="3232153" y="3389577"/>
            <a:ext cx="665024" cy="34915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82034" y="2525053"/>
            <a:ext cx="473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-1.5</a:t>
            </a:r>
            <a:endParaRPr lang="ko-KR" altLang="en-US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3401189" y="2951776"/>
            <a:ext cx="473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</a:t>
            </a:r>
            <a:endParaRPr lang="ko-KR" alt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3403955" y="3361879"/>
            <a:ext cx="473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표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4025627"/>
                  </p:ext>
                </p:extLst>
              </p:nvPr>
            </p:nvGraphicFramePr>
            <p:xfrm>
              <a:off x="1609305" y="4325431"/>
              <a:ext cx="8048570" cy="167609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09714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609714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609714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2152397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1067031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</a:tblGrid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dirty="0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ko-KR" sz="1400" b="1" i="1" dirty="0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ko-KR" alt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dirty="0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ko-KR" sz="1400" b="1" i="1" dirty="0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ko-KR" alt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altLang="ko-KR" sz="1400" b="1" baseline="0" dirty="0" smtClean="0">
                              <a:solidFill>
                                <a:schemeClr val="bg1"/>
                              </a:solidFill>
                            </a:rPr>
                            <a:t> and</a:t>
                          </a:r>
                          <a:r>
                            <a:rPr lang="en-US" altLang="ko-KR" sz="1400" b="1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oMath>
                          </a14:m>
                          <a:endParaRPr lang="ko-KR" alt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 smtClean="0">
                              <a:solidFill>
                                <a:schemeClr val="bg1"/>
                              </a:solidFill>
                            </a:rPr>
                            <a:t>((1x-1.5)+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altLang="ko-KR" sz="1400" b="1" dirty="0" smtClean="0">
                              <a:solidFill>
                                <a:schemeClr val="bg1"/>
                              </a:solidFill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altLang="ko-KR" sz="1400" b="1" dirty="0" smtClean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  <a:endParaRPr lang="ko-KR" alt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b="1" dirty="0" err="1" smtClean="0">
                              <a:solidFill>
                                <a:schemeClr val="bg1"/>
                              </a:solidFill>
                            </a:rPr>
                            <a:t>출력값</a:t>
                          </a:r>
                          <a:endParaRPr lang="ko-KR" alt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-1.5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-0.5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-0.5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0.5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표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1600003"/>
                  </p:ext>
                </p:extLst>
              </p:nvPr>
            </p:nvGraphicFramePr>
            <p:xfrm>
              <a:off x="1609305" y="4325431"/>
              <a:ext cx="8048570" cy="167609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09714"/>
                    <a:gridCol w="1609714"/>
                    <a:gridCol w="1609714"/>
                    <a:gridCol w="2152397"/>
                    <a:gridCol w="1067031"/>
                  </a:tblGrid>
                  <a:tr h="33521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79" t="-1818" r="-401515" b="-4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0000" t="-1818" r="-300000" b="-4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0758" t="-1818" r="-201136" b="-4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24294" t="-1818" r="-50000" b="-4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b="1" dirty="0" err="1" smtClean="0">
                              <a:solidFill>
                                <a:schemeClr val="bg1"/>
                              </a:solidFill>
                            </a:rPr>
                            <a:t>출력값</a:t>
                          </a:r>
                          <a:endParaRPr lang="ko-KR" alt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</a:tr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-1.5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-0.5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-0.5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0.5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extBox 1"/>
          <p:cNvSpPr txBox="1"/>
          <p:nvPr/>
        </p:nvSpPr>
        <p:spPr>
          <a:xfrm>
            <a:off x="1171254" y="1756881"/>
            <a:ext cx="961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모든 입력이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경우에만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됨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200010" y="1313191"/>
                <a:ext cx="43562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</a:rPr>
                        <m:t>𝑓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=         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𝑥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≥0    </m:t>
                      </m:r>
                      <m:r>
                        <a:rPr lang="ko-KR" altLang="en-US" b="0" i="1" dirty="0" smtClean="0">
                          <a:latin typeface="Cambria Math"/>
                        </a:rPr>
                        <m:t>출력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: 1</m:t>
                      </m:r>
                    </m:oMath>
                  </m:oMathPara>
                </a14:m>
                <a:endParaRPr lang="en-US" altLang="ko-KR" b="0" dirty="0" smtClean="0"/>
              </a:p>
              <a:p>
                <a:r>
                  <a:rPr lang="en-US" altLang="ko-KR" dirty="0" smtClean="0"/>
                  <a:t>           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𝑥</m:t>
                    </m:r>
                    <m:r>
                      <a:rPr lang="en-US" altLang="ko-KR" b="0" i="1" smtClean="0">
                        <a:latin typeface="Cambria Math"/>
                      </a:rPr>
                      <m:t>&lt;0    </m:t>
                    </m:r>
                    <m:r>
                      <a:rPr lang="ko-KR" altLang="en-US" b="0" i="1" smtClean="0">
                        <a:latin typeface="Cambria Math"/>
                      </a:rPr>
                      <m:t>출력</m:t>
                    </m:r>
                    <m:r>
                      <a:rPr lang="en-US" altLang="ko-KR" b="0" i="1" smtClean="0">
                        <a:latin typeface="Cambria Math"/>
                      </a:rPr>
                      <m:t>: 0</m:t>
                    </m:r>
                  </m:oMath>
                </a14:m>
                <a:endParaRPr lang="en-US" altLang="ko-KR" dirty="0" smtClean="0"/>
              </a:p>
              <a:p>
                <a:endParaRPr lang="en-US" altLang="ko-KR" sz="1200" dirty="0" smtClean="0"/>
              </a:p>
              <a:p>
                <a:pPr algn="ctr"/>
                <a:r>
                  <a:rPr lang="ko-KR" altLang="en-US" sz="1200" dirty="0" smtClean="0"/>
                  <a:t>예제에 사용한 활성화 함수는 계단 활성화 함수로 </a:t>
                </a:r>
                <a:r>
                  <a:rPr lang="en-US" altLang="ko-KR" sz="1200" dirty="0" smtClean="0"/>
                  <a:t>0</a:t>
                </a:r>
                <a:r>
                  <a:rPr lang="ko-KR" altLang="en-US" sz="1200" dirty="0" smtClean="0"/>
                  <a:t>이나 양수일 때 </a:t>
                </a:r>
                <a:r>
                  <a:rPr lang="en-US" altLang="ko-KR" sz="1200" dirty="0" smtClean="0"/>
                  <a:t>1</a:t>
                </a:r>
                <a:r>
                  <a:rPr lang="ko-KR" altLang="en-US" sz="1200" dirty="0" smtClean="0"/>
                  <a:t>일 출력하며 음수일 때 </a:t>
                </a:r>
                <a:r>
                  <a:rPr lang="en-US" altLang="ko-KR" sz="1200" dirty="0" smtClean="0"/>
                  <a:t>0</a:t>
                </a:r>
                <a:r>
                  <a:rPr lang="ko-KR" altLang="en-US" sz="1200" dirty="0" smtClean="0"/>
                  <a:t>을 출력하는 함수를 사용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10" y="1313191"/>
                <a:ext cx="4356242" cy="1200329"/>
              </a:xfrm>
              <a:prstGeom prst="rect">
                <a:avLst/>
              </a:prstGeom>
              <a:blipFill rotWithShape="0">
                <a:blip r:embed="rId7"/>
                <a:stretch>
                  <a:fillRect b="-4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왼쪽 중괄호 6"/>
          <p:cNvSpPr/>
          <p:nvPr/>
        </p:nvSpPr>
        <p:spPr>
          <a:xfrm>
            <a:off x="8691631" y="1418147"/>
            <a:ext cx="246580" cy="400692"/>
          </a:xfrm>
          <a:prstGeom prst="leftBrace">
            <a:avLst>
              <a:gd name="adj1" fmla="val 0"/>
              <a:gd name="adj2" fmla="val 2948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66694" y="2786663"/>
            <a:ext cx="1326195" cy="836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 x -1.5 + x1 x 1 + x2 x 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4" idx="3"/>
            <a:endCxn id="23" idx="2"/>
          </p:cNvCxnSpPr>
          <p:nvPr/>
        </p:nvCxnSpPr>
        <p:spPr>
          <a:xfrm>
            <a:off x="5192889" y="3205076"/>
            <a:ext cx="795868" cy="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7044266" y="3202097"/>
            <a:ext cx="790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59217" y="298177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출력값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78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ANN</a:t>
            </a:r>
            <a:r>
              <a:rPr lang="ko-KR" altLang="en-US" sz="2400" b="1" dirty="0">
                <a:latin typeface="+mn-ea"/>
              </a:rPr>
              <a:t>의 종류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- </a:t>
            </a:r>
            <a:r>
              <a:rPr lang="ko-KR" altLang="en-US" sz="2000" b="1" dirty="0" smtClean="0">
                <a:latin typeface="+mn-ea"/>
              </a:rPr>
              <a:t>연산 </a:t>
            </a:r>
            <a:r>
              <a:rPr lang="ko-KR" altLang="en-US" sz="2000" b="1" dirty="0">
                <a:latin typeface="+mn-ea"/>
              </a:rPr>
              <a:t>예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8022" y="1321718"/>
            <a:ext cx="208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(2) OR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타원 7"/>
              <p:cNvSpPr/>
              <p:nvPr/>
            </p:nvSpPr>
            <p:spPr>
              <a:xfrm>
                <a:off x="4533227" y="2298790"/>
                <a:ext cx="498760" cy="51539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타원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227" y="2298790"/>
                <a:ext cx="498760" cy="515390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/>
              <p:cNvSpPr/>
              <p:nvPr/>
            </p:nvSpPr>
            <p:spPr>
              <a:xfrm>
                <a:off x="4527685" y="2850200"/>
                <a:ext cx="498760" cy="51539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타원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685" y="2850200"/>
                <a:ext cx="498760" cy="515390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타원 9"/>
              <p:cNvSpPr/>
              <p:nvPr/>
            </p:nvSpPr>
            <p:spPr>
              <a:xfrm>
                <a:off x="4522144" y="3409922"/>
                <a:ext cx="498760" cy="51539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타원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144" y="3409922"/>
                <a:ext cx="498760" cy="515390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/>
              <p:cNvSpPr/>
              <p:nvPr/>
            </p:nvSpPr>
            <p:spPr>
              <a:xfrm>
                <a:off x="5655445" y="2681179"/>
                <a:ext cx="1030780" cy="8645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출</m:t>
                      </m:r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력값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타원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445" y="2681179"/>
                <a:ext cx="1030780" cy="864522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/>
          <p:cNvCxnSpPr>
            <a:stCxn id="8" idx="6"/>
          </p:cNvCxnSpPr>
          <p:nvPr/>
        </p:nvCxnSpPr>
        <p:spPr>
          <a:xfrm>
            <a:off x="5031987" y="2556485"/>
            <a:ext cx="637315" cy="3795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9" idx="6"/>
            <a:endCxn id="11" idx="2"/>
          </p:cNvCxnSpPr>
          <p:nvPr/>
        </p:nvCxnSpPr>
        <p:spPr>
          <a:xfrm>
            <a:off x="5026445" y="3107895"/>
            <a:ext cx="629000" cy="554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" idx="6"/>
          </p:cNvCxnSpPr>
          <p:nvPr/>
        </p:nvCxnSpPr>
        <p:spPr>
          <a:xfrm flipV="1">
            <a:off x="5020904" y="3318460"/>
            <a:ext cx="665024" cy="34915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0785" y="2453936"/>
            <a:ext cx="473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-0.5</a:t>
            </a:r>
            <a:endParaRPr lang="ko-KR" alt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5189940" y="2880659"/>
            <a:ext cx="473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</a:t>
            </a:r>
            <a:endParaRPr lang="ko-KR" alt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5192706" y="3290762"/>
            <a:ext cx="473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811940"/>
                  </p:ext>
                </p:extLst>
              </p:nvPr>
            </p:nvGraphicFramePr>
            <p:xfrm>
              <a:off x="1579416" y="4357549"/>
              <a:ext cx="8048570" cy="167609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09714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609714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609714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1609714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1609714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</a:tblGrid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dirty="0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ko-KR" sz="1400" b="1" i="1" dirty="0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ko-KR" alt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dirty="0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ko-KR" sz="1400" b="1" i="1" dirty="0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ko-KR" alt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altLang="ko-KR" sz="1400" b="1" dirty="0" smtClean="0">
                              <a:solidFill>
                                <a:schemeClr val="bg1"/>
                              </a:solidFill>
                            </a:rPr>
                            <a:t> 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oMath>
                          </a14:m>
                          <a:endParaRPr lang="ko-KR" alt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 smtClean="0">
                              <a:solidFill>
                                <a:schemeClr val="bg1"/>
                              </a:solidFill>
                            </a:rPr>
                            <a:t>((1*-1.5)+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altLang="ko-KR" sz="1400" b="1" dirty="0" smtClean="0">
                              <a:solidFill>
                                <a:schemeClr val="bg1"/>
                              </a:solidFill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oMath>
                          </a14:m>
                          <a:r>
                            <a:rPr lang="en-US" altLang="ko-KR" sz="1400" b="1" dirty="0" smtClean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  <a:endParaRPr lang="ko-KR" alt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b="1" dirty="0" err="1" smtClean="0">
                              <a:solidFill>
                                <a:schemeClr val="bg1"/>
                              </a:solidFill>
                            </a:rPr>
                            <a:t>출력값</a:t>
                          </a:r>
                          <a:endParaRPr lang="ko-KR" alt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-0.5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0.5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0.5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1.5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2466651"/>
                  </p:ext>
                </p:extLst>
              </p:nvPr>
            </p:nvGraphicFramePr>
            <p:xfrm>
              <a:off x="1579416" y="4357549"/>
              <a:ext cx="8048570" cy="167609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09714"/>
                    <a:gridCol w="1609714"/>
                    <a:gridCol w="1609714"/>
                    <a:gridCol w="1609714"/>
                    <a:gridCol w="1609714"/>
                  </a:tblGrid>
                  <a:tr h="33521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t="-1818" r="-400379" b="-41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100000" t="-1818" r="-300379" b="-41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200000" t="-1818" r="-200379" b="-41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300000" t="-1818" r="-100379" b="-41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b="1" dirty="0" err="1" smtClean="0">
                              <a:solidFill>
                                <a:schemeClr val="bg1"/>
                              </a:solidFill>
                            </a:rPr>
                            <a:t>출력값</a:t>
                          </a:r>
                          <a:endParaRPr lang="ko-KR" alt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</a:tr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-0.5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0.5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0.5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1.5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9" name="TextBox 18"/>
          <p:cNvSpPr txBox="1"/>
          <p:nvPr/>
        </p:nvSpPr>
        <p:spPr>
          <a:xfrm>
            <a:off x="1171254" y="1756881"/>
            <a:ext cx="961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모든 입력이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아닌 경우에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되는 연산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425787" y="2426195"/>
                <a:ext cx="43562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</a:rPr>
                        <m:t>𝑓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=         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𝑥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≥0    </m:t>
                      </m:r>
                      <m:r>
                        <a:rPr lang="ko-KR" altLang="en-US" b="0" i="1" dirty="0" smtClean="0">
                          <a:latin typeface="Cambria Math"/>
                        </a:rPr>
                        <m:t>출력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: 1</m:t>
                      </m:r>
                    </m:oMath>
                  </m:oMathPara>
                </a14:m>
                <a:endParaRPr lang="en-US" altLang="ko-KR" b="0" dirty="0" smtClean="0"/>
              </a:p>
              <a:p>
                <a:r>
                  <a:rPr lang="en-US" altLang="ko-KR" dirty="0" smtClean="0"/>
                  <a:t>           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𝑥</m:t>
                    </m:r>
                    <m:r>
                      <a:rPr lang="en-US" altLang="ko-KR" b="0" i="1" smtClean="0">
                        <a:latin typeface="Cambria Math"/>
                      </a:rPr>
                      <m:t>&lt;0    </m:t>
                    </m:r>
                    <m:r>
                      <a:rPr lang="ko-KR" altLang="en-US" b="0" i="1" smtClean="0">
                        <a:latin typeface="Cambria Math"/>
                      </a:rPr>
                      <m:t>출력</m:t>
                    </m:r>
                    <m:r>
                      <a:rPr lang="en-US" altLang="ko-KR" b="0" i="1" smtClean="0">
                        <a:latin typeface="Cambria Math"/>
                      </a:rPr>
                      <m:t>: 0</m:t>
                    </m:r>
                  </m:oMath>
                </a14:m>
                <a:endParaRPr lang="en-US" altLang="ko-KR" dirty="0" smtClean="0"/>
              </a:p>
              <a:p>
                <a:endParaRPr lang="en-US" altLang="ko-KR" sz="1200" dirty="0" smtClean="0"/>
              </a:p>
              <a:p>
                <a:pPr algn="ctr"/>
                <a:r>
                  <a:rPr lang="ko-KR" altLang="en-US" sz="1200" dirty="0" smtClean="0"/>
                  <a:t>예제에 사용한 활성화 함수는 계단 활성화 함수로 </a:t>
                </a:r>
                <a:r>
                  <a:rPr lang="en-US" altLang="ko-KR" sz="1200" dirty="0" smtClean="0"/>
                  <a:t>0</a:t>
                </a:r>
                <a:r>
                  <a:rPr lang="ko-KR" altLang="en-US" sz="1200" dirty="0" smtClean="0"/>
                  <a:t>이나 양수일 때 </a:t>
                </a:r>
                <a:r>
                  <a:rPr lang="en-US" altLang="ko-KR" sz="1200" dirty="0" smtClean="0"/>
                  <a:t>1</a:t>
                </a:r>
                <a:r>
                  <a:rPr lang="ko-KR" altLang="en-US" sz="1200" dirty="0" smtClean="0"/>
                  <a:t>일 출력하며 음수일 때 </a:t>
                </a:r>
                <a:r>
                  <a:rPr lang="en-US" altLang="ko-KR" sz="1200" dirty="0" smtClean="0"/>
                  <a:t>0</a:t>
                </a:r>
                <a:r>
                  <a:rPr lang="ko-KR" altLang="en-US" sz="1200" dirty="0" smtClean="0"/>
                  <a:t>을 출력하는 함수를 사용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787" y="2426195"/>
                <a:ext cx="4356242" cy="1200329"/>
              </a:xfrm>
              <a:prstGeom prst="rect">
                <a:avLst/>
              </a:prstGeom>
              <a:blipFill rotWithShape="1">
                <a:blip r:embed="rId7"/>
                <a:stretch>
                  <a:fillRect b="-30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713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ANN</a:t>
            </a:r>
            <a:r>
              <a:rPr lang="ko-KR" altLang="en-US" sz="2400" b="1" dirty="0">
                <a:latin typeface="+mn-ea"/>
              </a:rPr>
              <a:t>의 종류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- </a:t>
            </a:r>
            <a:r>
              <a:rPr lang="ko-KR" altLang="en-US" sz="2000" b="1" dirty="0" smtClean="0">
                <a:latin typeface="+mn-ea"/>
              </a:rPr>
              <a:t>연산 </a:t>
            </a:r>
            <a:r>
              <a:rPr lang="ko-KR" altLang="en-US" sz="2000" b="1" dirty="0">
                <a:latin typeface="+mn-ea"/>
              </a:rPr>
              <a:t>예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8022" y="1321718"/>
            <a:ext cx="208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(3) NOT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타원 7"/>
              <p:cNvSpPr/>
              <p:nvPr/>
            </p:nvSpPr>
            <p:spPr>
              <a:xfrm>
                <a:off x="4406576" y="3093822"/>
                <a:ext cx="498760" cy="51539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타원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576" y="3093822"/>
                <a:ext cx="498760" cy="515390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/>
              <p:cNvSpPr/>
              <p:nvPr/>
            </p:nvSpPr>
            <p:spPr>
              <a:xfrm>
                <a:off x="4401034" y="3645232"/>
                <a:ext cx="498760" cy="51539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타원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034" y="3645232"/>
                <a:ext cx="498760" cy="515390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/>
              <p:cNvSpPr/>
              <p:nvPr/>
            </p:nvSpPr>
            <p:spPr>
              <a:xfrm>
                <a:off x="5595296" y="3168640"/>
                <a:ext cx="1030780" cy="8645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출</m:t>
                      </m:r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력값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타원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296" y="3168640"/>
                <a:ext cx="1030780" cy="864522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/>
          <p:cNvCxnSpPr>
            <a:stCxn id="8" idx="6"/>
            <a:endCxn id="11" idx="2"/>
          </p:cNvCxnSpPr>
          <p:nvPr/>
        </p:nvCxnSpPr>
        <p:spPr>
          <a:xfrm>
            <a:off x="4905336" y="3351517"/>
            <a:ext cx="689960" cy="2493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9" idx="6"/>
            <a:endCxn id="11" idx="2"/>
          </p:cNvCxnSpPr>
          <p:nvPr/>
        </p:nvCxnSpPr>
        <p:spPr>
          <a:xfrm flipV="1">
            <a:off x="4899794" y="3600901"/>
            <a:ext cx="695502" cy="30202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10390" y="3207404"/>
            <a:ext cx="473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</a:t>
            </a:r>
            <a:endParaRPr lang="ko-KR" alt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5063289" y="3542687"/>
            <a:ext cx="473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-2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0017227"/>
                  </p:ext>
                </p:extLst>
              </p:nvPr>
            </p:nvGraphicFramePr>
            <p:xfrm>
              <a:off x="2358851" y="4712007"/>
              <a:ext cx="6438856" cy="100565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09714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609714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609714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1609714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</a:tblGrid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dirty="0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ko-KR" sz="1400" b="1" i="1" dirty="0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ko-KR" alt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 smtClean="0">
                              <a:solidFill>
                                <a:schemeClr val="bg1"/>
                              </a:solidFill>
                            </a:rPr>
                            <a:t>NOT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oMath>
                          </a14:m>
                          <a:endParaRPr lang="ko-KR" alt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 smtClean="0">
                              <a:solidFill>
                                <a:schemeClr val="bg1"/>
                              </a:solidFill>
                            </a:rPr>
                            <a:t>(1-2*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altLang="ko-KR" sz="1400" b="1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altLang="ko-KR" sz="1400" b="1" dirty="0" smtClean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  <a:endParaRPr lang="ko-KR" alt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b="1" dirty="0" err="1" smtClean="0">
                              <a:solidFill>
                                <a:schemeClr val="bg1"/>
                              </a:solidFill>
                            </a:rPr>
                            <a:t>출력값</a:t>
                          </a:r>
                          <a:endParaRPr lang="ko-KR" alt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-1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3391344"/>
                  </p:ext>
                </p:extLst>
              </p:nvPr>
            </p:nvGraphicFramePr>
            <p:xfrm>
              <a:off x="2358851" y="4712007"/>
              <a:ext cx="6438856" cy="100565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09714"/>
                    <a:gridCol w="1609714"/>
                    <a:gridCol w="1609714"/>
                    <a:gridCol w="1609714"/>
                  </a:tblGrid>
                  <a:tr h="33521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379" t="-1818" r="-300379" b="-21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100379" t="-1818" r="-200379" b="-21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200379" t="-1818" r="-100379" b="-21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b="1" dirty="0" err="1" smtClean="0">
                              <a:solidFill>
                                <a:schemeClr val="bg1"/>
                              </a:solidFill>
                            </a:rPr>
                            <a:t>출력값</a:t>
                          </a:r>
                          <a:endParaRPr lang="ko-KR" alt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</a:tr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52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-1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0" name="TextBox 19"/>
          <p:cNvSpPr txBox="1"/>
          <p:nvPr/>
        </p:nvSpPr>
        <p:spPr>
          <a:xfrm>
            <a:off x="1171254" y="1756881"/>
            <a:ext cx="961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모든 입력과 반대 값이 나오는 연산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425787" y="2426195"/>
                <a:ext cx="43562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</a:rPr>
                        <m:t>𝑓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=         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𝑥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≥0    </m:t>
                      </m:r>
                      <m:r>
                        <a:rPr lang="ko-KR" altLang="en-US" b="0" i="1" dirty="0" smtClean="0">
                          <a:latin typeface="Cambria Math"/>
                        </a:rPr>
                        <m:t>출력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: 1</m:t>
                      </m:r>
                    </m:oMath>
                  </m:oMathPara>
                </a14:m>
                <a:endParaRPr lang="en-US" altLang="ko-KR" b="0" dirty="0" smtClean="0"/>
              </a:p>
              <a:p>
                <a:r>
                  <a:rPr lang="en-US" altLang="ko-KR" dirty="0" smtClean="0"/>
                  <a:t>           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𝑥</m:t>
                    </m:r>
                    <m:r>
                      <a:rPr lang="en-US" altLang="ko-KR" b="0" i="1" smtClean="0">
                        <a:latin typeface="Cambria Math"/>
                      </a:rPr>
                      <m:t>&lt;0    </m:t>
                    </m:r>
                    <m:r>
                      <a:rPr lang="ko-KR" altLang="en-US" b="0" i="1" smtClean="0">
                        <a:latin typeface="Cambria Math"/>
                      </a:rPr>
                      <m:t>출력</m:t>
                    </m:r>
                    <m:r>
                      <a:rPr lang="en-US" altLang="ko-KR" b="0" i="1" smtClean="0">
                        <a:latin typeface="Cambria Math"/>
                      </a:rPr>
                      <m:t>: 0</m:t>
                    </m:r>
                  </m:oMath>
                </a14:m>
                <a:endParaRPr lang="en-US" altLang="ko-KR" dirty="0" smtClean="0"/>
              </a:p>
              <a:p>
                <a:endParaRPr lang="en-US" altLang="ko-KR" sz="1200" dirty="0" smtClean="0"/>
              </a:p>
              <a:p>
                <a:pPr algn="ctr"/>
                <a:r>
                  <a:rPr lang="ko-KR" altLang="en-US" sz="1200" dirty="0" smtClean="0"/>
                  <a:t>예제에 사용한 활성화 함수는 계단 활성화 함수로 </a:t>
                </a:r>
                <a:r>
                  <a:rPr lang="en-US" altLang="ko-KR" sz="1200" dirty="0" smtClean="0"/>
                  <a:t>0</a:t>
                </a:r>
                <a:r>
                  <a:rPr lang="ko-KR" altLang="en-US" sz="1200" dirty="0" smtClean="0"/>
                  <a:t>이나 양수일 때 </a:t>
                </a:r>
                <a:r>
                  <a:rPr lang="en-US" altLang="ko-KR" sz="1200" dirty="0" smtClean="0"/>
                  <a:t>1</a:t>
                </a:r>
                <a:r>
                  <a:rPr lang="ko-KR" altLang="en-US" sz="1200" dirty="0" smtClean="0"/>
                  <a:t>일 출력하며 음수일 때 </a:t>
                </a:r>
                <a:r>
                  <a:rPr lang="en-US" altLang="ko-KR" sz="1200" dirty="0" smtClean="0"/>
                  <a:t>0</a:t>
                </a:r>
                <a:r>
                  <a:rPr lang="ko-KR" altLang="en-US" sz="1200" dirty="0" smtClean="0"/>
                  <a:t>을 출력하는 함수를 사용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787" y="2426195"/>
                <a:ext cx="4356242" cy="1200329"/>
              </a:xfrm>
              <a:prstGeom prst="rect">
                <a:avLst/>
              </a:prstGeom>
              <a:blipFill rotWithShape="1">
                <a:blip r:embed="rId6"/>
                <a:stretch>
                  <a:fillRect b="-30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56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981950" y="6356354"/>
            <a:ext cx="2057400" cy="365125"/>
          </a:xfrm>
        </p:spPr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86778" y="2996952"/>
            <a:ext cx="881844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.2</a:t>
            </a:r>
            <a:r>
              <a:rPr lang="ko-KR" altLang="en-US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인공신경망을 이용한 데이터 분석</a:t>
            </a:r>
            <a:endParaRPr lang="en-US" altLang="ko-KR" sz="40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26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1. </a:t>
            </a:r>
            <a:r>
              <a:rPr lang="ko-KR" altLang="en-US" sz="2400" b="1" dirty="0" smtClean="0">
                <a:latin typeface="+mn-ea"/>
              </a:rPr>
              <a:t>강의 소개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8323" y="1042479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)  ANN</a:t>
            </a:r>
            <a:r>
              <a:rPr lang="ko-KR" altLang="en-US" sz="2000" b="1" dirty="0" smtClean="0">
                <a:latin typeface="+mn-ea"/>
              </a:rPr>
              <a:t>의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종</a:t>
            </a:r>
            <a:r>
              <a:rPr lang="ko-KR" altLang="en-US" sz="2000" b="1" dirty="0">
                <a:latin typeface="+mn-ea"/>
              </a:rPr>
              <a:t>류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4697" y="1363682"/>
            <a:ext cx="83702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Both"/>
            </a:pPr>
            <a:r>
              <a:rPr lang="ko-KR" altLang="en-US" sz="2000" b="1" dirty="0" err="1" smtClean="0">
                <a:latin typeface="+mn-ea"/>
              </a:rPr>
              <a:t>다층신경망</a:t>
            </a:r>
            <a:r>
              <a:rPr lang="en-US" altLang="ko-KR" sz="2000" b="1" dirty="0" smtClean="0">
                <a:latin typeface="+mn-ea"/>
              </a:rPr>
              <a:t>(Multi Layer Neural Network)</a:t>
            </a:r>
          </a:p>
          <a:p>
            <a:pPr marL="457200" indent="-457200">
              <a:lnSpc>
                <a:spcPct val="150000"/>
              </a:lnSpc>
              <a:buAutoNum type="arabicParenBoth"/>
            </a:pPr>
            <a:r>
              <a:rPr lang="ko-KR" altLang="en-US" sz="2000" b="1" dirty="0" err="1" smtClean="0">
                <a:latin typeface="+mn-ea"/>
              </a:rPr>
              <a:t>오차역전파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en-US" altLang="ko-KR" sz="2000" b="1" dirty="0" err="1" smtClean="0">
                <a:latin typeface="+mn-ea"/>
              </a:rPr>
              <a:t>BackPropagation</a:t>
            </a:r>
            <a:r>
              <a:rPr lang="en-US" altLang="ko-KR" sz="2000" b="1" dirty="0" smtClean="0">
                <a:latin typeface="+mn-ea"/>
              </a:rPr>
              <a:t> Neural Network)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31095" y="2898999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2</a:t>
            </a:r>
            <a:r>
              <a:rPr lang="en-US" altLang="ko-KR" sz="2000" b="1" dirty="0" smtClean="0">
                <a:latin typeface="+mn-ea"/>
              </a:rPr>
              <a:t>)  </a:t>
            </a:r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ANN</a:t>
            </a:r>
            <a:r>
              <a:rPr lang="ko-KR" altLang="en-US" sz="2000" b="1" dirty="0" smtClean="0">
                <a:latin typeface="+mn-ea"/>
              </a:rPr>
              <a:t>실습</a:t>
            </a:r>
            <a:endParaRPr lang="en-US" altLang="ko-KR" sz="20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488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1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en-US" altLang="ko-KR" sz="2400" b="1" dirty="0">
                <a:latin typeface="+mn-ea"/>
              </a:rPr>
              <a:t>ANN</a:t>
            </a:r>
            <a:r>
              <a:rPr lang="ko-KR" altLang="en-US" sz="2400" b="1" dirty="0">
                <a:latin typeface="+mn-ea"/>
              </a:rPr>
              <a:t>의 </a:t>
            </a:r>
            <a:r>
              <a:rPr lang="ko-KR" altLang="en-US" sz="2400" b="1" dirty="0" smtClean="0">
                <a:latin typeface="+mn-ea"/>
              </a:rPr>
              <a:t>종류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) </a:t>
            </a:r>
            <a:r>
              <a:rPr lang="ko-KR" altLang="en-US" sz="2000" b="1" dirty="0" smtClean="0">
                <a:latin typeface="+mn-ea"/>
              </a:rPr>
              <a:t>다층신경망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en-US" altLang="ko-KR" sz="2000" b="1" dirty="0" err="1" smtClean="0">
                <a:latin typeface="+mn-ea"/>
              </a:rPr>
              <a:t>MultiLayer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Neural Network)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6458" y="1363287"/>
            <a:ext cx="106569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다층신경망은 입력</a:t>
            </a:r>
            <a:r>
              <a:rPr lang="en-US" altLang="ko-KR" dirty="0"/>
              <a:t>, </a:t>
            </a:r>
            <a:r>
              <a:rPr lang="ko-KR" altLang="en-US" dirty="0"/>
              <a:t>은닉</a:t>
            </a:r>
            <a:r>
              <a:rPr lang="en-US" altLang="ko-KR" dirty="0"/>
              <a:t>, </a:t>
            </a:r>
            <a:r>
              <a:rPr lang="ko-KR" altLang="en-US" dirty="0" err="1"/>
              <a:t>출력층으로</a:t>
            </a:r>
            <a:r>
              <a:rPr lang="ko-KR" altLang="en-US" dirty="0"/>
              <a:t> 구분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다층신경망은 하나 혹은 그 이상의 </a:t>
            </a:r>
            <a:r>
              <a:rPr lang="ko-KR" altLang="en-US" dirty="0" err="1" smtClean="0"/>
              <a:t>은닉층이</a:t>
            </a:r>
            <a:r>
              <a:rPr lang="ko-KR" altLang="en-US" dirty="0" smtClean="0"/>
              <a:t> 있는 신경망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입력층에서</a:t>
            </a:r>
            <a:r>
              <a:rPr lang="ko-KR" altLang="en-US" dirty="0" smtClean="0"/>
              <a:t> 입력신호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받아들여 이 </a:t>
            </a:r>
            <a:r>
              <a:rPr lang="ko-KR" altLang="en-US" smtClean="0"/>
              <a:t>신호를 은닉층의 </a:t>
            </a:r>
            <a:r>
              <a:rPr lang="ko-KR" altLang="en-US" dirty="0" smtClean="0"/>
              <a:t>모든 뉴런으로 재분배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입력층</a:t>
            </a:r>
            <a:r>
              <a:rPr lang="ko-KR" altLang="en-US" dirty="0" smtClean="0"/>
              <a:t> 데이터를 받은 </a:t>
            </a:r>
            <a:r>
              <a:rPr lang="ko-KR" altLang="en-US" dirty="0" err="1" smtClean="0"/>
              <a:t>은닉층</a:t>
            </a:r>
            <a:r>
              <a:rPr lang="ko-KR" altLang="en-US" dirty="0" smtClean="0"/>
              <a:t> 뉴런은 데이터의 특성을 파악하는 역할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은닉층</a:t>
            </a:r>
            <a:r>
              <a:rPr lang="ko-KR" altLang="en-US" dirty="0" smtClean="0"/>
              <a:t> 하나를 추가할 때마다 </a:t>
            </a:r>
            <a:r>
              <a:rPr lang="ko-KR" altLang="en-US" dirty="0" err="1" smtClean="0"/>
              <a:t>계산량은</a:t>
            </a:r>
            <a:r>
              <a:rPr lang="ko-KR" altLang="en-US" dirty="0" smtClean="0"/>
              <a:t> 지수적으로 늘어남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출력층은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은닉층의</a:t>
            </a:r>
            <a:r>
              <a:rPr lang="ko-KR" altLang="en-US" dirty="0" smtClean="0"/>
              <a:t> 신호를 전달 받아 전체 신경망의 출력패턴을 정하는 역할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9810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그룹 228"/>
          <p:cNvGrpSpPr/>
          <p:nvPr/>
        </p:nvGrpSpPr>
        <p:grpSpPr>
          <a:xfrm>
            <a:off x="2174112" y="2460567"/>
            <a:ext cx="8024593" cy="3408425"/>
            <a:chOff x="2207362" y="2410691"/>
            <a:chExt cx="8024593" cy="3408425"/>
          </a:xfrm>
        </p:grpSpPr>
        <p:sp>
          <p:nvSpPr>
            <p:cNvPr id="7" name="타원 6"/>
            <p:cNvSpPr/>
            <p:nvPr/>
          </p:nvSpPr>
          <p:spPr>
            <a:xfrm>
              <a:off x="2238953" y="2479989"/>
              <a:ext cx="498760" cy="515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2241723" y="3089589"/>
              <a:ext cx="498760" cy="515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2250036" y="3713043"/>
              <a:ext cx="498760" cy="515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2250036" y="4336497"/>
              <a:ext cx="498760" cy="515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2250036" y="4935013"/>
              <a:ext cx="498760" cy="515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4685746" y="2482760"/>
              <a:ext cx="498760" cy="515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4688516" y="3092360"/>
              <a:ext cx="498760" cy="515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4696829" y="3715814"/>
              <a:ext cx="498760" cy="515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696829" y="4339268"/>
              <a:ext cx="498760" cy="515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4696829" y="4937784"/>
              <a:ext cx="498760" cy="515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7079884" y="2491073"/>
              <a:ext cx="498760" cy="515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7082654" y="3100673"/>
              <a:ext cx="498760" cy="515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7090967" y="3724127"/>
              <a:ext cx="498760" cy="515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7090967" y="4347581"/>
              <a:ext cx="498760" cy="515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7090967" y="4946097"/>
              <a:ext cx="498760" cy="515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9202461" y="3108986"/>
              <a:ext cx="498760" cy="515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9210774" y="3732440"/>
              <a:ext cx="498760" cy="515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9210774" y="4355894"/>
              <a:ext cx="498760" cy="515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" name="직선 화살표 연결선 3"/>
            <p:cNvCxnSpPr>
              <a:stCxn id="7" idx="6"/>
              <a:endCxn id="12" idx="2"/>
            </p:cNvCxnSpPr>
            <p:nvPr/>
          </p:nvCxnSpPr>
          <p:spPr>
            <a:xfrm>
              <a:off x="2737713" y="2737684"/>
              <a:ext cx="1948033" cy="277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7" idx="6"/>
              <a:endCxn id="13" idx="2"/>
            </p:cNvCxnSpPr>
            <p:nvPr/>
          </p:nvCxnSpPr>
          <p:spPr>
            <a:xfrm>
              <a:off x="2737713" y="2737684"/>
              <a:ext cx="1950803" cy="61237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7" idx="6"/>
              <a:endCxn id="14" idx="2"/>
            </p:cNvCxnSpPr>
            <p:nvPr/>
          </p:nvCxnSpPr>
          <p:spPr>
            <a:xfrm>
              <a:off x="2737713" y="2737684"/>
              <a:ext cx="1959116" cy="123582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7" idx="6"/>
              <a:endCxn id="15" idx="2"/>
            </p:cNvCxnSpPr>
            <p:nvPr/>
          </p:nvCxnSpPr>
          <p:spPr>
            <a:xfrm>
              <a:off x="2737713" y="2737684"/>
              <a:ext cx="1959116" cy="185927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7" idx="6"/>
              <a:endCxn id="16" idx="2"/>
            </p:cNvCxnSpPr>
            <p:nvPr/>
          </p:nvCxnSpPr>
          <p:spPr>
            <a:xfrm>
              <a:off x="2737713" y="2737684"/>
              <a:ext cx="1959116" cy="24577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8" idx="6"/>
              <a:endCxn id="12" idx="2"/>
            </p:cNvCxnSpPr>
            <p:nvPr/>
          </p:nvCxnSpPr>
          <p:spPr>
            <a:xfrm flipV="1">
              <a:off x="2740483" y="2740455"/>
              <a:ext cx="1945263" cy="60682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>
              <a:stCxn id="8" idx="6"/>
              <a:endCxn id="13" idx="2"/>
            </p:cNvCxnSpPr>
            <p:nvPr/>
          </p:nvCxnSpPr>
          <p:spPr>
            <a:xfrm>
              <a:off x="2740483" y="3347284"/>
              <a:ext cx="1948033" cy="277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8" idx="6"/>
              <a:endCxn id="14" idx="2"/>
            </p:cNvCxnSpPr>
            <p:nvPr/>
          </p:nvCxnSpPr>
          <p:spPr>
            <a:xfrm>
              <a:off x="2740483" y="3347284"/>
              <a:ext cx="1956346" cy="62622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8" idx="6"/>
              <a:endCxn id="15" idx="2"/>
            </p:cNvCxnSpPr>
            <p:nvPr/>
          </p:nvCxnSpPr>
          <p:spPr>
            <a:xfrm>
              <a:off x="2740483" y="3347284"/>
              <a:ext cx="1956346" cy="124967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8" idx="6"/>
              <a:endCxn id="16" idx="2"/>
            </p:cNvCxnSpPr>
            <p:nvPr/>
          </p:nvCxnSpPr>
          <p:spPr>
            <a:xfrm>
              <a:off x="2740483" y="3347284"/>
              <a:ext cx="1956346" cy="18481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9" idx="6"/>
              <a:endCxn id="12" idx="2"/>
            </p:cNvCxnSpPr>
            <p:nvPr/>
          </p:nvCxnSpPr>
          <p:spPr>
            <a:xfrm flipV="1">
              <a:off x="2748796" y="2740455"/>
              <a:ext cx="1936950" cy="123028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stCxn id="9" idx="6"/>
              <a:endCxn id="13" idx="2"/>
            </p:cNvCxnSpPr>
            <p:nvPr/>
          </p:nvCxnSpPr>
          <p:spPr>
            <a:xfrm flipV="1">
              <a:off x="2748796" y="3350055"/>
              <a:ext cx="1939720" cy="62068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9" idx="6"/>
              <a:endCxn id="14" idx="2"/>
            </p:cNvCxnSpPr>
            <p:nvPr/>
          </p:nvCxnSpPr>
          <p:spPr>
            <a:xfrm>
              <a:off x="2748796" y="3970738"/>
              <a:ext cx="1948033" cy="277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9" idx="6"/>
              <a:endCxn id="15" idx="2"/>
            </p:cNvCxnSpPr>
            <p:nvPr/>
          </p:nvCxnSpPr>
          <p:spPr>
            <a:xfrm>
              <a:off x="2748796" y="3970738"/>
              <a:ext cx="1948033" cy="62622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>
              <a:stCxn id="9" idx="6"/>
              <a:endCxn id="16" idx="2"/>
            </p:cNvCxnSpPr>
            <p:nvPr/>
          </p:nvCxnSpPr>
          <p:spPr>
            <a:xfrm>
              <a:off x="2748796" y="3970738"/>
              <a:ext cx="1948033" cy="122474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>
              <a:stCxn id="10" idx="6"/>
              <a:endCxn id="12" idx="2"/>
            </p:cNvCxnSpPr>
            <p:nvPr/>
          </p:nvCxnSpPr>
          <p:spPr>
            <a:xfrm flipV="1">
              <a:off x="2748796" y="2740455"/>
              <a:ext cx="1936950" cy="185373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/>
            <p:cNvCxnSpPr>
              <a:stCxn id="10" idx="6"/>
              <a:endCxn id="13" idx="2"/>
            </p:cNvCxnSpPr>
            <p:nvPr/>
          </p:nvCxnSpPr>
          <p:spPr>
            <a:xfrm flipV="1">
              <a:off x="2748796" y="3350055"/>
              <a:ext cx="1939720" cy="124413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10" idx="6"/>
              <a:endCxn id="14" idx="2"/>
            </p:cNvCxnSpPr>
            <p:nvPr/>
          </p:nvCxnSpPr>
          <p:spPr>
            <a:xfrm flipV="1">
              <a:off x="2748796" y="3973509"/>
              <a:ext cx="1948033" cy="62068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10" idx="6"/>
              <a:endCxn id="15" idx="2"/>
            </p:cNvCxnSpPr>
            <p:nvPr/>
          </p:nvCxnSpPr>
          <p:spPr>
            <a:xfrm>
              <a:off x="2748796" y="4594192"/>
              <a:ext cx="1948033" cy="277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10" idx="6"/>
              <a:endCxn id="16" idx="2"/>
            </p:cNvCxnSpPr>
            <p:nvPr/>
          </p:nvCxnSpPr>
          <p:spPr>
            <a:xfrm>
              <a:off x="2748796" y="4594192"/>
              <a:ext cx="1948033" cy="60128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11" idx="6"/>
              <a:endCxn id="12" idx="2"/>
            </p:cNvCxnSpPr>
            <p:nvPr/>
          </p:nvCxnSpPr>
          <p:spPr>
            <a:xfrm flipV="1">
              <a:off x="2748796" y="2740455"/>
              <a:ext cx="1936950" cy="2452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11" idx="6"/>
              <a:endCxn id="13" idx="2"/>
            </p:cNvCxnSpPr>
            <p:nvPr/>
          </p:nvCxnSpPr>
          <p:spPr>
            <a:xfrm flipV="1">
              <a:off x="2748796" y="3350055"/>
              <a:ext cx="1939720" cy="18426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11" idx="6"/>
              <a:endCxn id="14" idx="2"/>
            </p:cNvCxnSpPr>
            <p:nvPr/>
          </p:nvCxnSpPr>
          <p:spPr>
            <a:xfrm flipV="1">
              <a:off x="2748796" y="3973509"/>
              <a:ext cx="1948033" cy="121919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11" idx="6"/>
              <a:endCxn id="15" idx="2"/>
            </p:cNvCxnSpPr>
            <p:nvPr/>
          </p:nvCxnSpPr>
          <p:spPr>
            <a:xfrm flipV="1">
              <a:off x="2748796" y="4596963"/>
              <a:ext cx="1948033" cy="59574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11" idx="6"/>
              <a:endCxn id="16" idx="2"/>
            </p:cNvCxnSpPr>
            <p:nvPr/>
          </p:nvCxnSpPr>
          <p:spPr>
            <a:xfrm>
              <a:off x="2748796" y="5192708"/>
              <a:ext cx="1948033" cy="277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12" idx="6"/>
              <a:endCxn id="17" idx="2"/>
            </p:cNvCxnSpPr>
            <p:nvPr/>
          </p:nvCxnSpPr>
          <p:spPr>
            <a:xfrm>
              <a:off x="5184506" y="2740455"/>
              <a:ext cx="1895378" cy="83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stCxn id="12" idx="6"/>
              <a:endCxn id="18" idx="2"/>
            </p:cNvCxnSpPr>
            <p:nvPr/>
          </p:nvCxnSpPr>
          <p:spPr>
            <a:xfrm>
              <a:off x="5184506" y="2740455"/>
              <a:ext cx="1898148" cy="6179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12" idx="6"/>
              <a:endCxn id="19" idx="2"/>
            </p:cNvCxnSpPr>
            <p:nvPr/>
          </p:nvCxnSpPr>
          <p:spPr>
            <a:xfrm>
              <a:off x="5184506" y="2740455"/>
              <a:ext cx="1906461" cy="124136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stCxn id="12" idx="6"/>
              <a:endCxn id="20" idx="2"/>
            </p:cNvCxnSpPr>
            <p:nvPr/>
          </p:nvCxnSpPr>
          <p:spPr>
            <a:xfrm>
              <a:off x="5184506" y="2740455"/>
              <a:ext cx="1906461" cy="186482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2" idx="6"/>
              <a:endCxn id="21" idx="2"/>
            </p:cNvCxnSpPr>
            <p:nvPr/>
          </p:nvCxnSpPr>
          <p:spPr>
            <a:xfrm>
              <a:off x="5184506" y="2740455"/>
              <a:ext cx="1906461" cy="246333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13" idx="6"/>
              <a:endCxn id="17" idx="2"/>
            </p:cNvCxnSpPr>
            <p:nvPr/>
          </p:nvCxnSpPr>
          <p:spPr>
            <a:xfrm flipV="1">
              <a:off x="5187276" y="2748768"/>
              <a:ext cx="1892608" cy="60128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>
              <a:stCxn id="13" idx="6"/>
              <a:endCxn id="18" idx="2"/>
            </p:cNvCxnSpPr>
            <p:nvPr/>
          </p:nvCxnSpPr>
          <p:spPr>
            <a:xfrm>
              <a:off x="5187276" y="3350055"/>
              <a:ext cx="1895378" cy="83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/>
            <p:cNvCxnSpPr>
              <a:stCxn id="14" idx="6"/>
              <a:endCxn id="18" idx="2"/>
            </p:cNvCxnSpPr>
            <p:nvPr/>
          </p:nvCxnSpPr>
          <p:spPr>
            <a:xfrm flipV="1">
              <a:off x="5195589" y="3358368"/>
              <a:ext cx="1887065" cy="61514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5" idx="6"/>
              <a:endCxn id="18" idx="2"/>
            </p:cNvCxnSpPr>
            <p:nvPr/>
          </p:nvCxnSpPr>
          <p:spPr>
            <a:xfrm flipV="1">
              <a:off x="5195589" y="3358368"/>
              <a:ext cx="1887065" cy="12385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6" idx="6"/>
              <a:endCxn id="18" idx="2"/>
            </p:cNvCxnSpPr>
            <p:nvPr/>
          </p:nvCxnSpPr>
          <p:spPr>
            <a:xfrm flipV="1">
              <a:off x="5195589" y="3358368"/>
              <a:ext cx="1887065" cy="183711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3" idx="6"/>
              <a:endCxn id="19" idx="2"/>
            </p:cNvCxnSpPr>
            <p:nvPr/>
          </p:nvCxnSpPr>
          <p:spPr>
            <a:xfrm>
              <a:off x="5187276" y="3350055"/>
              <a:ext cx="1903691" cy="63176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3" idx="6"/>
              <a:endCxn id="20" idx="2"/>
            </p:cNvCxnSpPr>
            <p:nvPr/>
          </p:nvCxnSpPr>
          <p:spPr>
            <a:xfrm>
              <a:off x="5187276" y="3350055"/>
              <a:ext cx="1903691" cy="125522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3" idx="6"/>
              <a:endCxn id="21" idx="2"/>
            </p:cNvCxnSpPr>
            <p:nvPr/>
          </p:nvCxnSpPr>
          <p:spPr>
            <a:xfrm>
              <a:off x="5187276" y="3350055"/>
              <a:ext cx="1903691" cy="185373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/>
            <p:cNvCxnSpPr>
              <a:stCxn id="14" idx="6"/>
              <a:endCxn id="17" idx="2"/>
            </p:cNvCxnSpPr>
            <p:nvPr/>
          </p:nvCxnSpPr>
          <p:spPr>
            <a:xfrm flipV="1">
              <a:off x="5195589" y="2748768"/>
              <a:ext cx="1884295" cy="122474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/>
            <p:cNvCxnSpPr>
              <a:stCxn id="14" idx="6"/>
              <a:endCxn id="19" idx="2"/>
            </p:cNvCxnSpPr>
            <p:nvPr/>
          </p:nvCxnSpPr>
          <p:spPr>
            <a:xfrm>
              <a:off x="5195589" y="3973509"/>
              <a:ext cx="1895378" cy="83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stCxn id="14" idx="6"/>
              <a:endCxn id="20" idx="2"/>
            </p:cNvCxnSpPr>
            <p:nvPr/>
          </p:nvCxnSpPr>
          <p:spPr>
            <a:xfrm>
              <a:off x="5195589" y="3973509"/>
              <a:ext cx="1895378" cy="63176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/>
            <p:cNvCxnSpPr>
              <a:stCxn id="14" idx="6"/>
              <a:endCxn id="21" idx="2"/>
            </p:cNvCxnSpPr>
            <p:nvPr/>
          </p:nvCxnSpPr>
          <p:spPr>
            <a:xfrm>
              <a:off x="5195589" y="3973509"/>
              <a:ext cx="1895378" cy="123028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/>
            <p:cNvCxnSpPr>
              <a:stCxn id="15" idx="6"/>
              <a:endCxn id="17" idx="2"/>
            </p:cNvCxnSpPr>
            <p:nvPr/>
          </p:nvCxnSpPr>
          <p:spPr>
            <a:xfrm flipV="1">
              <a:off x="5195589" y="2748768"/>
              <a:ext cx="1884295" cy="18481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/>
            <p:cNvCxnSpPr>
              <a:stCxn id="15" idx="6"/>
              <a:endCxn id="19" idx="2"/>
            </p:cNvCxnSpPr>
            <p:nvPr/>
          </p:nvCxnSpPr>
          <p:spPr>
            <a:xfrm flipV="1">
              <a:off x="5195589" y="3981822"/>
              <a:ext cx="1895378" cy="61514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/>
            <p:cNvCxnSpPr>
              <a:stCxn id="15" idx="6"/>
              <a:endCxn id="20" idx="2"/>
            </p:cNvCxnSpPr>
            <p:nvPr/>
          </p:nvCxnSpPr>
          <p:spPr>
            <a:xfrm>
              <a:off x="5195589" y="4596963"/>
              <a:ext cx="1895378" cy="83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/>
            <p:cNvCxnSpPr>
              <a:stCxn id="15" idx="6"/>
              <a:endCxn id="21" idx="2"/>
            </p:cNvCxnSpPr>
            <p:nvPr/>
          </p:nvCxnSpPr>
          <p:spPr>
            <a:xfrm>
              <a:off x="5195589" y="4596963"/>
              <a:ext cx="1895378" cy="60682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6" idx="6"/>
              <a:endCxn id="17" idx="2"/>
            </p:cNvCxnSpPr>
            <p:nvPr/>
          </p:nvCxnSpPr>
          <p:spPr>
            <a:xfrm flipV="1">
              <a:off x="5195589" y="2748768"/>
              <a:ext cx="1884295" cy="244671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6" idx="6"/>
              <a:endCxn id="19" idx="2"/>
            </p:cNvCxnSpPr>
            <p:nvPr/>
          </p:nvCxnSpPr>
          <p:spPr>
            <a:xfrm flipV="1">
              <a:off x="5195589" y="3981822"/>
              <a:ext cx="1895378" cy="121365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6" idx="6"/>
              <a:endCxn id="20" idx="2"/>
            </p:cNvCxnSpPr>
            <p:nvPr/>
          </p:nvCxnSpPr>
          <p:spPr>
            <a:xfrm flipV="1">
              <a:off x="5195589" y="4605276"/>
              <a:ext cx="1895378" cy="59020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6" idx="6"/>
              <a:endCxn id="21" idx="2"/>
            </p:cNvCxnSpPr>
            <p:nvPr/>
          </p:nvCxnSpPr>
          <p:spPr>
            <a:xfrm>
              <a:off x="5195589" y="5195479"/>
              <a:ext cx="1895378" cy="83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stCxn id="17" idx="6"/>
              <a:endCxn id="22" idx="2"/>
            </p:cNvCxnSpPr>
            <p:nvPr/>
          </p:nvCxnSpPr>
          <p:spPr>
            <a:xfrm>
              <a:off x="7578644" y="2748768"/>
              <a:ext cx="1623817" cy="6179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/>
            <p:cNvCxnSpPr>
              <a:stCxn id="18" idx="6"/>
              <a:endCxn id="22" idx="2"/>
            </p:cNvCxnSpPr>
            <p:nvPr/>
          </p:nvCxnSpPr>
          <p:spPr>
            <a:xfrm>
              <a:off x="7581414" y="3358368"/>
              <a:ext cx="1621047" cy="83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stCxn id="19" idx="6"/>
              <a:endCxn id="22" idx="2"/>
            </p:cNvCxnSpPr>
            <p:nvPr/>
          </p:nvCxnSpPr>
          <p:spPr>
            <a:xfrm flipV="1">
              <a:off x="7589727" y="3366681"/>
              <a:ext cx="1612734" cy="61514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stCxn id="20" idx="6"/>
              <a:endCxn id="22" idx="2"/>
            </p:cNvCxnSpPr>
            <p:nvPr/>
          </p:nvCxnSpPr>
          <p:spPr>
            <a:xfrm flipV="1">
              <a:off x="7589727" y="3366681"/>
              <a:ext cx="1612734" cy="12385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stCxn id="21" idx="6"/>
              <a:endCxn id="22" idx="2"/>
            </p:cNvCxnSpPr>
            <p:nvPr/>
          </p:nvCxnSpPr>
          <p:spPr>
            <a:xfrm flipV="1">
              <a:off x="7589727" y="3366681"/>
              <a:ext cx="1612734" cy="183711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stCxn id="17" idx="6"/>
              <a:endCxn id="23" idx="2"/>
            </p:cNvCxnSpPr>
            <p:nvPr/>
          </p:nvCxnSpPr>
          <p:spPr>
            <a:xfrm>
              <a:off x="7578644" y="2748768"/>
              <a:ext cx="1632130" cy="124136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stCxn id="18" idx="6"/>
              <a:endCxn id="23" idx="2"/>
            </p:cNvCxnSpPr>
            <p:nvPr/>
          </p:nvCxnSpPr>
          <p:spPr>
            <a:xfrm>
              <a:off x="7581414" y="3358368"/>
              <a:ext cx="1629360" cy="63176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화살표 연결선 195"/>
            <p:cNvCxnSpPr>
              <a:stCxn id="19" idx="6"/>
              <a:endCxn id="23" idx="2"/>
            </p:cNvCxnSpPr>
            <p:nvPr/>
          </p:nvCxnSpPr>
          <p:spPr>
            <a:xfrm>
              <a:off x="7589727" y="3981822"/>
              <a:ext cx="1621047" cy="83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stCxn id="20" idx="6"/>
              <a:endCxn id="23" idx="2"/>
            </p:cNvCxnSpPr>
            <p:nvPr/>
          </p:nvCxnSpPr>
          <p:spPr>
            <a:xfrm flipV="1">
              <a:off x="7589727" y="3990135"/>
              <a:ext cx="1621047" cy="61514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21" idx="6"/>
              <a:endCxn id="23" idx="2"/>
            </p:cNvCxnSpPr>
            <p:nvPr/>
          </p:nvCxnSpPr>
          <p:spPr>
            <a:xfrm flipV="1">
              <a:off x="7589727" y="3990135"/>
              <a:ext cx="1621047" cy="121365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7" idx="6"/>
              <a:endCxn id="24" idx="2"/>
            </p:cNvCxnSpPr>
            <p:nvPr/>
          </p:nvCxnSpPr>
          <p:spPr>
            <a:xfrm>
              <a:off x="7578644" y="2748768"/>
              <a:ext cx="1632130" cy="186482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/>
            <p:cNvCxnSpPr>
              <a:stCxn id="18" idx="6"/>
              <a:endCxn id="24" idx="2"/>
            </p:cNvCxnSpPr>
            <p:nvPr/>
          </p:nvCxnSpPr>
          <p:spPr>
            <a:xfrm>
              <a:off x="7581414" y="3358368"/>
              <a:ext cx="1629360" cy="125522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화살표 연결선 210"/>
            <p:cNvCxnSpPr>
              <a:stCxn id="19" idx="6"/>
              <a:endCxn id="24" idx="2"/>
            </p:cNvCxnSpPr>
            <p:nvPr/>
          </p:nvCxnSpPr>
          <p:spPr>
            <a:xfrm>
              <a:off x="7589727" y="3981822"/>
              <a:ext cx="1621047" cy="63176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화살표 연결선 213"/>
            <p:cNvCxnSpPr>
              <a:stCxn id="20" idx="6"/>
              <a:endCxn id="24" idx="2"/>
            </p:cNvCxnSpPr>
            <p:nvPr/>
          </p:nvCxnSpPr>
          <p:spPr>
            <a:xfrm>
              <a:off x="7589727" y="4605276"/>
              <a:ext cx="1621047" cy="83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/>
            <p:cNvCxnSpPr>
              <a:stCxn id="21" idx="6"/>
              <a:endCxn id="24" idx="2"/>
            </p:cNvCxnSpPr>
            <p:nvPr/>
          </p:nvCxnSpPr>
          <p:spPr>
            <a:xfrm flipV="1">
              <a:off x="7589727" y="4613589"/>
              <a:ext cx="1621047" cy="59020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2207362" y="551133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/>
                <a:t>입력층</a:t>
              </a:r>
              <a:endParaRPr lang="ko-KR" altLang="en-US" sz="1400" dirty="0"/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4559858" y="5505797"/>
              <a:ext cx="1147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/>
                <a:t>은닉층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1</a:t>
              </a:r>
              <a:endParaRPr lang="ko-KR" altLang="en-US" sz="1400" dirty="0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6965011" y="5500256"/>
              <a:ext cx="1147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/>
                <a:t>은닉층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2</a:t>
              </a:r>
              <a:endParaRPr lang="ko-KR" altLang="en-US" sz="1400" dirty="0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9084798" y="5500256"/>
              <a:ext cx="1147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/>
                <a:t>출력층</a:t>
              </a:r>
              <a:endParaRPr lang="ko-KR" altLang="en-US" sz="1400" dirty="0"/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3266902" y="2410691"/>
              <a:ext cx="13134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Weight </a:t>
              </a:r>
              <a:r>
                <a:rPr lang="ko-KR" altLang="en-US" sz="1200" dirty="0" smtClean="0"/>
                <a:t>연결</a:t>
              </a:r>
              <a:endParaRPr lang="ko-KR" altLang="en-US" sz="1200" dirty="0"/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5672049" y="2421775"/>
              <a:ext cx="13134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Weight </a:t>
              </a:r>
              <a:r>
                <a:rPr lang="ko-KR" altLang="en-US" sz="1200" dirty="0" smtClean="0"/>
                <a:t>연결</a:t>
              </a:r>
              <a:endParaRPr lang="ko-KR" altLang="en-US" sz="1200" dirty="0"/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7894319" y="2707178"/>
              <a:ext cx="13134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Weight </a:t>
              </a:r>
              <a:r>
                <a:rPr lang="ko-KR" altLang="en-US" sz="1200" dirty="0" smtClean="0"/>
                <a:t>연결</a:t>
              </a:r>
              <a:endParaRPr lang="ko-KR" altLang="en-US" sz="1200" dirty="0"/>
            </a:p>
          </p:txBody>
        </p:sp>
      </p:grpSp>
      <p:sp>
        <p:nvSpPr>
          <p:cNvPr id="230" name="TextBox 229"/>
          <p:cNvSpPr txBox="1"/>
          <p:nvPr/>
        </p:nvSpPr>
        <p:spPr>
          <a:xfrm>
            <a:off x="756458" y="1363287"/>
            <a:ext cx="10656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다층신경망은 다음과 같은 구조로 이루어짐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아래 그림은 다층신경망의 순방향신경망을 나타냄</a:t>
            </a:r>
            <a:endParaRPr lang="en-US" altLang="ko-KR" dirty="0" smtClean="0"/>
          </a:p>
        </p:txBody>
      </p:sp>
      <p:sp>
        <p:nvSpPr>
          <p:cNvPr id="98" name="직사각형 97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) </a:t>
            </a:r>
            <a:r>
              <a:rPr lang="ko-KR" altLang="en-US" sz="2000" b="1" dirty="0" smtClean="0">
                <a:latin typeface="+mn-ea"/>
              </a:rPr>
              <a:t>다층신경망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en-US" altLang="ko-KR" sz="2000" b="1" dirty="0" err="1" smtClean="0">
                <a:latin typeface="+mn-ea"/>
              </a:rPr>
              <a:t>MultiLayer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Neural Network)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1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en-US" altLang="ko-KR" sz="2400" b="1" dirty="0">
                <a:latin typeface="+mn-ea"/>
              </a:rPr>
              <a:t>ANN</a:t>
            </a:r>
            <a:r>
              <a:rPr lang="ko-KR" altLang="en-US" sz="2400" b="1" dirty="0">
                <a:latin typeface="+mn-ea"/>
              </a:rPr>
              <a:t>의 </a:t>
            </a:r>
            <a:r>
              <a:rPr lang="ko-KR" altLang="en-US" sz="2400" b="1" dirty="0" smtClean="0">
                <a:latin typeface="+mn-ea"/>
              </a:rPr>
              <a:t>종류</a:t>
            </a:r>
            <a:endParaRPr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293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단일선형회귀분석이란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6"/>
            </a:pPr>
            <a:r>
              <a:rPr lang="ko-KR" altLang="en-US" sz="2000" b="1" dirty="0" err="1" smtClean="0">
                <a:latin typeface="+mn-ea"/>
              </a:rPr>
              <a:t>최소자승법</a:t>
            </a:r>
            <a:r>
              <a:rPr lang="ko-KR" altLang="en-US" sz="2000" b="1" dirty="0" smtClean="0">
                <a:latin typeface="+mn-ea"/>
              </a:rPr>
              <a:t> 식</a:t>
            </a:r>
            <a:endParaRPr lang="en-US" altLang="ko-KR" sz="2000" b="1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50276" y="1347375"/>
                <a:ext cx="11059286" cy="37914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</a:rPr>
                  <a:t>자료들을 표시하는 각 좌표들과 사이를 지나는 직선과의 수직적 길이</a:t>
                </a:r>
                <a:r>
                  <a:rPr lang="en-US" altLang="ko-KR" sz="2000" dirty="0" smtClean="0">
                    <a:latin typeface="+mn-ea"/>
                  </a:rPr>
                  <a:t>(</a:t>
                </a:r>
                <a:r>
                  <a:rPr lang="ko-KR" altLang="en-US" sz="2000" dirty="0" smtClean="0">
                    <a:latin typeface="+mn-ea"/>
                  </a:rPr>
                  <a:t>차이</a:t>
                </a:r>
                <a:r>
                  <a:rPr lang="en-US" altLang="ko-KR" sz="2000" dirty="0" smtClean="0">
                    <a:latin typeface="+mn-ea"/>
                  </a:rPr>
                  <a:t>)</a:t>
                </a:r>
                <a:r>
                  <a:rPr lang="ko-KR" altLang="en-US" sz="2000" dirty="0" smtClean="0">
                    <a:latin typeface="+mn-ea"/>
                  </a:rPr>
                  <a:t>를 가장 짧게 하는 방법을 찾기 위해</a:t>
                </a:r>
                <a:r>
                  <a:rPr lang="en-US" altLang="ko-KR" sz="2000" dirty="0" smtClean="0">
                    <a:latin typeface="+mn-ea"/>
                  </a:rPr>
                  <a:t> </a:t>
                </a:r>
                <a:r>
                  <a:rPr lang="ko-KR" altLang="en-US" sz="2000" dirty="0">
                    <a:latin typeface="+mn-ea"/>
                  </a:rPr>
                  <a:t>각 수직적 길이를 제곱하여 합한 값을 최소화 </a:t>
                </a:r>
                <a:r>
                  <a:rPr lang="ko-KR" altLang="en-US" sz="2000" dirty="0" smtClean="0">
                    <a:latin typeface="+mn-ea"/>
                  </a:rPr>
                  <a:t>함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</a:rPr>
                  <a:t>큰 폭의 오차에 대해 보다 더 큰 가중치를 부여 함으로서</a:t>
                </a:r>
                <a:r>
                  <a:rPr lang="en-US" altLang="ko-KR" sz="2000" dirty="0" smtClean="0">
                    <a:latin typeface="+mn-ea"/>
                  </a:rPr>
                  <a:t>, </a:t>
                </a:r>
                <a:r>
                  <a:rPr lang="ko-KR" altLang="en-US" sz="2000" dirty="0" smtClean="0">
                    <a:latin typeface="+mn-ea"/>
                  </a:rPr>
                  <a:t>독립변수 값이 동일한 평균치를 갖는 경우 가능한 한 변동 </a:t>
                </a:r>
                <a:r>
                  <a:rPr lang="ko-KR" altLang="en-US" sz="2000" smtClean="0">
                    <a:latin typeface="+mn-ea"/>
                  </a:rPr>
                  <a:t>폭이 작은 </a:t>
                </a:r>
                <a:r>
                  <a:rPr lang="ko-KR" altLang="en-US" sz="2000" dirty="0" smtClean="0">
                    <a:latin typeface="+mn-ea"/>
                  </a:rPr>
                  <a:t>표본회귀선을 도출하기 </a:t>
                </a:r>
                <a:r>
                  <a:rPr lang="ko-KR" altLang="en-US" sz="2000" smtClean="0">
                    <a:latin typeface="+mn-ea"/>
                  </a:rPr>
                  <a:t>위한 것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endParaRPr lang="en-US" altLang="ko-KR" sz="2000" dirty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7E4BC9B7-F81C-44A6-91C0-C9AB761114DC}" type="mathplaceholder">
                        <a:rPr lang="en-US" altLang="ko-KR" sz="2000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7061A54D-5B09-4A29-9BA9-485B7BC8BB23}" type="mathplaceholder">
                        <a:rPr lang="en-US" altLang="ko-KR" sz="2000" i="1" smtClean="0">
                          <a:latin typeface="Cambria Math" panose="02040503050406030204" pitchFamily="18" charset="0"/>
                        </a:rPr>
                        <a:t> </a:t>
                      </a:fld>
                      <a:fld id="{3161E7A8-2E6B-4C3B-97CC-D32880A3DDA4}" type="mathplaceholder">
                        <a:rPr lang="en-US" altLang="ko-KR" sz="2000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4AA99742-D2E9-40A8-94B8-DCE56404BFE0}" type="mathplaceholder">
                        <a:rPr lang="en-US" altLang="ko-KR" sz="2000" i="1" smtClean="0">
                          <a:latin typeface="Cambria Math" panose="02040503050406030204" pitchFamily="18" charset="0"/>
                        </a:rPr>
                        <a:t> </a:t>
                      </a:fld>
                      <a:fld id="{C8CE2C1D-9CDB-44DA-BE46-5AA048A576DF}" type="mathplaceholder">
                        <a:rPr lang="en-US" altLang="ko-KR" sz="2000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11E5869-4034-4C7E-8682-06AB684D2598}" type="mathplaceholder">
                        <a:rPr lang="en-US" altLang="ko-KR" sz="2000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lang="en-US" altLang="ko-KR" sz="2000" dirty="0" smtClean="0">
                  <a:latin typeface="+mn-ea"/>
                </a:endParaRPr>
              </a:p>
              <a:p>
                <a:pPr algn="ctr"/>
                <a:endParaRPr lang="en-US" altLang="ko-KR" sz="2000" dirty="0">
                  <a:latin typeface="+mn-ea"/>
                </a:endParaRPr>
              </a:p>
              <a:p>
                <a:pPr algn="ctr"/>
                <a:endParaRPr lang="en-US" altLang="ko-KR" sz="2000" dirty="0" smtClean="0">
                  <a:latin typeface="+mn-ea"/>
                </a:endParaRPr>
              </a:p>
              <a:p>
                <a:pPr algn="ctr"/>
                <a:endParaRPr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347375"/>
                <a:ext cx="11059286" cy="3791487"/>
              </a:xfrm>
              <a:prstGeom prst="rect">
                <a:avLst/>
              </a:prstGeom>
              <a:blipFill rotWithShape="0">
                <a:blip r:embed="rId4"/>
                <a:stretch>
                  <a:fillRect l="-717" t="-1929" r="-6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Rectangle 44"/>
          <p:cNvSpPr>
            <a:spLocks noChangeArrowheads="1"/>
          </p:cNvSpPr>
          <p:nvPr/>
        </p:nvSpPr>
        <p:spPr bwMode="auto">
          <a:xfrm>
            <a:off x="2572544" y="3139540"/>
            <a:ext cx="7046912" cy="27797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defRPr kumimoji="1" sz="10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defRPr kumimoji="1" sz="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defRPr kumimoji="1" sz="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ko-KR" altLang="en-US" sz="1800" b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" name="Text Box 45"/>
          <p:cNvSpPr txBox="1">
            <a:spLocks noChangeArrowheads="1"/>
          </p:cNvSpPr>
          <p:nvPr/>
        </p:nvSpPr>
        <p:spPr bwMode="auto">
          <a:xfrm>
            <a:off x="2252133" y="3037001"/>
            <a:ext cx="3124200" cy="406400"/>
          </a:xfrm>
          <a:prstGeom prst="rect">
            <a:avLst/>
          </a:prstGeom>
          <a:solidFill>
            <a:srgbClr val="D3EBE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defRPr kumimoji="1" sz="10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defRPr kumimoji="1" sz="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defRPr kumimoji="1" sz="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2000" baseline="0">
                <a:latin typeface="돋움" panose="020B0600000101010101" pitchFamily="50" charset="-127"/>
                <a:ea typeface="돋움" panose="020B0600000101010101" pitchFamily="50" charset="-127"/>
              </a:rPr>
              <a:t>표본회귀선의 회귀계수</a:t>
            </a:r>
          </a:p>
        </p:txBody>
      </p:sp>
      <p:graphicFrame>
        <p:nvGraphicFramePr>
          <p:cNvPr id="11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3337444"/>
              </p:ext>
            </p:extLst>
          </p:nvPr>
        </p:nvGraphicFramePr>
        <p:xfrm>
          <a:off x="4457469" y="4129727"/>
          <a:ext cx="36449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5" imgW="3644900" imgH="1003300" progId="Equation.3">
                  <p:embed/>
                </p:oleObj>
              </mc:Choice>
              <mc:Fallback>
                <p:oleObj name="Equation" r:id="rId5" imgW="36449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469" y="4129727"/>
                        <a:ext cx="36449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833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2) </a:t>
            </a:r>
            <a:r>
              <a:rPr lang="ko-KR" altLang="en-US" sz="2000" b="1" dirty="0" err="1" smtClean="0">
                <a:latin typeface="+mn-ea"/>
              </a:rPr>
              <a:t>역전파</a:t>
            </a:r>
            <a:r>
              <a:rPr lang="ko-KR" altLang="en-US" sz="2000" b="1" dirty="0" smtClean="0">
                <a:latin typeface="+mn-ea"/>
              </a:rPr>
              <a:t> 알고리즘</a:t>
            </a:r>
            <a:r>
              <a:rPr lang="en-US" altLang="ko-KR" sz="2000" b="1" dirty="0" smtClean="0">
                <a:latin typeface="+mn-ea"/>
              </a:rPr>
              <a:t>(Backpropagation </a:t>
            </a:r>
            <a:r>
              <a:rPr lang="en-US" altLang="ko-KR" sz="2000" b="1" dirty="0">
                <a:latin typeface="+mn-ea"/>
              </a:rPr>
              <a:t>Neural Network)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6458" y="1363287"/>
            <a:ext cx="10656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역전파</a:t>
            </a:r>
            <a:r>
              <a:rPr lang="ko-KR" altLang="en-US" dirty="0"/>
              <a:t> 알고리즘은 오차 값들을 조절해 가중치의 오차가 최소가 되게 하는 방법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역방향으로 가중치 오차를 전파해 최적의 학습 결과를 찾아가는 것을 말함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가중치의 </a:t>
            </a:r>
            <a:r>
              <a:rPr lang="ko-KR" altLang="en-US" dirty="0"/>
              <a:t>오차가 최소가 </a:t>
            </a:r>
            <a:r>
              <a:rPr lang="ko-KR" altLang="en-US" dirty="0" smtClean="0"/>
              <a:t>되거나 정해진 오차 범위 내에 들어가는 </a:t>
            </a:r>
            <a:r>
              <a:rPr lang="ko-KR" altLang="en-US" dirty="0"/>
              <a:t>경우 알고리즘은 종료됨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1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en-US" altLang="ko-KR" sz="2400" b="1" dirty="0">
                <a:latin typeface="+mn-ea"/>
              </a:rPr>
              <a:t>ANN</a:t>
            </a:r>
            <a:r>
              <a:rPr lang="ko-KR" altLang="en-US" sz="2400" b="1" dirty="0">
                <a:latin typeface="+mn-ea"/>
              </a:rPr>
              <a:t>의 </a:t>
            </a:r>
            <a:r>
              <a:rPr lang="ko-KR" altLang="en-US" sz="2400" b="1" dirty="0" smtClean="0">
                <a:latin typeface="+mn-ea"/>
              </a:rPr>
              <a:t>종류</a:t>
            </a:r>
            <a:endParaRPr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229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3</a:t>
            </a:r>
            <a:r>
              <a:rPr lang="en-US" altLang="ko-KR" sz="2000" b="1" dirty="0" smtClean="0">
                <a:latin typeface="+mn-ea"/>
              </a:rPr>
              <a:t>) </a:t>
            </a:r>
            <a:r>
              <a:rPr lang="ko-KR" altLang="en-US" sz="2000" b="1" dirty="0" err="1" smtClean="0">
                <a:latin typeface="+mn-ea"/>
              </a:rPr>
              <a:t>역전파</a:t>
            </a:r>
            <a:r>
              <a:rPr lang="ko-KR" altLang="en-US" sz="2000" b="1" dirty="0" smtClean="0">
                <a:latin typeface="+mn-ea"/>
              </a:rPr>
              <a:t> 다층 신경망을 이용한 </a:t>
            </a:r>
            <a:r>
              <a:rPr lang="en-US" altLang="ko-KR" sz="2000" b="1" dirty="0" smtClean="0">
                <a:latin typeface="+mn-ea"/>
              </a:rPr>
              <a:t>XOR </a:t>
            </a:r>
            <a:r>
              <a:rPr lang="ko-KR" altLang="en-US" sz="2000" b="1" dirty="0" smtClean="0">
                <a:latin typeface="+mn-ea"/>
              </a:rPr>
              <a:t>문제</a:t>
            </a:r>
            <a:endParaRPr lang="en-US" altLang="ko-KR" sz="2000" b="1" dirty="0">
              <a:latin typeface="+mn-ea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1035979" y="2176404"/>
            <a:ext cx="5128515" cy="3229132"/>
            <a:chOff x="1426398" y="1899003"/>
            <a:chExt cx="5128515" cy="3229132"/>
          </a:xfrm>
        </p:grpSpPr>
        <p:sp>
          <p:nvSpPr>
            <p:cNvPr id="7" name="타원 6"/>
            <p:cNvSpPr/>
            <p:nvPr/>
          </p:nvSpPr>
          <p:spPr>
            <a:xfrm>
              <a:off x="2791331" y="4327839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941816" y="1972637"/>
              <a:ext cx="550496" cy="5373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976246" y="2906566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144093" y="1909985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n3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4162929" y="293568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5858164" y="246307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n5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화살표 연결선 12"/>
            <p:cNvCxnSpPr>
              <a:stCxn id="7" idx="6"/>
              <a:endCxn id="10" idx="2"/>
            </p:cNvCxnSpPr>
            <p:nvPr/>
          </p:nvCxnSpPr>
          <p:spPr>
            <a:xfrm flipV="1">
              <a:off x="3342131" y="2178185"/>
              <a:ext cx="801962" cy="241785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8" idx="6"/>
              <a:endCxn id="10" idx="2"/>
            </p:cNvCxnSpPr>
            <p:nvPr/>
          </p:nvCxnSpPr>
          <p:spPr>
            <a:xfrm flipV="1">
              <a:off x="2492312" y="2178185"/>
              <a:ext cx="1651781" cy="631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9" idx="6"/>
              <a:endCxn id="10" idx="2"/>
            </p:cNvCxnSpPr>
            <p:nvPr/>
          </p:nvCxnSpPr>
          <p:spPr>
            <a:xfrm flipV="1">
              <a:off x="2527046" y="2178185"/>
              <a:ext cx="1617047" cy="99658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7" idx="6"/>
              <a:endCxn id="11" idx="2"/>
            </p:cNvCxnSpPr>
            <p:nvPr/>
          </p:nvCxnSpPr>
          <p:spPr>
            <a:xfrm flipV="1">
              <a:off x="3342131" y="3203888"/>
              <a:ext cx="820798" cy="13921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7" idx="6"/>
              <a:endCxn id="12" idx="2"/>
            </p:cNvCxnSpPr>
            <p:nvPr/>
          </p:nvCxnSpPr>
          <p:spPr>
            <a:xfrm flipV="1">
              <a:off x="3342131" y="2731278"/>
              <a:ext cx="2516033" cy="186476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8" idx="6"/>
              <a:endCxn id="11" idx="2"/>
            </p:cNvCxnSpPr>
            <p:nvPr/>
          </p:nvCxnSpPr>
          <p:spPr>
            <a:xfrm>
              <a:off x="2492312" y="2241311"/>
              <a:ext cx="1670617" cy="9625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9" idx="6"/>
              <a:endCxn id="11" idx="2"/>
            </p:cNvCxnSpPr>
            <p:nvPr/>
          </p:nvCxnSpPr>
          <p:spPr>
            <a:xfrm>
              <a:off x="2527046" y="3174766"/>
              <a:ext cx="1635883" cy="291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10" idx="6"/>
              <a:endCxn id="12" idx="2"/>
            </p:cNvCxnSpPr>
            <p:nvPr/>
          </p:nvCxnSpPr>
          <p:spPr>
            <a:xfrm>
              <a:off x="4694893" y="2178185"/>
              <a:ext cx="1163271" cy="5530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11" idx="6"/>
              <a:endCxn id="12" idx="2"/>
            </p:cNvCxnSpPr>
            <p:nvPr/>
          </p:nvCxnSpPr>
          <p:spPr>
            <a:xfrm flipV="1">
              <a:off x="4713729" y="2731278"/>
              <a:ext cx="1144435" cy="4726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438383" y="2095927"/>
                  <a:ext cx="56507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1100" dirty="0" smtClean="0"/>
                    <a:t>1=1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383" y="2095927"/>
                  <a:ext cx="565078" cy="2616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1426398" y="3059984"/>
                  <a:ext cx="56507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1100" dirty="0" smtClean="0"/>
                    <a:t>2=0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398" y="3059984"/>
                  <a:ext cx="565078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2821971" y="4866525"/>
                  <a:ext cx="56507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1100" dirty="0" smtClean="0"/>
                    <a:t>0=1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1971" y="4866525"/>
                  <a:ext cx="565078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5676475" y="3025738"/>
                  <a:ext cx="878438" cy="275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100" b="0" i="1" dirty="0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100" b="0" i="1" dirty="0" smtClean="0">
                                <a:latin typeface="Cambria Math"/>
                              </a:rPr>
                              <m:t>𝑡𝑎𝑟𝑔𝑒𝑡</m:t>
                            </m:r>
                          </m:sub>
                        </m:sSub>
                        <m:r>
                          <a:rPr lang="en-US" altLang="ko-KR" sz="1100" b="0" i="1" dirty="0" smtClean="0"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475" y="3025738"/>
                  <a:ext cx="878438" cy="275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/>
            <p:cNvSpPr txBox="1"/>
            <p:nvPr/>
          </p:nvSpPr>
          <p:spPr>
            <a:xfrm>
              <a:off x="2818547" y="1899003"/>
              <a:ext cx="83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W</a:t>
              </a:r>
              <a:r>
                <a:rPr lang="en-US" altLang="ko-KR" sz="1400" baseline="-25000" dirty="0" smtClean="0"/>
                <a:t>13</a:t>
              </a:r>
              <a:r>
                <a:rPr lang="en-US" altLang="ko-KR" sz="1400" dirty="0" smtClean="0"/>
                <a:t>=3</a:t>
              </a:r>
              <a:endParaRPr lang="ko-KR" altLang="en-US" sz="14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440024" y="3424074"/>
              <a:ext cx="606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1</a:t>
              </a:r>
              <a:endParaRPr lang="ko-KR" altLang="en-US" sz="1400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976045" y="1345915"/>
            <a:ext cx="1065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다음과 같</a:t>
            </a:r>
            <a:r>
              <a:rPr lang="ko-KR" altLang="en-US" dirty="0"/>
              <a:t>은</a:t>
            </a:r>
            <a:r>
              <a:rPr lang="ko-KR" altLang="en-US" dirty="0" smtClean="0"/>
              <a:t> 신경망이 있다고 가정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6493269" y="2292100"/>
                <a:ext cx="5137078" cy="2070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altLang="ko-KR" dirty="0" smtClean="0"/>
                  <a:t> = 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35</m:t>
                        </m:r>
                      </m:sub>
                    </m:sSub>
                    <m:r>
                      <a:rPr lang="en-US" altLang="ko-KR" b="0" i="1" dirty="0" smtClean="0">
                        <a:latin typeface="Cambria Math"/>
                      </a:rPr>
                      <m:t>=4</m:t>
                    </m:r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altLang="ko-KR" b="0" i="1" dirty="0" smtClean="0">
                        <a:latin typeface="Cambria Math"/>
                      </a:rPr>
                      <m:t>=6</m:t>
                    </m:r>
                  </m:oMath>
                </a14:m>
                <a:endParaRPr lang="en-US" altLang="ko-KR" b="0" dirty="0" smtClean="0"/>
              </a:p>
              <a:p>
                <a:r>
                  <a:rPr lang="en-US" altLang="ko-KR" dirty="0" smtClean="0"/>
                  <a:t> </a:t>
                </a:r>
              </a:p>
              <a:p>
                <a:r>
                  <a:rPr lang="ko-KR" altLang="en-US" dirty="0" smtClean="0"/>
                  <a:t>편차 가중치의 경우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04</m:t>
                        </m:r>
                      </m:sub>
                    </m:sSub>
                    <m:r>
                      <a:rPr lang="en-US" altLang="ko-KR" b="0" i="1" dirty="0" smtClean="0">
                        <a:latin typeface="Cambria Math"/>
                      </a:rPr>
                      <m:t>=−4</m:t>
                    </m:r>
                  </m:oMath>
                </a14:m>
                <a:r>
                  <a:rPr lang="ko-KR" altLang="en-US" dirty="0" smtClean="0"/>
                  <a:t>로 나타냄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ko-KR" altLang="en-US" dirty="0" err="1" smtClean="0"/>
                  <a:t>입력층의</a:t>
                </a:r>
                <a:r>
                  <a:rPr lang="ko-KR" altLang="en-US" dirty="0" smtClean="0"/>
                  <a:t> 값이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/>
                      </a:rPr>
                      <m:t>=1, 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b="0" i="1" dirty="0" smtClean="0">
                        <a:latin typeface="Cambria Math"/>
                      </a:rPr>
                      <m:t>=0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일</m:t>
                    </m:r>
                  </m:oMath>
                </a14:m>
                <a:r>
                  <a:rPr lang="en-US" altLang="ko-KR" b="0" dirty="0" smtClean="0"/>
                  <a:t> </a:t>
                </a:r>
                <a:r>
                  <a:rPr lang="ko-KR" altLang="en-US" b="0" dirty="0" smtClean="0"/>
                  <a:t>때</a:t>
                </a:r>
                <a:endParaRPr lang="en-US" altLang="ko-KR" b="0" dirty="0" smtClean="0"/>
              </a:p>
              <a:p>
                <a:endParaRPr lang="en-US" altLang="ko-KR" b="0" dirty="0" smtClean="0"/>
              </a:p>
              <a:p>
                <a:r>
                  <a:rPr lang="ko-KR" altLang="en-US" dirty="0" smtClean="0"/>
                  <a:t>출력은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𝑡𝑎𝑟𝑔𝑒𝑡</m:t>
                        </m:r>
                      </m:sub>
                    </m:sSub>
                    <m:r>
                      <a:rPr lang="en-US" altLang="ko-KR" b="0" i="1" dirty="0" smtClean="0">
                        <a:latin typeface="Cambria Math"/>
                      </a:rPr>
                      <m:t>=1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en-US" altLang="ko-KR" b="0" dirty="0" smtClean="0"/>
                  <a:t> </a:t>
                </a:r>
                <a:r>
                  <a:rPr lang="ko-KR" altLang="en-US" b="0" smtClean="0"/>
                  <a:t>되어야 함</a:t>
                </a:r>
                <a:endParaRPr lang="en-US" altLang="ko-KR" b="0" dirty="0" smtClean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269" y="2292100"/>
                <a:ext cx="5137078" cy="2070631"/>
              </a:xfrm>
              <a:prstGeom prst="rect">
                <a:avLst/>
              </a:prstGeom>
              <a:blipFill rotWithShape="0">
                <a:blip r:embed="rId6"/>
                <a:stretch>
                  <a:fillRect l="-949" t="-1471" b="-1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2248212" y="2606777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14</a:t>
            </a:r>
            <a:r>
              <a:rPr lang="en-US" altLang="ko-KR" sz="1400" dirty="0" smtClean="0"/>
              <a:t>=5</a:t>
            </a:r>
            <a:endParaRPr lang="ko-KR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2507940" y="3007849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2</a:t>
            </a:r>
            <a:r>
              <a:rPr lang="en-US" altLang="ko-KR" sz="1400" baseline="-25000" dirty="0"/>
              <a:t>3</a:t>
            </a:r>
            <a:r>
              <a:rPr lang="en-US" altLang="ko-KR" sz="1400" dirty="0" smtClean="0"/>
              <a:t>=2</a:t>
            </a:r>
            <a:endParaRPr lang="ko-KR" alt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2355464" y="3467089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24</a:t>
            </a:r>
            <a:r>
              <a:rPr lang="en-US" altLang="ko-KR" sz="1400" dirty="0" smtClean="0"/>
              <a:t>=6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2410154" y="3855363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03</a:t>
            </a:r>
            <a:r>
              <a:rPr lang="en-US" altLang="ko-KR" sz="1400" dirty="0" smtClean="0"/>
              <a:t>=1</a:t>
            </a:r>
            <a:endParaRPr lang="ko-KR" alt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3352692" y="3837758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0</a:t>
            </a:r>
            <a:r>
              <a:rPr lang="en-US" altLang="ko-KR" sz="1400" baseline="-25000" dirty="0"/>
              <a:t>4</a:t>
            </a:r>
            <a:r>
              <a:rPr lang="en-US" altLang="ko-KR" sz="1400" dirty="0" smtClean="0"/>
              <a:t>=-4</a:t>
            </a:r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4214345" y="3800010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05</a:t>
            </a:r>
            <a:r>
              <a:rPr lang="en-US" altLang="ko-KR" sz="1400" dirty="0" smtClean="0"/>
              <a:t>=-2</a:t>
            </a:r>
            <a:endParaRPr lang="ko-KR" alt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4323006" y="2969102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45</a:t>
            </a:r>
            <a:r>
              <a:rPr lang="en-US" altLang="ko-KR" sz="1400" dirty="0" smtClean="0"/>
              <a:t>=3</a:t>
            </a:r>
            <a:endParaRPr lang="ko-KR" alt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4632693" y="2416245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35</a:t>
            </a:r>
            <a:r>
              <a:rPr lang="en-US" altLang="ko-KR" sz="1400" dirty="0" smtClean="0"/>
              <a:t>=4</a:t>
            </a:r>
            <a:endParaRPr lang="ko-KR" altLang="en-US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1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en-US" altLang="ko-KR" sz="2400" b="1" dirty="0">
                <a:latin typeface="+mn-ea"/>
              </a:rPr>
              <a:t>ANN</a:t>
            </a:r>
            <a:r>
              <a:rPr lang="ko-KR" altLang="en-US" sz="2400" b="1" dirty="0">
                <a:latin typeface="+mn-ea"/>
              </a:rPr>
              <a:t>의 </a:t>
            </a:r>
            <a:r>
              <a:rPr lang="ko-KR" altLang="en-US" sz="2400" b="1" dirty="0" smtClean="0">
                <a:latin typeface="+mn-ea"/>
              </a:rPr>
              <a:t>종류</a:t>
            </a:r>
            <a:endParaRPr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745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3</a:t>
            </a:r>
            <a:r>
              <a:rPr lang="en-US" altLang="ko-KR" sz="2000" b="1" dirty="0" smtClean="0">
                <a:latin typeface="+mn-ea"/>
              </a:rPr>
              <a:t>) </a:t>
            </a:r>
            <a:r>
              <a:rPr lang="ko-KR" altLang="en-US" sz="2000" b="1" dirty="0" err="1">
                <a:latin typeface="+mn-ea"/>
              </a:rPr>
              <a:t>역전파</a:t>
            </a:r>
            <a:r>
              <a:rPr lang="ko-KR" altLang="en-US" sz="2000" b="1" dirty="0">
                <a:latin typeface="+mn-ea"/>
              </a:rPr>
              <a:t> 다층 신경망을 이용한 </a:t>
            </a:r>
            <a:r>
              <a:rPr lang="en-US" altLang="ko-KR" sz="2000" b="1" dirty="0">
                <a:latin typeface="+mn-ea"/>
              </a:rPr>
              <a:t>XOR </a:t>
            </a:r>
            <a:r>
              <a:rPr lang="ko-KR" altLang="en-US" sz="2000" b="1" dirty="0">
                <a:latin typeface="+mn-ea"/>
              </a:rPr>
              <a:t>문제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6430491" y="1170592"/>
                <a:ext cx="5137078" cy="4621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0" dirty="0" smtClean="0"/>
                  <a:t>각 </a:t>
                </a:r>
                <a:r>
                  <a:rPr lang="ko-KR" altLang="en-US" b="0" dirty="0" err="1" smtClean="0"/>
                  <a:t>노드</a:t>
                </a:r>
                <a:r>
                  <a:rPr lang="ko-KR" altLang="en-US" b="0" dirty="0" smtClean="0"/>
                  <a:t> </a:t>
                </a:r>
                <a:r>
                  <a:rPr lang="en-US" altLang="ko-KR" b="0" dirty="0" smtClean="0"/>
                  <a:t>j</a:t>
                </a:r>
                <a:r>
                  <a:rPr lang="ko-KR" altLang="en-US" b="0" smtClean="0"/>
                  <a:t>의 출력값은</a:t>
                </a:r>
                <a:endParaRPr lang="en-US" altLang="ko-K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r>
                        <a:rPr lang="en-US" altLang="ko-KR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b="0" dirty="0" smtClean="0"/>
              </a:p>
              <a:p>
                <a:r>
                  <a:rPr lang="ko-KR" altLang="en-US" dirty="0" smtClean="0"/>
                  <a:t>에 의해 구해짐</a:t>
                </a:r>
                <a:endParaRPr lang="en-US" altLang="ko-KR" b="0" dirty="0" smtClean="0"/>
              </a:p>
              <a:p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ko-KR" altLang="en-US" sz="1400" b="0" i="1" smtClean="0">
                        <a:latin typeface="Cambria Math"/>
                      </a:rPr>
                      <m:t>는</m:t>
                    </m:r>
                    <m:r>
                      <a:rPr lang="en-US" altLang="ko-KR" sz="1400" b="0" i="1" smtClean="0">
                        <a:latin typeface="Cambria Math"/>
                      </a:rPr>
                      <m:t> </m:t>
                    </m:r>
                    <m:r>
                      <a:rPr lang="ko-KR" altLang="en-US" sz="1400" b="0" i="1" smtClean="0">
                        <a:latin typeface="Cambria Math"/>
                      </a:rPr>
                      <m:t>출력값</m:t>
                    </m:r>
                  </m:oMath>
                </a14:m>
                <a:endParaRPr lang="en-US" altLang="ko-KR" sz="1400" b="0" i="1" dirty="0" smtClean="0">
                  <a:latin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/>
                      </a:rPr>
                      <m:t>𝑓</m:t>
                    </m:r>
                    <m:r>
                      <a:rPr lang="ko-KR" altLang="en-US" sz="1400" b="0" i="1" smtClean="0">
                        <a:latin typeface="Cambria Math"/>
                      </a:rPr>
                      <m:t>는</m:t>
                    </m:r>
                    <m:r>
                      <a:rPr lang="en-US" altLang="ko-KR" sz="1400" b="0" i="1" smtClean="0">
                        <a:latin typeface="Cambria Math"/>
                      </a:rPr>
                      <m:t> </m:t>
                    </m:r>
                    <m:r>
                      <a:rPr lang="ko-KR" altLang="en-US" sz="1400" b="0" i="1" smtClean="0">
                        <a:latin typeface="Cambria Math"/>
                      </a:rPr>
                      <m:t>활성화함수</m:t>
                    </m:r>
                  </m:oMath>
                </a14:m>
                <a:endParaRPr lang="en-US" altLang="ko-KR" sz="1400" b="0" i="1" dirty="0" smtClean="0">
                  <a:latin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ko-KR" altLang="en-US" sz="1400" b="0" i="1" smtClean="0">
                        <a:latin typeface="Cambria Math"/>
                      </a:rPr>
                      <m:t>는</m:t>
                    </m:r>
                    <m:r>
                      <a:rPr lang="en-US" altLang="ko-KR" sz="1400" b="0" i="1" smtClean="0">
                        <a:latin typeface="Cambria Math"/>
                      </a:rPr>
                      <m:t> 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노</m:t>
                    </m:r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드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입</m:t>
                    </m:r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력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값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altLang="ko-KR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b="0" dirty="0" smtClean="0"/>
              </a:p>
              <a:p>
                <a:endParaRPr lang="en-US" altLang="ko-KR" dirty="0"/>
              </a:p>
              <a:p>
                <a:r>
                  <a:rPr lang="ko-KR" altLang="en-US" dirty="0" err="1" smtClean="0"/>
                  <a:t>노드</a:t>
                </a:r>
                <a:r>
                  <a:rPr lang="en-US" altLang="ko-KR" dirty="0" smtClean="0"/>
                  <a:t>3</a:t>
                </a:r>
                <a:r>
                  <a:rPr lang="ko-KR" altLang="en-US" smtClean="0"/>
                  <a:t>에 대한 입력값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smtClean="0"/>
                  <a:t>는</a:t>
                </a:r>
                <a:endParaRPr lang="en-US" altLang="ko-K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23</m:t>
                      </m:r>
                    </m:oMath>
                  </m:oMathPara>
                </a14:m>
                <a:endParaRPr lang="en-US" altLang="ko-KR" b="0" i="1" baseline="-25000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ko-KR" b="0" dirty="0" smtClean="0"/>
                  <a:t>    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1∗1+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1" smtClean="0">
                        <a:latin typeface="Cambria Math"/>
                      </a:rPr>
                      <m:t>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b="0" i="1" smtClean="0">
                        <a:latin typeface="Cambria Math"/>
                      </a:rPr>
                      <m:t>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altLang="ko-KR" b="0" dirty="0" smtClean="0"/>
              </a:p>
              <a:p>
                <a:endParaRPr lang="en-US" altLang="ko-KR" b="0" dirty="0" smtClean="0"/>
              </a:p>
              <a:p>
                <a:r>
                  <a:rPr lang="ko-KR" altLang="en-US" b="0" dirty="0" smtClean="0"/>
                  <a:t>노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3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서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력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r>
                        <a:rPr lang="en-US" altLang="ko-KR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3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altLang="ko-KR" b="0" i="1" smtClean="0">
                          <a:latin typeface="Cambria Math"/>
                        </a:rPr>
                        <m:t>=0.9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b="0" i="1" smtClean="0">
                          <a:latin typeface="Cambria Math"/>
                        </a:rPr>
                        <m:t>2 </m:t>
                      </m:r>
                    </m:oMath>
                  </m:oMathPara>
                </a14:m>
                <a:endParaRPr lang="en-US" altLang="ko-KR" b="0" dirty="0" smtClean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491" y="1170592"/>
                <a:ext cx="5137078" cy="4621393"/>
              </a:xfrm>
              <a:prstGeom prst="rect">
                <a:avLst/>
              </a:prstGeom>
              <a:blipFill rotWithShape="0">
                <a:blip r:embed="rId2"/>
                <a:stretch>
                  <a:fillRect l="-1068" t="-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662" y="3506040"/>
            <a:ext cx="1666875" cy="666750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1035979" y="2176404"/>
            <a:ext cx="5128515" cy="3229132"/>
            <a:chOff x="1426398" y="1899003"/>
            <a:chExt cx="5128515" cy="3229132"/>
          </a:xfrm>
        </p:grpSpPr>
        <p:sp>
          <p:nvSpPr>
            <p:cNvPr id="36" name="타원 35"/>
            <p:cNvSpPr/>
            <p:nvPr/>
          </p:nvSpPr>
          <p:spPr>
            <a:xfrm>
              <a:off x="2791331" y="4327839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1941816" y="1972637"/>
              <a:ext cx="550496" cy="5373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1976246" y="2906566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144093" y="1909985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n3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4162929" y="293568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5858164" y="246307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n5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직선 화살표 연결선 43"/>
            <p:cNvCxnSpPr>
              <a:stCxn id="36" idx="6"/>
              <a:endCxn id="40" idx="2"/>
            </p:cNvCxnSpPr>
            <p:nvPr/>
          </p:nvCxnSpPr>
          <p:spPr>
            <a:xfrm flipV="1">
              <a:off x="3342131" y="2178185"/>
              <a:ext cx="801962" cy="241785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37" idx="6"/>
              <a:endCxn id="40" idx="2"/>
            </p:cNvCxnSpPr>
            <p:nvPr/>
          </p:nvCxnSpPr>
          <p:spPr>
            <a:xfrm flipV="1">
              <a:off x="2492312" y="2178185"/>
              <a:ext cx="1651781" cy="631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39" idx="6"/>
              <a:endCxn id="40" idx="2"/>
            </p:cNvCxnSpPr>
            <p:nvPr/>
          </p:nvCxnSpPr>
          <p:spPr>
            <a:xfrm flipV="1">
              <a:off x="2527046" y="2178185"/>
              <a:ext cx="1617047" cy="99658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36" idx="6"/>
              <a:endCxn id="41" idx="2"/>
            </p:cNvCxnSpPr>
            <p:nvPr/>
          </p:nvCxnSpPr>
          <p:spPr>
            <a:xfrm flipV="1">
              <a:off x="3342131" y="3203888"/>
              <a:ext cx="820798" cy="13921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36" idx="6"/>
              <a:endCxn id="43" idx="2"/>
            </p:cNvCxnSpPr>
            <p:nvPr/>
          </p:nvCxnSpPr>
          <p:spPr>
            <a:xfrm flipV="1">
              <a:off x="3342131" y="2731278"/>
              <a:ext cx="2516033" cy="186476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stCxn id="37" idx="6"/>
              <a:endCxn id="41" idx="2"/>
            </p:cNvCxnSpPr>
            <p:nvPr/>
          </p:nvCxnSpPr>
          <p:spPr>
            <a:xfrm>
              <a:off x="2492312" y="2241311"/>
              <a:ext cx="1670617" cy="9625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39" idx="6"/>
              <a:endCxn id="41" idx="2"/>
            </p:cNvCxnSpPr>
            <p:nvPr/>
          </p:nvCxnSpPr>
          <p:spPr>
            <a:xfrm>
              <a:off x="2527046" y="3174766"/>
              <a:ext cx="1635883" cy="291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40" idx="6"/>
              <a:endCxn id="43" idx="2"/>
            </p:cNvCxnSpPr>
            <p:nvPr/>
          </p:nvCxnSpPr>
          <p:spPr>
            <a:xfrm>
              <a:off x="4694893" y="2178185"/>
              <a:ext cx="1163271" cy="5530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41" idx="6"/>
              <a:endCxn id="43" idx="2"/>
            </p:cNvCxnSpPr>
            <p:nvPr/>
          </p:nvCxnSpPr>
          <p:spPr>
            <a:xfrm flipV="1">
              <a:off x="4713729" y="2731278"/>
              <a:ext cx="1144435" cy="4726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1438383" y="2095927"/>
                  <a:ext cx="56507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1100" dirty="0" smtClean="0"/>
                    <a:t>1=1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383" y="2095927"/>
                  <a:ext cx="565078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426398" y="3059984"/>
                  <a:ext cx="56507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1100" dirty="0" smtClean="0"/>
                    <a:t>2=0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398" y="3059984"/>
                  <a:ext cx="565078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821971" y="4866525"/>
                  <a:ext cx="56507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1100" dirty="0" smtClean="0"/>
                    <a:t>0=1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1971" y="4866525"/>
                  <a:ext cx="565078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5676475" y="3025738"/>
                  <a:ext cx="878438" cy="275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100" b="0" i="1" dirty="0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100" b="0" i="1" dirty="0" smtClean="0">
                                <a:latin typeface="Cambria Math"/>
                              </a:rPr>
                              <m:t>𝑡𝑎𝑟𝑔𝑒𝑡</m:t>
                            </m:r>
                          </m:sub>
                        </m:sSub>
                        <m:r>
                          <a:rPr lang="en-US" altLang="ko-KR" sz="1100" b="0" i="1" dirty="0" smtClean="0"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475" y="3025738"/>
                  <a:ext cx="878438" cy="275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/>
            <p:cNvSpPr txBox="1"/>
            <p:nvPr/>
          </p:nvSpPr>
          <p:spPr>
            <a:xfrm>
              <a:off x="2818547" y="1899003"/>
              <a:ext cx="83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W</a:t>
              </a:r>
              <a:r>
                <a:rPr lang="en-US" altLang="ko-KR" sz="1400" baseline="-25000" dirty="0" smtClean="0"/>
                <a:t>13</a:t>
              </a:r>
              <a:r>
                <a:rPr lang="en-US" altLang="ko-KR" sz="1400" dirty="0" smtClean="0"/>
                <a:t>=3</a:t>
              </a:r>
              <a:endParaRPr lang="ko-KR" altLang="en-US" sz="14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440024" y="3424074"/>
              <a:ext cx="606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1</a:t>
              </a:r>
              <a:endParaRPr lang="ko-KR" altLang="en-US" sz="1400" dirty="0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48212" y="2606777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14</a:t>
            </a:r>
            <a:r>
              <a:rPr lang="en-US" altLang="ko-KR" sz="1400" dirty="0" smtClean="0"/>
              <a:t>=5</a:t>
            </a:r>
            <a:endParaRPr lang="ko-KR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2507940" y="3007849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2</a:t>
            </a:r>
            <a:r>
              <a:rPr lang="en-US" altLang="ko-KR" sz="1400" baseline="-25000" dirty="0"/>
              <a:t>3</a:t>
            </a:r>
            <a:r>
              <a:rPr lang="en-US" altLang="ko-KR" sz="1400" dirty="0" smtClean="0"/>
              <a:t>=2</a:t>
            </a:r>
            <a:endParaRPr lang="ko-KR" alt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2355464" y="3467089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24</a:t>
            </a:r>
            <a:r>
              <a:rPr lang="en-US" altLang="ko-KR" sz="1400" dirty="0" smtClean="0"/>
              <a:t>=6</a:t>
            </a:r>
            <a:endParaRPr lang="ko-KR" alt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2410154" y="3855363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03</a:t>
            </a:r>
            <a:r>
              <a:rPr lang="en-US" altLang="ko-KR" sz="1400" dirty="0" smtClean="0"/>
              <a:t>=1</a:t>
            </a:r>
            <a:endParaRPr lang="ko-KR" alt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3352692" y="3837758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0</a:t>
            </a:r>
            <a:r>
              <a:rPr lang="en-US" altLang="ko-KR" sz="1400" baseline="-25000" dirty="0"/>
              <a:t>4</a:t>
            </a:r>
            <a:r>
              <a:rPr lang="en-US" altLang="ko-KR" sz="1400" dirty="0" smtClean="0"/>
              <a:t>=-6</a:t>
            </a:r>
            <a:endParaRPr lang="ko-KR" altLang="en-US" sz="1400" dirty="0"/>
          </a:p>
        </p:txBody>
      </p:sp>
      <p:sp>
        <p:nvSpPr>
          <p:cNvPr id="71" name="TextBox 70"/>
          <p:cNvSpPr txBox="1"/>
          <p:nvPr/>
        </p:nvSpPr>
        <p:spPr>
          <a:xfrm>
            <a:off x="4214345" y="3800010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05</a:t>
            </a:r>
            <a:r>
              <a:rPr lang="en-US" altLang="ko-KR" sz="1400" dirty="0" smtClean="0"/>
              <a:t>=-3</a:t>
            </a:r>
            <a:endParaRPr lang="ko-KR" altLang="en-US" sz="1400" dirty="0"/>
          </a:p>
        </p:txBody>
      </p:sp>
      <p:sp>
        <p:nvSpPr>
          <p:cNvPr id="80" name="TextBox 79"/>
          <p:cNvSpPr txBox="1"/>
          <p:nvPr/>
        </p:nvSpPr>
        <p:spPr>
          <a:xfrm>
            <a:off x="4323006" y="2969102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45</a:t>
            </a:r>
            <a:r>
              <a:rPr lang="en-US" altLang="ko-KR" sz="1400" dirty="0" smtClean="0"/>
              <a:t>=4</a:t>
            </a:r>
            <a:endParaRPr lang="ko-KR" alt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4632693" y="2416245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35</a:t>
            </a:r>
            <a:r>
              <a:rPr lang="en-US" altLang="ko-KR" sz="1400" dirty="0" smtClean="0"/>
              <a:t>=2</a:t>
            </a:r>
            <a:endParaRPr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1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en-US" altLang="ko-KR" sz="2400" b="1" dirty="0">
                <a:latin typeface="+mn-ea"/>
              </a:rPr>
              <a:t>ANN</a:t>
            </a:r>
            <a:r>
              <a:rPr lang="ko-KR" altLang="en-US" sz="2400" b="1" dirty="0">
                <a:latin typeface="+mn-ea"/>
              </a:rPr>
              <a:t>의 </a:t>
            </a:r>
            <a:r>
              <a:rPr lang="ko-KR" altLang="en-US" sz="2400" b="1" dirty="0" smtClean="0">
                <a:latin typeface="+mn-ea"/>
              </a:rPr>
              <a:t>종류</a:t>
            </a:r>
            <a:endParaRPr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935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3</a:t>
            </a:r>
            <a:r>
              <a:rPr lang="en-US" altLang="ko-KR" sz="2000" b="1" dirty="0" smtClean="0">
                <a:latin typeface="+mn-ea"/>
              </a:rPr>
              <a:t>) </a:t>
            </a:r>
            <a:r>
              <a:rPr lang="ko-KR" altLang="en-US" sz="2000" b="1" dirty="0" err="1">
                <a:latin typeface="+mn-ea"/>
              </a:rPr>
              <a:t>역전파</a:t>
            </a:r>
            <a:r>
              <a:rPr lang="ko-KR" altLang="en-US" sz="2000" b="1" dirty="0">
                <a:latin typeface="+mn-ea"/>
              </a:rPr>
              <a:t> 다층 신경망을 이용한 </a:t>
            </a:r>
            <a:r>
              <a:rPr lang="en-US" altLang="ko-KR" sz="2000" b="1" dirty="0">
                <a:latin typeface="+mn-ea"/>
              </a:rPr>
              <a:t>XOR </a:t>
            </a:r>
            <a:r>
              <a:rPr lang="ko-KR" altLang="en-US" sz="2000" b="1" dirty="0">
                <a:latin typeface="+mn-ea"/>
              </a:rPr>
              <a:t>문제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67239" y="2158045"/>
              <a:ext cx="5712429" cy="15043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0414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904143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904143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 smtClean="0">
                              <a:solidFill>
                                <a:schemeClr val="tx1"/>
                              </a:solidFill>
                            </a:rPr>
                            <a:t>노드</a:t>
                          </a:r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(j)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각</m:t>
                                    </m:r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ko-KR" alt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노드의</m:t>
                                    </m:r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ko-KR" alt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입력값</m:t>
                                    </m:r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i="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출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b="1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력</m:t>
                              </m:r>
                              <m:r>
                                <a:rPr lang="ko-KR" alt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값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n3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4.00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0.982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n4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-1.00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0.269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n5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0.04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0.51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67239" y="2158045"/>
              <a:ext cx="5712429" cy="17723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0414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190414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190414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</a:tblGrid>
                  <a:tr h="65982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 smtClean="0">
                              <a:solidFill>
                                <a:schemeClr val="tx1"/>
                              </a:solidFill>
                            </a:rPr>
                            <a:t>노드</a:t>
                          </a:r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(j)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641" t="-1852" r="-100962" b="-1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0000" t="-1852" r="-639" b="-1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n3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4.00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0.982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n4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-1.00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0.269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n5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0.04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0.51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256963" y="4089115"/>
                <a:ext cx="5753528" cy="1256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신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경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망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출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력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으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로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우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리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가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바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라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값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은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1.</m:t>
                      </m:r>
                    </m:oMath>
                  </m:oMathPara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r>
                  <a:rPr lang="ko-KR" altLang="en-US" b="0" dirty="0" smtClean="0"/>
                  <a:t>실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나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온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값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차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구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한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=1 −0.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51</m:t>
                      </m:r>
                      <m:r>
                        <a:rPr lang="en-US" altLang="ko-KR" b="0" i="1" smtClean="0">
                          <a:latin typeface="Cambria Math"/>
                        </a:rPr>
                        <m:t>=0.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49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963" y="4089115"/>
                <a:ext cx="5753528" cy="1256113"/>
              </a:xfrm>
              <a:prstGeom prst="rect">
                <a:avLst/>
              </a:prstGeom>
              <a:blipFill rotWithShape="0">
                <a:blip r:embed="rId3"/>
                <a:stretch>
                  <a:fillRect l="-847" b="-4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그룹 86"/>
          <p:cNvGrpSpPr/>
          <p:nvPr/>
        </p:nvGrpSpPr>
        <p:grpSpPr>
          <a:xfrm>
            <a:off x="787623" y="2158045"/>
            <a:ext cx="5128515" cy="3229132"/>
            <a:chOff x="1426398" y="1899003"/>
            <a:chExt cx="5128515" cy="3229132"/>
          </a:xfrm>
        </p:grpSpPr>
        <p:sp>
          <p:nvSpPr>
            <p:cNvPr id="88" name="타원 87"/>
            <p:cNvSpPr/>
            <p:nvPr/>
          </p:nvSpPr>
          <p:spPr>
            <a:xfrm>
              <a:off x="2791331" y="4327839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1941816" y="1972637"/>
              <a:ext cx="550496" cy="5373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1976246" y="2906566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4144093" y="1909985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n3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4162929" y="293568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5858164" y="246307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n5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94" name="직선 화살표 연결선 93"/>
            <p:cNvCxnSpPr>
              <a:stCxn id="88" idx="6"/>
              <a:endCxn id="91" idx="2"/>
            </p:cNvCxnSpPr>
            <p:nvPr/>
          </p:nvCxnSpPr>
          <p:spPr>
            <a:xfrm flipV="1">
              <a:off x="3342131" y="2178185"/>
              <a:ext cx="801962" cy="241785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89" idx="6"/>
              <a:endCxn id="91" idx="2"/>
            </p:cNvCxnSpPr>
            <p:nvPr/>
          </p:nvCxnSpPr>
          <p:spPr>
            <a:xfrm flipV="1">
              <a:off x="2492312" y="2178185"/>
              <a:ext cx="1651781" cy="631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90" idx="6"/>
              <a:endCxn id="91" idx="2"/>
            </p:cNvCxnSpPr>
            <p:nvPr/>
          </p:nvCxnSpPr>
          <p:spPr>
            <a:xfrm flipV="1">
              <a:off x="2527046" y="2178185"/>
              <a:ext cx="1617047" cy="99658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>
              <a:stCxn id="88" idx="6"/>
              <a:endCxn id="92" idx="2"/>
            </p:cNvCxnSpPr>
            <p:nvPr/>
          </p:nvCxnSpPr>
          <p:spPr>
            <a:xfrm flipV="1">
              <a:off x="3342131" y="3203888"/>
              <a:ext cx="820798" cy="13921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88" idx="6"/>
              <a:endCxn id="93" idx="2"/>
            </p:cNvCxnSpPr>
            <p:nvPr/>
          </p:nvCxnSpPr>
          <p:spPr>
            <a:xfrm flipV="1">
              <a:off x="3342131" y="2731278"/>
              <a:ext cx="2516033" cy="186476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89" idx="6"/>
              <a:endCxn id="92" idx="2"/>
            </p:cNvCxnSpPr>
            <p:nvPr/>
          </p:nvCxnSpPr>
          <p:spPr>
            <a:xfrm>
              <a:off x="2492312" y="2241311"/>
              <a:ext cx="1670617" cy="9625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90" idx="6"/>
              <a:endCxn id="92" idx="2"/>
            </p:cNvCxnSpPr>
            <p:nvPr/>
          </p:nvCxnSpPr>
          <p:spPr>
            <a:xfrm>
              <a:off x="2527046" y="3174766"/>
              <a:ext cx="1635883" cy="291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91" idx="6"/>
              <a:endCxn id="93" idx="2"/>
            </p:cNvCxnSpPr>
            <p:nvPr/>
          </p:nvCxnSpPr>
          <p:spPr>
            <a:xfrm>
              <a:off x="4694893" y="2178185"/>
              <a:ext cx="1163271" cy="5530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stCxn id="92" idx="6"/>
              <a:endCxn id="93" idx="2"/>
            </p:cNvCxnSpPr>
            <p:nvPr/>
          </p:nvCxnSpPr>
          <p:spPr>
            <a:xfrm flipV="1">
              <a:off x="4713729" y="2731278"/>
              <a:ext cx="1144435" cy="4726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1438383" y="2095927"/>
                  <a:ext cx="56507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1100" dirty="0" smtClean="0"/>
                    <a:t>1=1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383" y="2095927"/>
                  <a:ext cx="565078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1426398" y="3059984"/>
                  <a:ext cx="56507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1100" dirty="0" smtClean="0"/>
                    <a:t>2=0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398" y="3059984"/>
                  <a:ext cx="565078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2821971" y="4866525"/>
                  <a:ext cx="56507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1100" dirty="0" smtClean="0"/>
                    <a:t>0=1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1971" y="4866525"/>
                  <a:ext cx="565078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5676475" y="3025738"/>
                  <a:ext cx="878438" cy="275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100" b="0" i="1" dirty="0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100" b="0" i="1" dirty="0" smtClean="0">
                                <a:latin typeface="Cambria Math"/>
                              </a:rPr>
                              <m:t>𝑡𝑎𝑟𝑔𝑒𝑡</m:t>
                            </m:r>
                          </m:sub>
                        </m:sSub>
                        <m:r>
                          <a:rPr lang="en-US" altLang="ko-KR" sz="1100" b="0" i="1" dirty="0" smtClean="0"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475" y="3025738"/>
                  <a:ext cx="878438" cy="275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TextBox 106"/>
            <p:cNvSpPr txBox="1"/>
            <p:nvPr/>
          </p:nvSpPr>
          <p:spPr>
            <a:xfrm>
              <a:off x="2818547" y="1899003"/>
              <a:ext cx="83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W</a:t>
              </a:r>
              <a:r>
                <a:rPr lang="en-US" altLang="ko-KR" sz="1400" baseline="-25000" dirty="0" smtClean="0"/>
                <a:t>13</a:t>
              </a:r>
              <a:r>
                <a:rPr lang="en-US" altLang="ko-KR" sz="1400" dirty="0" smtClean="0"/>
                <a:t>=3</a:t>
              </a:r>
              <a:endParaRPr lang="ko-KR" altLang="en-US" sz="14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440024" y="3424074"/>
              <a:ext cx="606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1</a:t>
              </a:r>
              <a:endParaRPr lang="ko-KR" altLang="en-US" sz="1400" dirty="0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1999856" y="2588418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14</a:t>
            </a:r>
            <a:r>
              <a:rPr lang="en-US" altLang="ko-KR" sz="1400" dirty="0" smtClean="0"/>
              <a:t>=5</a:t>
            </a:r>
            <a:endParaRPr lang="ko-KR" altLang="en-US" sz="1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259584" y="2989490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2</a:t>
            </a:r>
            <a:r>
              <a:rPr lang="en-US" altLang="ko-KR" sz="1400" baseline="-25000" dirty="0"/>
              <a:t>3</a:t>
            </a:r>
            <a:r>
              <a:rPr lang="en-US" altLang="ko-KR" sz="1400" dirty="0" smtClean="0"/>
              <a:t>=2</a:t>
            </a:r>
            <a:endParaRPr lang="ko-KR" altLang="en-US" sz="1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2107108" y="3448730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24</a:t>
            </a:r>
            <a:r>
              <a:rPr lang="en-US" altLang="ko-KR" sz="1400" dirty="0" smtClean="0"/>
              <a:t>=6</a:t>
            </a:r>
            <a:endParaRPr lang="ko-KR" altLang="en-US" sz="1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161798" y="3837004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03</a:t>
            </a:r>
            <a:r>
              <a:rPr lang="en-US" altLang="ko-KR" sz="1400" dirty="0" smtClean="0"/>
              <a:t>=1</a:t>
            </a:r>
            <a:endParaRPr lang="ko-KR" altLang="en-US" sz="1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104336" y="3819399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0</a:t>
            </a:r>
            <a:r>
              <a:rPr lang="en-US" altLang="ko-KR" sz="1400" baseline="-25000" dirty="0"/>
              <a:t>4</a:t>
            </a:r>
            <a:r>
              <a:rPr lang="en-US" altLang="ko-KR" sz="1400" dirty="0" smtClean="0"/>
              <a:t>=-6</a:t>
            </a:r>
            <a:endParaRPr lang="ko-KR" altLang="en-US" sz="1400" dirty="0"/>
          </a:p>
        </p:txBody>
      </p:sp>
      <p:sp>
        <p:nvSpPr>
          <p:cNvPr id="114" name="TextBox 113"/>
          <p:cNvSpPr txBox="1"/>
          <p:nvPr/>
        </p:nvSpPr>
        <p:spPr>
          <a:xfrm>
            <a:off x="3965989" y="3781651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05</a:t>
            </a:r>
            <a:r>
              <a:rPr lang="en-US" altLang="ko-KR" sz="1400" dirty="0" smtClean="0"/>
              <a:t>=-3</a:t>
            </a:r>
            <a:endParaRPr lang="ko-KR" altLang="en-US" sz="1400" dirty="0"/>
          </a:p>
        </p:txBody>
      </p:sp>
      <p:sp>
        <p:nvSpPr>
          <p:cNvPr id="115" name="TextBox 114"/>
          <p:cNvSpPr txBox="1"/>
          <p:nvPr/>
        </p:nvSpPr>
        <p:spPr>
          <a:xfrm>
            <a:off x="4074650" y="2950743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45</a:t>
            </a:r>
            <a:r>
              <a:rPr lang="en-US" altLang="ko-KR" sz="1400" dirty="0" smtClean="0"/>
              <a:t>=4</a:t>
            </a:r>
            <a:endParaRPr lang="ko-KR" altLang="en-US" sz="1400" dirty="0"/>
          </a:p>
        </p:txBody>
      </p:sp>
      <p:sp>
        <p:nvSpPr>
          <p:cNvPr id="116" name="TextBox 115"/>
          <p:cNvSpPr txBox="1"/>
          <p:nvPr/>
        </p:nvSpPr>
        <p:spPr>
          <a:xfrm>
            <a:off x="4384337" y="2397886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35</a:t>
            </a:r>
            <a:r>
              <a:rPr lang="en-US" altLang="ko-KR" sz="1400" dirty="0" smtClean="0"/>
              <a:t>=2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1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en-US" altLang="ko-KR" sz="2400" b="1" dirty="0">
                <a:latin typeface="+mn-ea"/>
              </a:rPr>
              <a:t>ANN</a:t>
            </a:r>
            <a:r>
              <a:rPr lang="ko-KR" altLang="en-US" sz="2400" b="1" dirty="0">
                <a:latin typeface="+mn-ea"/>
              </a:rPr>
              <a:t>의 </a:t>
            </a:r>
            <a:r>
              <a:rPr lang="ko-KR" altLang="en-US" sz="2400" b="1" dirty="0" smtClean="0">
                <a:latin typeface="+mn-ea"/>
              </a:rPr>
              <a:t>종류</a:t>
            </a:r>
            <a:endParaRPr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934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3</a:t>
            </a:r>
            <a:r>
              <a:rPr lang="en-US" altLang="ko-KR" sz="2000" b="1" dirty="0" smtClean="0">
                <a:latin typeface="+mn-ea"/>
              </a:rPr>
              <a:t>) </a:t>
            </a:r>
            <a:r>
              <a:rPr lang="ko-KR" altLang="en-US" sz="2000" b="1" dirty="0" err="1">
                <a:latin typeface="+mn-ea"/>
              </a:rPr>
              <a:t>역전파</a:t>
            </a:r>
            <a:r>
              <a:rPr lang="ko-KR" altLang="en-US" sz="2000" b="1" dirty="0">
                <a:latin typeface="+mn-ea"/>
              </a:rPr>
              <a:t> 다층 신경망을 이용한 </a:t>
            </a:r>
            <a:r>
              <a:rPr lang="en-US" altLang="ko-KR" sz="2000" b="1" dirty="0">
                <a:latin typeface="+mn-ea"/>
              </a:rPr>
              <a:t>XOR </a:t>
            </a:r>
            <a:r>
              <a:rPr lang="ko-KR" altLang="en-US" sz="2000" b="1" dirty="0">
                <a:latin typeface="+mn-ea"/>
              </a:rPr>
              <a:t>문제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449128" y="1247120"/>
                <a:ext cx="5137078" cy="4292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이제부터 </a:t>
                </a:r>
                <a:r>
                  <a:rPr lang="ko-KR" altLang="en-US" dirty="0" err="1" smtClean="0"/>
                  <a:t>목표값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1</a:t>
                </a:r>
                <a:r>
                  <a:rPr lang="ko-KR" altLang="en-US" smtClean="0"/>
                  <a:t>과 실제 나온 값 </a:t>
                </a:r>
                <a:r>
                  <a:rPr lang="en-US" altLang="ko-KR" dirty="0" smtClean="0"/>
                  <a:t>0.51</a:t>
                </a:r>
                <a:r>
                  <a:rPr lang="ko-KR" altLang="en-US" smtClean="0"/>
                  <a:t>과의 차이를 만회하도록 가중치들을 조정하는 </a:t>
                </a:r>
                <a:r>
                  <a:rPr lang="ko-KR" altLang="en-US" dirty="0" smtClean="0"/>
                  <a:t>방법은 먼저 아래와 같이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0" baseline="30000">
                            <a:latin typeface="Cambria Math" panose="02040503050406030204" pitchFamily="18" charset="0"/>
                          </a:rPr>
                          <m:t>를</m:t>
                        </m:r>
                        <m:r>
                          <a:rPr lang="en-US" altLang="ko-KR" b="0" i="0" baseline="300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0" baseline="30000">
                            <a:latin typeface="Cambria Math" panose="02040503050406030204" pitchFamily="18" charset="0"/>
                          </a:rPr>
                          <m:t>구</m:t>
                        </m:r>
                        <m:r>
                          <a:rPr lang="ko-KR" altLang="en-US" i="0" baseline="30000" smtClean="0">
                            <a:latin typeface="Cambria Math" panose="02040503050406030204" pitchFamily="18" charset="0"/>
                          </a:rPr>
                          <m:t>함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𝑡𝑎𝑟𝑔𝑒𝑡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b="0" dirty="0" smtClean="0"/>
              </a:p>
              <a:p>
                <a:r>
                  <a:rPr lang="en-US" altLang="ko-KR" b="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=0.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b="0" dirty="0" smtClean="0"/>
                  <a:t>1(1-0.51) * (1-0.51)</a:t>
                </a:r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=0.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122</m:t>
                    </m:r>
                  </m:oMath>
                </a14:m>
                <a:endParaRPr lang="en-US" altLang="ko-KR" b="0" dirty="0" smtClean="0"/>
              </a:p>
              <a:p>
                <a:endParaRPr lang="en-US" altLang="ko-K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45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ko-KR" dirty="0" smtClean="0"/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=0.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269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1−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0.269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ko-KR" b="0" i="1" smtClean="0">
                        <a:latin typeface="Cambria Math"/>
                      </a:rPr>
                      <m:t> 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0.122</m:t>
                    </m:r>
                  </m:oMath>
                </a14:m>
                <a:endParaRPr lang="en-US" altLang="ko-KR" b="0" dirty="0" smtClean="0"/>
              </a:p>
              <a:p>
                <a:r>
                  <a:rPr lang="en-US" altLang="ko-KR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=0.0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96</m:t>
                    </m:r>
                  </m:oMath>
                </a14:m>
                <a:r>
                  <a:rPr lang="en-US" altLang="ko-KR" dirty="0" smtClean="0"/>
                  <a:t> </a:t>
                </a:r>
              </a:p>
              <a:p>
                <a:endParaRPr lang="en-US" altLang="ko-K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ko-KR" b="0" dirty="0" smtClean="0"/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=0.9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ko-KR" b="0" i="1" smtClean="0">
                        <a:latin typeface="Cambria Math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1−0.9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latin typeface="Cambria Math"/>
                      </a:rPr>
                      <m:t> 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0.122</m:t>
                    </m:r>
                  </m:oMath>
                </a14:m>
                <a:endParaRPr lang="en-US" altLang="ko-KR" b="0" dirty="0" smtClean="0"/>
              </a:p>
              <a:p>
                <a:r>
                  <a:rPr lang="en-US" altLang="ko-KR" b="0" dirty="0" smtClean="0"/>
                  <a:t>    = 0.004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128" y="1247120"/>
                <a:ext cx="5137078" cy="4292650"/>
              </a:xfrm>
              <a:prstGeom prst="rect">
                <a:avLst/>
              </a:prstGeom>
              <a:blipFill rotWithShape="0">
                <a:blip r:embed="rId2"/>
                <a:stretch>
                  <a:fillRect l="-1068" t="-852" b="-15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그룹 89"/>
          <p:cNvGrpSpPr/>
          <p:nvPr/>
        </p:nvGrpSpPr>
        <p:grpSpPr>
          <a:xfrm>
            <a:off x="480645" y="2052226"/>
            <a:ext cx="5128515" cy="3229132"/>
            <a:chOff x="1426398" y="1899003"/>
            <a:chExt cx="5128515" cy="3229132"/>
          </a:xfrm>
        </p:grpSpPr>
        <p:sp>
          <p:nvSpPr>
            <p:cNvPr id="91" name="타원 90"/>
            <p:cNvSpPr/>
            <p:nvPr/>
          </p:nvSpPr>
          <p:spPr>
            <a:xfrm>
              <a:off x="2791331" y="4327839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1941816" y="1972637"/>
              <a:ext cx="550496" cy="5373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1976246" y="2906566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4144093" y="1909985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n3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4162929" y="293568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858164" y="246307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n5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97" name="직선 화살표 연결선 96"/>
            <p:cNvCxnSpPr>
              <a:stCxn id="91" idx="6"/>
              <a:endCxn id="94" idx="2"/>
            </p:cNvCxnSpPr>
            <p:nvPr/>
          </p:nvCxnSpPr>
          <p:spPr>
            <a:xfrm flipV="1">
              <a:off x="3342131" y="2178185"/>
              <a:ext cx="801962" cy="241785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92" idx="6"/>
              <a:endCxn id="94" idx="2"/>
            </p:cNvCxnSpPr>
            <p:nvPr/>
          </p:nvCxnSpPr>
          <p:spPr>
            <a:xfrm flipV="1">
              <a:off x="2492312" y="2178185"/>
              <a:ext cx="1651781" cy="631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93" idx="6"/>
              <a:endCxn id="94" idx="2"/>
            </p:cNvCxnSpPr>
            <p:nvPr/>
          </p:nvCxnSpPr>
          <p:spPr>
            <a:xfrm flipV="1">
              <a:off x="2527046" y="2178185"/>
              <a:ext cx="1617047" cy="99658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91" idx="6"/>
              <a:endCxn id="95" idx="2"/>
            </p:cNvCxnSpPr>
            <p:nvPr/>
          </p:nvCxnSpPr>
          <p:spPr>
            <a:xfrm flipV="1">
              <a:off x="3342131" y="3203888"/>
              <a:ext cx="820798" cy="13921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91" idx="6"/>
              <a:endCxn id="96" idx="2"/>
            </p:cNvCxnSpPr>
            <p:nvPr/>
          </p:nvCxnSpPr>
          <p:spPr>
            <a:xfrm flipV="1">
              <a:off x="3342131" y="2731278"/>
              <a:ext cx="2516033" cy="186476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stCxn id="92" idx="6"/>
              <a:endCxn id="95" idx="2"/>
            </p:cNvCxnSpPr>
            <p:nvPr/>
          </p:nvCxnSpPr>
          <p:spPr>
            <a:xfrm>
              <a:off x="2492312" y="2241311"/>
              <a:ext cx="1670617" cy="9625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stCxn id="93" idx="6"/>
              <a:endCxn id="95" idx="2"/>
            </p:cNvCxnSpPr>
            <p:nvPr/>
          </p:nvCxnSpPr>
          <p:spPr>
            <a:xfrm>
              <a:off x="2527046" y="3174766"/>
              <a:ext cx="1635883" cy="291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94" idx="6"/>
              <a:endCxn id="96" idx="2"/>
            </p:cNvCxnSpPr>
            <p:nvPr/>
          </p:nvCxnSpPr>
          <p:spPr>
            <a:xfrm>
              <a:off x="4694893" y="2178185"/>
              <a:ext cx="1163271" cy="5530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95" idx="6"/>
              <a:endCxn id="96" idx="2"/>
            </p:cNvCxnSpPr>
            <p:nvPr/>
          </p:nvCxnSpPr>
          <p:spPr>
            <a:xfrm flipV="1">
              <a:off x="4713729" y="2731278"/>
              <a:ext cx="1144435" cy="4726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1438383" y="2095927"/>
                  <a:ext cx="56507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1100" dirty="0" smtClean="0"/>
                    <a:t>1=1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383" y="2095927"/>
                  <a:ext cx="565078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1426398" y="3059984"/>
                  <a:ext cx="56507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1100" dirty="0" smtClean="0"/>
                    <a:t>2=0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398" y="3059984"/>
                  <a:ext cx="565078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2821971" y="4866525"/>
                  <a:ext cx="56507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1100" dirty="0" smtClean="0"/>
                    <a:t>0=1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1971" y="4866525"/>
                  <a:ext cx="565078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5676475" y="3025738"/>
                  <a:ext cx="878438" cy="275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100" b="0" i="1" dirty="0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100" b="0" i="1" dirty="0" smtClean="0">
                                <a:latin typeface="Cambria Math"/>
                              </a:rPr>
                              <m:t>𝑡𝑎𝑟𝑔𝑒𝑡</m:t>
                            </m:r>
                          </m:sub>
                        </m:sSub>
                        <m:r>
                          <a:rPr lang="en-US" altLang="ko-KR" sz="1100" b="0" i="1" dirty="0" smtClean="0"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475" y="3025738"/>
                  <a:ext cx="878438" cy="275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/>
            <p:cNvSpPr txBox="1"/>
            <p:nvPr/>
          </p:nvSpPr>
          <p:spPr>
            <a:xfrm>
              <a:off x="2818547" y="1899003"/>
              <a:ext cx="83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W</a:t>
              </a:r>
              <a:r>
                <a:rPr lang="en-US" altLang="ko-KR" sz="1400" baseline="-25000" dirty="0" smtClean="0"/>
                <a:t>13</a:t>
              </a:r>
              <a:r>
                <a:rPr lang="en-US" altLang="ko-KR" sz="1400" dirty="0" smtClean="0"/>
                <a:t>=3</a:t>
              </a:r>
              <a:endParaRPr lang="ko-KR" altLang="en-US" sz="1400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440024" y="3424074"/>
              <a:ext cx="606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1</a:t>
              </a:r>
              <a:endParaRPr lang="ko-KR" altLang="en-US" sz="1400" dirty="0"/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1692878" y="2482599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14</a:t>
            </a:r>
            <a:r>
              <a:rPr lang="en-US" altLang="ko-KR" sz="1400" dirty="0" smtClean="0"/>
              <a:t>=5</a:t>
            </a:r>
            <a:endParaRPr lang="ko-KR" altLang="en-US" sz="1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1952606" y="2883671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2</a:t>
            </a:r>
            <a:r>
              <a:rPr lang="en-US" altLang="ko-KR" sz="1400" baseline="-25000" dirty="0"/>
              <a:t>3</a:t>
            </a:r>
            <a:r>
              <a:rPr lang="en-US" altLang="ko-KR" sz="1400" dirty="0" smtClean="0"/>
              <a:t>=2</a:t>
            </a:r>
            <a:endParaRPr lang="ko-KR" altLang="en-US" sz="1400" dirty="0"/>
          </a:p>
        </p:txBody>
      </p:sp>
      <p:sp>
        <p:nvSpPr>
          <p:cNvPr id="114" name="TextBox 113"/>
          <p:cNvSpPr txBox="1"/>
          <p:nvPr/>
        </p:nvSpPr>
        <p:spPr>
          <a:xfrm>
            <a:off x="1800130" y="3342911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24</a:t>
            </a:r>
            <a:r>
              <a:rPr lang="en-US" altLang="ko-KR" sz="1400" dirty="0" smtClean="0"/>
              <a:t>=6</a:t>
            </a:r>
            <a:endParaRPr lang="ko-KR" altLang="en-US" sz="1400" dirty="0"/>
          </a:p>
        </p:txBody>
      </p:sp>
      <p:sp>
        <p:nvSpPr>
          <p:cNvPr id="115" name="TextBox 114"/>
          <p:cNvSpPr txBox="1"/>
          <p:nvPr/>
        </p:nvSpPr>
        <p:spPr>
          <a:xfrm>
            <a:off x="1854820" y="3731185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03</a:t>
            </a:r>
            <a:r>
              <a:rPr lang="en-US" altLang="ko-KR" sz="1400" dirty="0" smtClean="0"/>
              <a:t>=1</a:t>
            </a:r>
            <a:endParaRPr lang="ko-KR" altLang="en-US" sz="1400" dirty="0"/>
          </a:p>
        </p:txBody>
      </p:sp>
      <p:sp>
        <p:nvSpPr>
          <p:cNvPr id="116" name="TextBox 115"/>
          <p:cNvSpPr txBox="1"/>
          <p:nvPr/>
        </p:nvSpPr>
        <p:spPr>
          <a:xfrm>
            <a:off x="2797358" y="3713580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0</a:t>
            </a:r>
            <a:r>
              <a:rPr lang="en-US" altLang="ko-KR" sz="1400" baseline="-25000" dirty="0"/>
              <a:t>4</a:t>
            </a:r>
            <a:r>
              <a:rPr lang="en-US" altLang="ko-KR" sz="1400" dirty="0" smtClean="0"/>
              <a:t>=-6</a:t>
            </a:r>
            <a:endParaRPr lang="ko-KR" altLang="en-US" sz="1400" dirty="0"/>
          </a:p>
        </p:txBody>
      </p:sp>
      <p:sp>
        <p:nvSpPr>
          <p:cNvPr id="117" name="TextBox 116"/>
          <p:cNvSpPr txBox="1"/>
          <p:nvPr/>
        </p:nvSpPr>
        <p:spPr>
          <a:xfrm>
            <a:off x="3659011" y="3675832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05</a:t>
            </a:r>
            <a:r>
              <a:rPr lang="en-US" altLang="ko-KR" sz="1400" dirty="0" smtClean="0"/>
              <a:t>=-3</a:t>
            </a:r>
            <a:endParaRPr lang="ko-KR" altLang="en-US" sz="1400" dirty="0"/>
          </a:p>
        </p:txBody>
      </p:sp>
      <p:sp>
        <p:nvSpPr>
          <p:cNvPr id="118" name="TextBox 117"/>
          <p:cNvSpPr txBox="1"/>
          <p:nvPr/>
        </p:nvSpPr>
        <p:spPr>
          <a:xfrm>
            <a:off x="3767672" y="2844924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45</a:t>
            </a:r>
            <a:r>
              <a:rPr lang="en-US" altLang="ko-KR" sz="1400" dirty="0" smtClean="0"/>
              <a:t>=4</a:t>
            </a:r>
            <a:endParaRPr lang="ko-KR" altLang="en-US" sz="1400" dirty="0"/>
          </a:p>
        </p:txBody>
      </p:sp>
      <p:sp>
        <p:nvSpPr>
          <p:cNvPr id="119" name="TextBox 118"/>
          <p:cNvSpPr txBox="1"/>
          <p:nvPr/>
        </p:nvSpPr>
        <p:spPr>
          <a:xfrm>
            <a:off x="4077359" y="2292067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35</a:t>
            </a:r>
            <a:r>
              <a:rPr lang="en-US" altLang="ko-KR" sz="1400" dirty="0" smtClean="0"/>
              <a:t>=2</a:t>
            </a:r>
            <a:endParaRPr lang="ko-KR" altLang="en-US" sz="1400" dirty="0"/>
          </a:p>
        </p:txBody>
      </p:sp>
      <p:sp>
        <p:nvSpPr>
          <p:cNvPr id="35" name="직사각형 34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1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en-US" altLang="ko-KR" sz="2400" b="1" dirty="0">
                <a:latin typeface="+mn-ea"/>
              </a:rPr>
              <a:t>ANN</a:t>
            </a:r>
            <a:r>
              <a:rPr lang="ko-KR" altLang="en-US" sz="2400" b="1" dirty="0">
                <a:latin typeface="+mn-ea"/>
              </a:rPr>
              <a:t>의 </a:t>
            </a:r>
            <a:r>
              <a:rPr lang="ko-KR" altLang="en-US" sz="2400" b="1" dirty="0" smtClean="0">
                <a:latin typeface="+mn-ea"/>
              </a:rPr>
              <a:t>종류</a:t>
            </a:r>
            <a:endParaRPr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944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3</a:t>
            </a:r>
            <a:r>
              <a:rPr lang="en-US" altLang="ko-KR" sz="2000" b="1" dirty="0" smtClean="0">
                <a:latin typeface="+mn-ea"/>
              </a:rPr>
              <a:t>) </a:t>
            </a:r>
            <a:r>
              <a:rPr lang="ko-KR" altLang="en-US" sz="2000" b="1" dirty="0" err="1">
                <a:latin typeface="+mn-ea"/>
              </a:rPr>
              <a:t>역전파</a:t>
            </a:r>
            <a:r>
              <a:rPr lang="ko-KR" altLang="en-US" sz="2000" b="1" dirty="0">
                <a:latin typeface="+mn-ea"/>
              </a:rPr>
              <a:t> 다층 신경망을 이용한 </a:t>
            </a:r>
            <a:r>
              <a:rPr lang="en-US" altLang="ko-KR" sz="2000" b="1" dirty="0">
                <a:latin typeface="+mn-ea"/>
              </a:rPr>
              <a:t>XOR </a:t>
            </a:r>
            <a:r>
              <a:rPr lang="ko-KR" altLang="en-US" sz="2000" b="1" dirty="0">
                <a:latin typeface="+mn-ea"/>
              </a:rPr>
              <a:t>문제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468040" y="850932"/>
                <a:ext cx="5137078" cy="5562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그 이후 각 구간별로 조정할 가중치 값을 구함</a:t>
                </a:r>
                <a:endParaRPr lang="en-US" altLang="ko-KR" dirty="0" smtClean="0"/>
              </a:p>
              <a:p>
                <a:r>
                  <a:rPr lang="ko-KR" altLang="en-US" dirty="0" smtClean="0"/>
                  <a:t>만약 </a:t>
                </a:r>
                <a:r>
                  <a:rPr lang="en-US" altLang="ko-KR" dirty="0" smtClean="0"/>
                  <a:t>learning rate</a:t>
                </a:r>
                <a:r>
                  <a:rPr lang="ko-KR" altLang="en-US" dirty="0" smtClean="0"/>
                  <a:t>가 </a:t>
                </a:r>
                <a:r>
                  <a:rPr lang="en-US" altLang="ko-KR" dirty="0" smtClean="0"/>
                  <a:t>0.1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</a:rPr>
                      <m:t>(</m:t>
                    </m:r>
                    <m:r>
                      <a:rPr lang="ko-KR" altLang="en-US" i="1" smtClean="0">
                        <a:latin typeface="Cambria Math"/>
                      </a:rPr>
                      <m:t>𝜂</m:t>
                    </m:r>
                    <m:r>
                      <a:rPr lang="en-US" altLang="ko-KR" b="0" i="1" smtClean="0">
                        <a:latin typeface="Cambria Math"/>
                      </a:rPr>
                      <m:t>=0.1)</m:t>
                    </m:r>
                  </m:oMath>
                </a14:m>
                <a:r>
                  <a:rPr lang="ko-KR" altLang="en-US" dirty="0" smtClean="0"/>
                  <a:t>일 경우 아래의 수식과 같이 </a:t>
                </a:r>
                <a:r>
                  <a:rPr lang="en-US" altLang="ko-KR" dirty="0" smtClean="0"/>
                  <a:t>weight</a:t>
                </a:r>
                <a:r>
                  <a:rPr lang="ko-KR" altLang="en-US" dirty="0" smtClean="0"/>
                  <a:t>를 변환</a:t>
                </a:r>
                <a:endParaRPr lang="en-US" altLang="ko-KR" dirty="0" smtClean="0"/>
              </a:p>
              <a:p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= </m:t>
                      </m:r>
                      <m:r>
                        <a:rPr lang="ko-KR" altLang="en-US" b="0" i="1" smtClean="0">
                          <a:latin typeface="Cambria Math"/>
                          <a:ea typeface="Cambria Math"/>
                        </a:rPr>
                        <m:t>𝜂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b="0" dirty="0" smtClean="0">
                  <a:ea typeface="Cambria Math"/>
                </a:endParaRPr>
              </a:p>
              <a:p>
                <a:endParaRPr lang="en-US" altLang="ko-KR" b="0" dirty="0" smtClean="0"/>
              </a:p>
              <a:p>
                <a:r>
                  <a:rPr lang="ko-KR" altLang="en-US" dirty="0" smtClean="0"/>
                  <a:t>그러므로 </a:t>
                </a:r>
                <a:r>
                  <a:rPr lang="en-US" altLang="ko-KR" dirty="0" smtClean="0"/>
                  <a:t>n3</a:t>
                </a:r>
                <a:r>
                  <a:rPr lang="ko-KR" altLang="en-US" dirty="0" smtClean="0"/>
                  <a:t>의 경우는</a:t>
                </a:r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b="0" i="1" smtClean="0">
                        <a:latin typeface="Cambria Math"/>
                        <a:ea typeface="Cambria Math"/>
                      </a:rPr>
                      <m:t>Δ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03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=0.1∗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b="0" i="1" dirty="0" smtClean="0">
                    <a:latin typeface="Cambria Math" panose="02040503050406030204" pitchFamily="18" charset="0"/>
                    <a:ea typeface="Cambria Math"/>
                  </a:rPr>
                  <a:t>* y</a:t>
                </a:r>
                <a:r>
                  <a:rPr lang="en-US" altLang="ko-KR" b="0" i="1" baseline="-25000" dirty="0" smtClean="0">
                    <a:latin typeface="Cambria Math" panose="02040503050406030204" pitchFamily="18" charset="0"/>
                    <a:ea typeface="Cambria Math"/>
                  </a:rPr>
                  <a:t>0</a:t>
                </a:r>
                <a:r>
                  <a:rPr lang="en-US" altLang="ko-KR" b="0" i="1" dirty="0" smtClean="0">
                    <a:latin typeface="Cambria Math" panose="02040503050406030204" pitchFamily="18" charset="0"/>
                    <a:ea typeface="Cambria Math"/>
                  </a:rPr>
                  <a:t>(=x</a:t>
                </a:r>
                <a:r>
                  <a:rPr lang="en-US" altLang="ko-KR" b="0" i="1" baseline="-25000" dirty="0" smtClean="0">
                    <a:latin typeface="Cambria Math" panose="02040503050406030204" pitchFamily="18" charset="0"/>
                    <a:ea typeface="Cambria Math"/>
                  </a:rPr>
                  <a:t>0</a:t>
                </a:r>
                <a:r>
                  <a:rPr lang="en-US" altLang="ko-KR" b="0" i="1" dirty="0" smtClean="0">
                    <a:latin typeface="Cambria Math" panose="02040503050406030204" pitchFamily="18" charset="0"/>
                    <a:ea typeface="Cambria Math"/>
                  </a:rPr>
                  <a:t>)</a:t>
                </a:r>
              </a:p>
              <a:p>
                <a:r>
                  <a:rPr lang="en-US" altLang="ko-KR" dirty="0">
                    <a:ea typeface="Cambria Math"/>
                  </a:rPr>
                  <a:t> </a:t>
                </a:r>
                <a:r>
                  <a:rPr lang="en-US" altLang="ko-KR" dirty="0" smtClean="0">
                    <a:ea typeface="Cambria Math"/>
                  </a:rPr>
                  <a:t>      </a:t>
                </a:r>
                <a:r>
                  <a:rPr lang="en-US" altLang="ko-KR" b="0" dirty="0" smtClean="0">
                    <a:ea typeface="Cambria Math"/>
                  </a:rPr>
                  <a:t>= 0.1 *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0.004∗1</m:t>
                    </m:r>
                  </m:oMath>
                </a14:m>
                <a:endParaRPr lang="en-US" altLang="ko-KR" b="0" dirty="0" smtClean="0">
                  <a:ea typeface="Cambria Math"/>
                </a:endParaRPr>
              </a:p>
              <a:p>
                <a:r>
                  <a:rPr lang="en-US" altLang="ko-KR" b="0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=0.0004</m:t>
                    </m:r>
                  </m:oMath>
                </a14:m>
                <a:endParaRPr lang="en-US" altLang="ko-KR" b="0" dirty="0" smtClean="0"/>
              </a:p>
              <a:p>
                <a:endParaRPr lang="en-US" altLang="ko-KR" dirty="0"/>
              </a:p>
              <a:p>
                <a:r>
                  <a:rPr lang="ko-KR" altLang="en-US" dirty="0" smtClean="0"/>
                  <a:t>이를 다시 가중치 값과 더해서 계산</a:t>
                </a:r>
                <a:endParaRPr lang="en-US" altLang="ko-KR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03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𝑤𝑒𝑖𝑔h𝑡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𝑜𝑙𝑑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03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=1+0.0004</m:t>
                      </m:r>
                    </m:oMath>
                  </m:oMathPara>
                </a14:m>
                <a:endParaRPr lang="en-US" altLang="ko-KR" b="0" dirty="0" smtClean="0">
                  <a:ea typeface="Cambria Math"/>
                </a:endParaRPr>
              </a:p>
              <a:p>
                <a:r>
                  <a:rPr lang="en-US" altLang="ko-KR" b="0" dirty="0" smtClean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=1.0004</m:t>
                    </m:r>
                  </m:oMath>
                </a14:m>
                <a:endParaRPr lang="en-US" altLang="ko-KR" b="0" dirty="0" smtClean="0"/>
              </a:p>
              <a:p>
                <a:endParaRPr lang="en-US" altLang="ko-KR" dirty="0" smtClean="0"/>
              </a:p>
              <a:p>
                <a:r>
                  <a:rPr lang="ko-KR" altLang="en-US" dirty="0" smtClean="0"/>
                  <a:t>같은 방식으로 가중치를 업데이트</a:t>
                </a:r>
                <a:endParaRPr lang="en-US" altLang="ko-K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13</m:t>
                          </m:r>
                        </m:sub>
                      </m:sSub>
                      <m:r>
                        <a:rPr lang="es-ES" altLang="ko-KR" i="1">
                          <a:latin typeface="Cambria Math"/>
                        </a:rPr>
                        <m:t>=0.1∗</m:t>
                      </m:r>
                      <m:r>
                        <a:rPr lang="ko-KR" altLang="es-ES" i="1">
                          <a:latin typeface="Cambria Math"/>
                        </a:rPr>
                        <m:t>𝛿</m:t>
                      </m:r>
                      <m:r>
                        <a:rPr lang="es-ES" altLang="ko-KR" i="1" baseline="-25000">
                          <a:latin typeface="Cambria Math"/>
                        </a:rPr>
                        <m:t>3</m:t>
                      </m:r>
                      <m:r>
                        <a:rPr lang="es-ES" altLang="ko-KR" i="1">
                          <a:latin typeface="Cambria Math"/>
                        </a:rPr>
                        <m:t>∗ </m:t>
                      </m:r>
                      <m:r>
                        <a:rPr lang="es-ES" altLang="ko-KR" i="1">
                          <a:latin typeface="Cambria Math"/>
                        </a:rPr>
                        <m:t>𝑦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Cambria Math" panose="02040503050406030204" pitchFamily="18" charset="0"/>
                          <a:ea typeface="Cambria Math"/>
                        </a:rPr>
                        <m:t>(=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Cambria Math" panose="02040503050406030204" pitchFamily="18" charset="0"/>
                          <a:ea typeface="Cambria Math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b="0" i="1" baseline="-25000" dirty="0" smtClean="0">
                          <a:latin typeface="Cambria Math" panose="02040503050406030204" pitchFamily="18" charset="0"/>
                          <a:ea typeface="Cambria Math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s-ES" altLang="ko-KR" i="1">
                          <a:latin typeface="Cambria Math"/>
                        </a:rPr>
                        <m:t>= 0.1 ∗ 0.004∗1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ea typeface="Cambria Math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  <a:ea typeface="Cambria Math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040" y="850932"/>
                <a:ext cx="5137078" cy="5562292"/>
              </a:xfrm>
              <a:prstGeom prst="rect">
                <a:avLst/>
              </a:prstGeom>
              <a:blipFill rotWithShape="0">
                <a:blip r:embed="rId3"/>
                <a:stretch>
                  <a:fillRect l="-949" t="-658" r="-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2" name="그룹 121"/>
          <p:cNvGrpSpPr/>
          <p:nvPr/>
        </p:nvGrpSpPr>
        <p:grpSpPr>
          <a:xfrm>
            <a:off x="640868" y="1995782"/>
            <a:ext cx="5128515" cy="3229132"/>
            <a:chOff x="1426398" y="1899003"/>
            <a:chExt cx="5128515" cy="3229132"/>
          </a:xfrm>
        </p:grpSpPr>
        <p:sp>
          <p:nvSpPr>
            <p:cNvPr id="123" name="타원 122"/>
            <p:cNvSpPr/>
            <p:nvPr/>
          </p:nvSpPr>
          <p:spPr>
            <a:xfrm>
              <a:off x="2791331" y="4327839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4" name="타원 123"/>
            <p:cNvSpPr/>
            <p:nvPr/>
          </p:nvSpPr>
          <p:spPr>
            <a:xfrm>
              <a:off x="1941816" y="1972637"/>
              <a:ext cx="550496" cy="5373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5" name="타원 124"/>
            <p:cNvSpPr/>
            <p:nvPr/>
          </p:nvSpPr>
          <p:spPr>
            <a:xfrm>
              <a:off x="1976246" y="2906566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6" name="타원 125"/>
            <p:cNvSpPr/>
            <p:nvPr/>
          </p:nvSpPr>
          <p:spPr>
            <a:xfrm>
              <a:off x="4144093" y="1909985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n3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7" name="타원 126"/>
            <p:cNvSpPr/>
            <p:nvPr/>
          </p:nvSpPr>
          <p:spPr>
            <a:xfrm>
              <a:off x="4162929" y="293568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>
              <a:off x="5858164" y="246307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n5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29" name="직선 화살표 연결선 128"/>
            <p:cNvCxnSpPr>
              <a:stCxn id="123" idx="6"/>
              <a:endCxn id="126" idx="2"/>
            </p:cNvCxnSpPr>
            <p:nvPr/>
          </p:nvCxnSpPr>
          <p:spPr>
            <a:xfrm flipV="1">
              <a:off x="3342131" y="2178185"/>
              <a:ext cx="801962" cy="241785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24" idx="6"/>
              <a:endCxn id="126" idx="2"/>
            </p:cNvCxnSpPr>
            <p:nvPr/>
          </p:nvCxnSpPr>
          <p:spPr>
            <a:xfrm flipV="1">
              <a:off x="2492312" y="2178185"/>
              <a:ext cx="1651781" cy="631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25" idx="6"/>
              <a:endCxn id="126" idx="2"/>
            </p:cNvCxnSpPr>
            <p:nvPr/>
          </p:nvCxnSpPr>
          <p:spPr>
            <a:xfrm flipV="1">
              <a:off x="2527046" y="2178185"/>
              <a:ext cx="1617047" cy="99658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23" idx="6"/>
              <a:endCxn id="127" idx="2"/>
            </p:cNvCxnSpPr>
            <p:nvPr/>
          </p:nvCxnSpPr>
          <p:spPr>
            <a:xfrm flipV="1">
              <a:off x="3342131" y="3203888"/>
              <a:ext cx="820798" cy="13921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23" idx="6"/>
              <a:endCxn id="128" idx="2"/>
            </p:cNvCxnSpPr>
            <p:nvPr/>
          </p:nvCxnSpPr>
          <p:spPr>
            <a:xfrm flipV="1">
              <a:off x="3342131" y="2731278"/>
              <a:ext cx="2516033" cy="186476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24" idx="6"/>
              <a:endCxn id="127" idx="2"/>
            </p:cNvCxnSpPr>
            <p:nvPr/>
          </p:nvCxnSpPr>
          <p:spPr>
            <a:xfrm>
              <a:off x="2492312" y="2241311"/>
              <a:ext cx="1670617" cy="9625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25" idx="6"/>
              <a:endCxn id="127" idx="2"/>
            </p:cNvCxnSpPr>
            <p:nvPr/>
          </p:nvCxnSpPr>
          <p:spPr>
            <a:xfrm>
              <a:off x="2527046" y="3174766"/>
              <a:ext cx="1635883" cy="291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26" idx="6"/>
              <a:endCxn id="128" idx="2"/>
            </p:cNvCxnSpPr>
            <p:nvPr/>
          </p:nvCxnSpPr>
          <p:spPr>
            <a:xfrm>
              <a:off x="4694893" y="2178185"/>
              <a:ext cx="1163271" cy="5530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127" idx="6"/>
              <a:endCxn id="128" idx="2"/>
            </p:cNvCxnSpPr>
            <p:nvPr/>
          </p:nvCxnSpPr>
          <p:spPr>
            <a:xfrm flipV="1">
              <a:off x="4713729" y="2731278"/>
              <a:ext cx="1144435" cy="4726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/>
                <p:cNvSpPr txBox="1"/>
                <p:nvPr/>
              </p:nvSpPr>
              <p:spPr>
                <a:xfrm>
                  <a:off x="1438383" y="2095927"/>
                  <a:ext cx="56507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1100" dirty="0" smtClean="0"/>
                    <a:t>1=1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383" y="2095927"/>
                  <a:ext cx="565078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/>
                <p:cNvSpPr txBox="1"/>
                <p:nvPr/>
              </p:nvSpPr>
              <p:spPr>
                <a:xfrm>
                  <a:off x="1426398" y="3059984"/>
                  <a:ext cx="56507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1100" dirty="0" smtClean="0"/>
                    <a:t>2=0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139" name="TextBox 1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398" y="3059984"/>
                  <a:ext cx="565078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/>
                <p:cNvSpPr txBox="1"/>
                <p:nvPr/>
              </p:nvSpPr>
              <p:spPr>
                <a:xfrm>
                  <a:off x="2821971" y="4866525"/>
                  <a:ext cx="56507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1100" dirty="0" smtClean="0"/>
                    <a:t>0=1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140" name="TextBox 1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1971" y="4866525"/>
                  <a:ext cx="565078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/>
                <p:cNvSpPr txBox="1"/>
                <p:nvPr/>
              </p:nvSpPr>
              <p:spPr>
                <a:xfrm>
                  <a:off x="5676475" y="3025738"/>
                  <a:ext cx="878438" cy="275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100" b="0" i="1" dirty="0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100" b="0" i="1" dirty="0" smtClean="0">
                                <a:latin typeface="Cambria Math"/>
                              </a:rPr>
                              <m:t>𝑡𝑎𝑟𝑔𝑒𝑡</m:t>
                            </m:r>
                          </m:sub>
                        </m:sSub>
                        <m:r>
                          <a:rPr lang="en-US" altLang="ko-KR" sz="1100" b="0" i="1" dirty="0" smtClean="0"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141" name="TextBox 1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475" y="3025738"/>
                  <a:ext cx="878438" cy="275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2" name="TextBox 141"/>
            <p:cNvSpPr txBox="1"/>
            <p:nvPr/>
          </p:nvSpPr>
          <p:spPr>
            <a:xfrm>
              <a:off x="2818547" y="1899003"/>
              <a:ext cx="83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W</a:t>
              </a:r>
              <a:r>
                <a:rPr lang="en-US" altLang="ko-KR" sz="1400" baseline="-25000" dirty="0" smtClean="0"/>
                <a:t>13</a:t>
              </a:r>
              <a:r>
                <a:rPr lang="en-US" altLang="ko-KR" sz="1400" dirty="0" smtClean="0"/>
                <a:t>=3</a:t>
              </a:r>
              <a:endParaRPr lang="ko-KR" altLang="en-US" sz="140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440024" y="3424074"/>
              <a:ext cx="606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1</a:t>
              </a:r>
              <a:endParaRPr lang="ko-KR" altLang="en-US" sz="1400" dirty="0"/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853101" y="2426155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14</a:t>
            </a:r>
            <a:r>
              <a:rPr lang="en-US" altLang="ko-KR" sz="1400" dirty="0" smtClean="0"/>
              <a:t>=5</a:t>
            </a:r>
            <a:endParaRPr lang="ko-KR" altLang="en-US" sz="1400" dirty="0"/>
          </a:p>
        </p:txBody>
      </p:sp>
      <p:sp>
        <p:nvSpPr>
          <p:cNvPr id="145" name="TextBox 144"/>
          <p:cNvSpPr txBox="1"/>
          <p:nvPr/>
        </p:nvSpPr>
        <p:spPr>
          <a:xfrm>
            <a:off x="2112829" y="2827227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2</a:t>
            </a:r>
            <a:r>
              <a:rPr lang="en-US" altLang="ko-KR" sz="1400" baseline="-25000" dirty="0"/>
              <a:t>3</a:t>
            </a:r>
            <a:r>
              <a:rPr lang="en-US" altLang="ko-KR" sz="1400" dirty="0" smtClean="0"/>
              <a:t>=2</a:t>
            </a:r>
            <a:endParaRPr lang="ko-KR" altLang="en-US" sz="1400" dirty="0"/>
          </a:p>
        </p:txBody>
      </p:sp>
      <p:sp>
        <p:nvSpPr>
          <p:cNvPr id="146" name="TextBox 145"/>
          <p:cNvSpPr txBox="1"/>
          <p:nvPr/>
        </p:nvSpPr>
        <p:spPr>
          <a:xfrm>
            <a:off x="1960353" y="3286467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24</a:t>
            </a:r>
            <a:r>
              <a:rPr lang="en-US" altLang="ko-KR" sz="1400" dirty="0" smtClean="0"/>
              <a:t>=6</a:t>
            </a:r>
            <a:endParaRPr lang="ko-KR" altLang="en-US" sz="1400" dirty="0"/>
          </a:p>
        </p:txBody>
      </p:sp>
      <p:sp>
        <p:nvSpPr>
          <p:cNvPr id="147" name="TextBox 146"/>
          <p:cNvSpPr txBox="1"/>
          <p:nvPr/>
        </p:nvSpPr>
        <p:spPr>
          <a:xfrm>
            <a:off x="2015043" y="3674741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03</a:t>
            </a:r>
            <a:r>
              <a:rPr lang="en-US" altLang="ko-KR" sz="1400" dirty="0" smtClean="0"/>
              <a:t>=1</a:t>
            </a:r>
            <a:endParaRPr lang="ko-KR" altLang="en-US" sz="1400" dirty="0"/>
          </a:p>
        </p:txBody>
      </p:sp>
      <p:sp>
        <p:nvSpPr>
          <p:cNvPr id="148" name="TextBox 147"/>
          <p:cNvSpPr txBox="1"/>
          <p:nvPr/>
        </p:nvSpPr>
        <p:spPr>
          <a:xfrm>
            <a:off x="2957581" y="3657136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0</a:t>
            </a:r>
            <a:r>
              <a:rPr lang="en-US" altLang="ko-KR" sz="1400" baseline="-25000" dirty="0"/>
              <a:t>4</a:t>
            </a:r>
            <a:r>
              <a:rPr lang="en-US" altLang="ko-KR" sz="1400" dirty="0" smtClean="0"/>
              <a:t>=-6</a:t>
            </a:r>
            <a:endParaRPr lang="ko-KR" altLang="en-US" sz="1400" dirty="0"/>
          </a:p>
        </p:txBody>
      </p:sp>
      <p:sp>
        <p:nvSpPr>
          <p:cNvPr id="149" name="TextBox 148"/>
          <p:cNvSpPr txBox="1"/>
          <p:nvPr/>
        </p:nvSpPr>
        <p:spPr>
          <a:xfrm>
            <a:off x="3819234" y="3619388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05</a:t>
            </a:r>
            <a:r>
              <a:rPr lang="en-US" altLang="ko-KR" sz="1400" dirty="0" smtClean="0"/>
              <a:t>=-3</a:t>
            </a:r>
            <a:endParaRPr lang="ko-KR" alt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3927895" y="2788480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45</a:t>
            </a:r>
            <a:r>
              <a:rPr lang="en-US" altLang="ko-KR" sz="1400" dirty="0" smtClean="0"/>
              <a:t>=4</a:t>
            </a:r>
            <a:endParaRPr lang="ko-KR" altLang="en-US" sz="1400" dirty="0"/>
          </a:p>
        </p:txBody>
      </p:sp>
      <p:sp>
        <p:nvSpPr>
          <p:cNvPr id="151" name="TextBox 150"/>
          <p:cNvSpPr txBox="1"/>
          <p:nvPr/>
        </p:nvSpPr>
        <p:spPr>
          <a:xfrm>
            <a:off x="4237582" y="2235623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</a:t>
            </a:r>
            <a:r>
              <a:rPr lang="en-US" altLang="ko-KR" sz="1400" baseline="-25000" dirty="0" smtClean="0"/>
              <a:t>35</a:t>
            </a:r>
            <a:r>
              <a:rPr lang="en-US" altLang="ko-KR" sz="1400" dirty="0" smtClean="0"/>
              <a:t>=2</a:t>
            </a:r>
            <a:endParaRPr lang="ko-KR" altLang="en-US" sz="1400" dirty="0"/>
          </a:p>
        </p:txBody>
      </p:sp>
      <p:sp>
        <p:nvSpPr>
          <p:cNvPr id="35" name="직사각형 34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1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en-US" altLang="ko-KR" sz="2400" b="1" dirty="0">
                <a:latin typeface="+mn-ea"/>
              </a:rPr>
              <a:t>ANN</a:t>
            </a:r>
            <a:r>
              <a:rPr lang="ko-KR" altLang="en-US" sz="2400" b="1" dirty="0">
                <a:latin typeface="+mn-ea"/>
              </a:rPr>
              <a:t>의 </a:t>
            </a:r>
            <a:r>
              <a:rPr lang="ko-KR" altLang="en-US" sz="2400" b="1" dirty="0" smtClean="0">
                <a:latin typeface="+mn-ea"/>
              </a:rPr>
              <a:t>종류</a:t>
            </a:r>
            <a:endParaRPr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655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3</a:t>
            </a:r>
            <a:r>
              <a:rPr lang="en-US" altLang="ko-KR" sz="2000" b="1" dirty="0" smtClean="0">
                <a:latin typeface="+mn-ea"/>
              </a:rPr>
              <a:t>) </a:t>
            </a:r>
            <a:r>
              <a:rPr lang="ko-KR" altLang="en-US" sz="2000" b="1" dirty="0" err="1">
                <a:latin typeface="+mn-ea"/>
              </a:rPr>
              <a:t>역전파</a:t>
            </a:r>
            <a:r>
              <a:rPr lang="ko-KR" altLang="en-US" sz="2000" b="1" dirty="0">
                <a:latin typeface="+mn-ea"/>
              </a:rPr>
              <a:t> 다층 신경망을 이용한 </a:t>
            </a:r>
            <a:r>
              <a:rPr lang="en-US" altLang="ko-KR" sz="2000" b="1" dirty="0">
                <a:latin typeface="+mn-ea"/>
              </a:rPr>
              <a:t>XOR </a:t>
            </a:r>
            <a:r>
              <a:rPr lang="ko-KR" altLang="en-US" sz="2000" b="1" dirty="0">
                <a:latin typeface="+mn-ea"/>
              </a:rPr>
              <a:t>문제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91110" y="1407560"/>
                <a:ext cx="10335802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 smtClean="0"/>
                  <a:t>역전파</a:t>
                </a:r>
                <a:r>
                  <a:rPr lang="ko-KR" altLang="en-US" dirty="0" smtClean="0"/>
                  <a:t> 오차를 반영하여 새로운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dirty="0" smtClean="0"/>
                  <a:t>의 </a:t>
                </a:r>
                <a:r>
                  <a:rPr lang="ko-KR" altLang="en-US" smtClean="0"/>
                  <a:t>값을 구한 결과 다음과 같은 값을 얻을 수 있음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10" y="1407560"/>
                <a:ext cx="10335802" cy="391646"/>
              </a:xfrm>
              <a:prstGeom prst="rect">
                <a:avLst/>
              </a:prstGeom>
              <a:blipFill rotWithShape="0">
                <a:blip r:embed="rId2"/>
                <a:stretch>
                  <a:fillRect l="-413" t="-10938" b="-171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1704623" y="2077157"/>
          <a:ext cx="7958664" cy="3759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64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264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264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264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264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264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21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j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</a:t>
                      </a:r>
                      <a:r>
                        <a:rPr lang="en-US" sz="2000" b="0" i="0" u="none" strike="noStrike" baseline="-25000" dirty="0" err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ij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US" sz="2000" b="0" i="0" u="none" strike="noStrike" baseline="-25000" dirty="0" err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 smtClean="0">
                          <a:effectLst/>
                          <a:latin typeface="Symbol" panose="05050102010706020507" pitchFamily="18" charset="2"/>
                          <a:ea typeface="Cambria Math" panose="02040503050406030204" pitchFamily="18" charset="0"/>
                        </a:rPr>
                        <a:t>d</a:t>
                      </a:r>
                      <a:r>
                        <a:rPr lang="en-US" sz="2000" b="0" i="0" u="none" strike="noStrike" baseline="-25000" dirty="0" err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j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new </a:t>
                      </a:r>
                      <a:r>
                        <a:rPr lang="en-US" altLang="ko-KR" sz="2000" b="0" i="0" u="none" strike="noStrike" dirty="0" err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</a:t>
                      </a:r>
                      <a:r>
                        <a:rPr lang="en-US" altLang="ko-KR" sz="2000" b="0" i="0" u="none" strike="noStrike" baseline="-25000" dirty="0" err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ij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0.004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1.0004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0.004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3.0004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0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0.004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2.0000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0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-6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0.096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-5.9904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4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0.096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5.0096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4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0.096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6.0000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0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-2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0.122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-1.9878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3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0.982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0.122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2.0120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4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4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0.269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0.122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4.0033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1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en-US" altLang="ko-KR" sz="2400" b="1" dirty="0">
                <a:latin typeface="+mn-ea"/>
              </a:rPr>
              <a:t>ANN</a:t>
            </a:r>
            <a:r>
              <a:rPr lang="ko-KR" altLang="en-US" sz="2400" b="1" dirty="0">
                <a:latin typeface="+mn-ea"/>
              </a:rPr>
              <a:t>의 </a:t>
            </a:r>
            <a:r>
              <a:rPr lang="ko-KR" altLang="en-US" sz="2400" b="1" dirty="0" smtClean="0">
                <a:latin typeface="+mn-ea"/>
              </a:rPr>
              <a:t>종류</a:t>
            </a:r>
            <a:endParaRPr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944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3</a:t>
            </a:r>
            <a:r>
              <a:rPr lang="en-US" altLang="ko-KR" sz="2000" b="1" dirty="0" smtClean="0">
                <a:latin typeface="+mn-ea"/>
              </a:rPr>
              <a:t>) </a:t>
            </a:r>
            <a:r>
              <a:rPr lang="ko-KR" altLang="en-US" sz="2000" b="1" dirty="0" err="1">
                <a:latin typeface="+mn-ea"/>
              </a:rPr>
              <a:t>역전파</a:t>
            </a:r>
            <a:r>
              <a:rPr lang="ko-KR" altLang="en-US" sz="2000" b="1" dirty="0">
                <a:latin typeface="+mn-ea"/>
              </a:rPr>
              <a:t> 다층 신경망을 이용한 </a:t>
            </a:r>
            <a:r>
              <a:rPr lang="en-US" altLang="ko-KR" sz="2000" b="1" dirty="0">
                <a:latin typeface="+mn-ea"/>
              </a:rPr>
              <a:t>XOR </a:t>
            </a:r>
            <a:r>
              <a:rPr lang="ko-KR" altLang="en-US" sz="2000" b="1" dirty="0">
                <a:latin typeface="+mn-ea"/>
              </a:rPr>
              <a:t>문제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91110" y="1407560"/>
                <a:ext cx="10335802" cy="945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smtClean="0"/>
                  <a:t>업데이트된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기반으로 다시 학습</a:t>
                </a:r>
                <a:endParaRPr lang="en-US" altLang="ko-K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smtClean="0"/>
                  <a:t>입력과 출력은 초기조건과 동일</a:t>
                </a:r>
                <a:r>
                  <a:rPr lang="en-US" altLang="ko-KR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N5</a:t>
                </a:r>
                <a:r>
                  <a:rPr lang="ko-KR" altLang="en-US" smtClean="0"/>
                  <a:t>에서 도출되는 값과 목표값 </a:t>
                </a:r>
                <a:r>
                  <a:rPr lang="en-US" altLang="ko-KR" dirty="0" smtClean="0"/>
                  <a:t>1</a:t>
                </a:r>
                <a:r>
                  <a:rPr lang="ko-KR" altLang="en-US" smtClean="0"/>
                  <a:t>을 비교하여 오차가 일정범위 내이면 멈춤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10" y="1407560"/>
                <a:ext cx="10335802" cy="945643"/>
              </a:xfrm>
              <a:prstGeom prst="rect">
                <a:avLst/>
              </a:prstGeom>
              <a:blipFill rotWithShape="0">
                <a:blip r:embed="rId2"/>
                <a:stretch>
                  <a:fillRect l="-413" t="-4516" b="-90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/>
          <p:cNvGrpSpPr/>
          <p:nvPr/>
        </p:nvGrpSpPr>
        <p:grpSpPr>
          <a:xfrm>
            <a:off x="3079268" y="2447338"/>
            <a:ext cx="5128515" cy="3229132"/>
            <a:chOff x="1426398" y="1899003"/>
            <a:chExt cx="5128515" cy="3229132"/>
          </a:xfrm>
        </p:grpSpPr>
        <p:sp>
          <p:nvSpPr>
            <p:cNvPr id="35" name="타원 34"/>
            <p:cNvSpPr/>
            <p:nvPr/>
          </p:nvSpPr>
          <p:spPr>
            <a:xfrm>
              <a:off x="2791331" y="4327839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1941816" y="1972637"/>
              <a:ext cx="550496" cy="5373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1976246" y="2906566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144093" y="1909985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n3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4162929" y="293568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5858164" y="246307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n5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직선 화살표 연결선 43"/>
            <p:cNvCxnSpPr>
              <a:stCxn id="35" idx="6"/>
              <a:endCxn id="40" idx="2"/>
            </p:cNvCxnSpPr>
            <p:nvPr/>
          </p:nvCxnSpPr>
          <p:spPr>
            <a:xfrm flipV="1">
              <a:off x="3342131" y="2178185"/>
              <a:ext cx="801962" cy="241785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36" idx="6"/>
              <a:endCxn id="40" idx="2"/>
            </p:cNvCxnSpPr>
            <p:nvPr/>
          </p:nvCxnSpPr>
          <p:spPr>
            <a:xfrm flipV="1">
              <a:off x="2492312" y="2178185"/>
              <a:ext cx="1651781" cy="631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37" idx="6"/>
              <a:endCxn id="40" idx="2"/>
            </p:cNvCxnSpPr>
            <p:nvPr/>
          </p:nvCxnSpPr>
          <p:spPr>
            <a:xfrm flipV="1">
              <a:off x="2527046" y="2178185"/>
              <a:ext cx="1617047" cy="99658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35" idx="6"/>
              <a:endCxn id="41" idx="2"/>
            </p:cNvCxnSpPr>
            <p:nvPr/>
          </p:nvCxnSpPr>
          <p:spPr>
            <a:xfrm flipV="1">
              <a:off x="3342131" y="3203888"/>
              <a:ext cx="820798" cy="13921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35" idx="6"/>
              <a:endCxn id="43" idx="2"/>
            </p:cNvCxnSpPr>
            <p:nvPr/>
          </p:nvCxnSpPr>
          <p:spPr>
            <a:xfrm flipV="1">
              <a:off x="3342131" y="2731278"/>
              <a:ext cx="2516033" cy="186476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stCxn id="36" idx="6"/>
              <a:endCxn id="41" idx="2"/>
            </p:cNvCxnSpPr>
            <p:nvPr/>
          </p:nvCxnSpPr>
          <p:spPr>
            <a:xfrm>
              <a:off x="2492312" y="2241311"/>
              <a:ext cx="1670617" cy="9625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37" idx="6"/>
              <a:endCxn id="41" idx="2"/>
            </p:cNvCxnSpPr>
            <p:nvPr/>
          </p:nvCxnSpPr>
          <p:spPr>
            <a:xfrm>
              <a:off x="2527046" y="3174766"/>
              <a:ext cx="1635883" cy="291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40" idx="6"/>
              <a:endCxn id="43" idx="2"/>
            </p:cNvCxnSpPr>
            <p:nvPr/>
          </p:nvCxnSpPr>
          <p:spPr>
            <a:xfrm>
              <a:off x="4694893" y="2178185"/>
              <a:ext cx="1163271" cy="5530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41" idx="6"/>
              <a:endCxn id="43" idx="2"/>
            </p:cNvCxnSpPr>
            <p:nvPr/>
          </p:nvCxnSpPr>
          <p:spPr>
            <a:xfrm flipV="1">
              <a:off x="4713729" y="2731278"/>
              <a:ext cx="1144435" cy="4726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1438383" y="2095927"/>
                  <a:ext cx="56507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1100" dirty="0" smtClean="0"/>
                    <a:t>1=1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383" y="2095927"/>
                  <a:ext cx="565078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426398" y="3059984"/>
                  <a:ext cx="56507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1100" dirty="0" smtClean="0"/>
                    <a:t>2=0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398" y="3059984"/>
                  <a:ext cx="565078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821971" y="4866525"/>
                  <a:ext cx="56507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1100" dirty="0" smtClean="0"/>
                    <a:t>0=1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1971" y="4866525"/>
                  <a:ext cx="565078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5676475" y="3025738"/>
                  <a:ext cx="878438" cy="275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100" b="0" i="1" dirty="0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100" b="0" i="1" dirty="0" smtClean="0">
                                <a:latin typeface="Cambria Math"/>
                              </a:rPr>
                              <m:t>𝑡𝑎𝑟𝑔𝑒𝑡</m:t>
                            </m:r>
                          </m:sub>
                        </m:sSub>
                        <m:r>
                          <a:rPr lang="en-US" altLang="ko-KR" sz="1100" b="0" i="1" dirty="0" smtClean="0"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475" y="3025738"/>
                  <a:ext cx="878438" cy="275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/>
            <p:cNvSpPr txBox="1"/>
            <p:nvPr/>
          </p:nvSpPr>
          <p:spPr>
            <a:xfrm>
              <a:off x="2818547" y="1899003"/>
              <a:ext cx="83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3.0004</a:t>
              </a:r>
              <a:endParaRPr lang="ko-KR" altLang="en-US" sz="1400" dirty="0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4291501" y="2877711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5.0096</a:t>
            </a:r>
            <a:endParaRPr lang="ko-KR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5126213" y="2829389"/>
            <a:ext cx="332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4398753" y="3738023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6.0000</a:t>
            </a:r>
            <a:endParaRPr lang="ko-KR" alt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4595048" y="4214345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1.0004</a:t>
            </a:r>
            <a:endParaRPr lang="ko-KR" alt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5395981" y="4108692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-5.9904</a:t>
            </a:r>
            <a:endParaRPr lang="ko-KR" altLang="en-US" sz="1400" dirty="0"/>
          </a:p>
        </p:txBody>
      </p:sp>
      <p:sp>
        <p:nvSpPr>
          <p:cNvPr id="71" name="TextBox 70"/>
          <p:cNvSpPr txBox="1"/>
          <p:nvPr/>
        </p:nvSpPr>
        <p:spPr>
          <a:xfrm>
            <a:off x="6257634" y="4070944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-1.9878</a:t>
            </a:r>
            <a:endParaRPr lang="ko-KR" altLang="en-US" sz="1400" dirty="0"/>
          </a:p>
        </p:txBody>
      </p:sp>
      <p:sp>
        <p:nvSpPr>
          <p:cNvPr id="80" name="TextBox 79"/>
          <p:cNvSpPr txBox="1"/>
          <p:nvPr/>
        </p:nvSpPr>
        <p:spPr>
          <a:xfrm>
            <a:off x="6366295" y="3240036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4.0033</a:t>
            </a:r>
            <a:endParaRPr lang="ko-KR" alt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6675982" y="2687179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2.0120</a:t>
            </a:r>
            <a:endParaRPr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1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en-US" altLang="ko-KR" sz="2400" b="1" dirty="0">
                <a:latin typeface="+mn-ea"/>
              </a:rPr>
              <a:t>ANN</a:t>
            </a:r>
            <a:r>
              <a:rPr lang="ko-KR" altLang="en-US" sz="2400" b="1" dirty="0">
                <a:latin typeface="+mn-ea"/>
              </a:rPr>
              <a:t>의 </a:t>
            </a:r>
            <a:r>
              <a:rPr lang="ko-KR" altLang="en-US" sz="2400" b="1" dirty="0" smtClean="0">
                <a:latin typeface="+mn-ea"/>
              </a:rPr>
              <a:t>종류</a:t>
            </a:r>
            <a:endParaRPr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12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3</a:t>
            </a:r>
            <a:r>
              <a:rPr lang="en-US" altLang="ko-KR" sz="2000" b="1" dirty="0" smtClean="0">
                <a:latin typeface="+mn-ea"/>
              </a:rPr>
              <a:t>) </a:t>
            </a:r>
            <a:r>
              <a:rPr lang="ko-KR" altLang="en-US" sz="2000" b="1" dirty="0" err="1">
                <a:latin typeface="+mn-ea"/>
              </a:rPr>
              <a:t>역전파</a:t>
            </a:r>
            <a:r>
              <a:rPr lang="ko-KR" altLang="en-US" sz="2000" b="1" dirty="0">
                <a:latin typeface="+mn-ea"/>
              </a:rPr>
              <a:t> 다층 신경망을 이용한 </a:t>
            </a:r>
            <a:r>
              <a:rPr lang="en-US" altLang="ko-KR" sz="2000" b="1" dirty="0">
                <a:latin typeface="+mn-ea"/>
              </a:rPr>
              <a:t>XOR </a:t>
            </a:r>
            <a:r>
              <a:rPr lang="ko-KR" altLang="en-US" sz="2000" b="1" dirty="0">
                <a:latin typeface="+mn-ea"/>
              </a:rPr>
              <a:t>문제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표 3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13448" y="1699312"/>
              <a:ext cx="5712429" cy="15043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0414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904143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904143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 smtClean="0">
                              <a:solidFill>
                                <a:schemeClr val="tx1"/>
                              </a:solidFill>
                            </a:rPr>
                            <a:t>노드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Output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n3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4.0009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0.98203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n4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-0.9807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0.27275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n5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1.0649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0.74363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표 3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13448" y="1699312"/>
              <a:ext cx="5712429" cy="15043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0414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190414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190414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</a:tblGrid>
                  <a:tr h="39179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 smtClean="0">
                              <a:solidFill>
                                <a:schemeClr val="tx1"/>
                              </a:solidFill>
                            </a:rPr>
                            <a:t>노드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641" t="-9231" r="-100962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0000" t="-9231" r="-639" b="-3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n3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4.0009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0.98203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n4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-0.9807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0.27275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n5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1.0649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chemeClr val="tx1"/>
                              </a:solidFill>
                            </a:rPr>
                            <a:t>0.74363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/>
          <p:cNvSpPr txBox="1"/>
          <p:nvPr/>
        </p:nvSpPr>
        <p:spPr>
          <a:xfrm>
            <a:off x="6182625" y="1185132"/>
            <a:ext cx="578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업데이트된 가중치를 이용해 계산한 </a:t>
            </a:r>
            <a:r>
              <a:rPr lang="en-US" altLang="ko-KR" dirty="0" smtClean="0"/>
              <a:t>Output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92897" y="3476271"/>
                <a:ext cx="5815173" cy="2053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그러므로</a:t>
                </a:r>
                <a:endParaRPr lang="en-US" altLang="ko-K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𝑡𝑎𝑟𝑔𝑒𝑡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 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=1 −0.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74363</m:t>
                      </m:r>
                      <m:r>
                        <a:rPr lang="en-US" altLang="ko-KR" b="0" i="1" smtClean="0">
                          <a:latin typeface="Cambria Math"/>
                        </a:rPr>
                        <m:t>=0.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2564</m:t>
                      </m:r>
                    </m:oMath>
                  </m:oMathPara>
                </a14:m>
                <a:endParaRPr lang="en-US" altLang="ko-KR" dirty="0" smtClean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0.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49</m:t>
                    </m:r>
                  </m:oMath>
                </a14:m>
                <a:r>
                  <a:rPr lang="en-US" altLang="ko-KR" dirty="0" smtClean="0"/>
                  <a:t>(20</a:t>
                </a:r>
                <a:r>
                  <a:rPr lang="ko-KR" altLang="en-US" dirty="0" smtClean="0"/>
                  <a:t>쪽</a:t>
                </a:r>
                <a:r>
                  <a:rPr lang="en-US" altLang="ko-KR" dirty="0" smtClean="0"/>
                  <a:t>)</a:t>
                </a:r>
                <a:r>
                  <a:rPr lang="ko-KR" altLang="en-US" smtClean="0"/>
                  <a:t>였으나 </a:t>
                </a:r>
                <a:r>
                  <a:rPr lang="en-US" altLang="ko-KR" dirty="0" smtClean="0"/>
                  <a:t>0.2564</a:t>
                </a:r>
                <a:r>
                  <a:rPr lang="ko-KR" altLang="en-US" smtClean="0"/>
                  <a:t>로 오차가 감소한 것을 알 수 있음</a:t>
                </a:r>
                <a:endParaRPr lang="en-US" altLang="ko-KR" dirty="0" smtClean="0"/>
              </a:p>
              <a:p>
                <a:r>
                  <a:rPr lang="ko-KR" altLang="en-US" dirty="0" smtClean="0"/>
                  <a:t>오차가 임의의 </a:t>
                </a:r>
                <a:r>
                  <a:rPr lang="ko-KR" altLang="en-US" dirty="0" err="1" smtClean="0"/>
                  <a:t>임계값</a:t>
                </a:r>
                <a:r>
                  <a:rPr lang="ko-KR" altLang="en-US" dirty="0" smtClean="0"/>
                  <a:t> 안으로 들어올 때가지 이 과정을 반복하여 가중치를 조정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897" y="3476271"/>
                <a:ext cx="5815173" cy="2053896"/>
              </a:xfrm>
              <a:prstGeom prst="rect">
                <a:avLst/>
              </a:prstGeom>
              <a:blipFill rotWithShape="0">
                <a:blip r:embed="rId3"/>
                <a:stretch>
                  <a:fillRect l="-943" t="-1484" r="-314" b="-35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그룹 37"/>
          <p:cNvGrpSpPr/>
          <p:nvPr/>
        </p:nvGrpSpPr>
        <p:grpSpPr>
          <a:xfrm>
            <a:off x="719890" y="2157571"/>
            <a:ext cx="5128515" cy="3229132"/>
            <a:chOff x="1426398" y="1899003"/>
            <a:chExt cx="5128515" cy="3229132"/>
          </a:xfrm>
        </p:grpSpPr>
        <p:sp>
          <p:nvSpPr>
            <p:cNvPr id="42" name="타원 41"/>
            <p:cNvSpPr/>
            <p:nvPr/>
          </p:nvSpPr>
          <p:spPr>
            <a:xfrm>
              <a:off x="2791331" y="4327839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1941816" y="1972637"/>
              <a:ext cx="550496" cy="5373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1976246" y="2906566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4144093" y="1909985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n3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4162929" y="293568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5858164" y="2463078"/>
              <a:ext cx="550800" cy="536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n5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직선 화살표 연결선 68"/>
            <p:cNvCxnSpPr>
              <a:stCxn id="42" idx="6"/>
              <a:endCxn id="66" idx="2"/>
            </p:cNvCxnSpPr>
            <p:nvPr/>
          </p:nvCxnSpPr>
          <p:spPr>
            <a:xfrm flipV="1">
              <a:off x="3342131" y="2178185"/>
              <a:ext cx="801962" cy="241785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45" idx="6"/>
              <a:endCxn id="66" idx="2"/>
            </p:cNvCxnSpPr>
            <p:nvPr/>
          </p:nvCxnSpPr>
          <p:spPr>
            <a:xfrm flipV="1">
              <a:off x="2492312" y="2178185"/>
              <a:ext cx="1651781" cy="631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65" idx="6"/>
              <a:endCxn id="66" idx="2"/>
            </p:cNvCxnSpPr>
            <p:nvPr/>
          </p:nvCxnSpPr>
          <p:spPr>
            <a:xfrm flipV="1">
              <a:off x="2527046" y="2178185"/>
              <a:ext cx="1617047" cy="99658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42" idx="6"/>
              <a:endCxn id="67" idx="2"/>
            </p:cNvCxnSpPr>
            <p:nvPr/>
          </p:nvCxnSpPr>
          <p:spPr>
            <a:xfrm flipV="1">
              <a:off x="3342131" y="3203888"/>
              <a:ext cx="820798" cy="13921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42" idx="6"/>
              <a:endCxn id="68" idx="2"/>
            </p:cNvCxnSpPr>
            <p:nvPr/>
          </p:nvCxnSpPr>
          <p:spPr>
            <a:xfrm flipV="1">
              <a:off x="3342131" y="2731278"/>
              <a:ext cx="2516033" cy="186476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>
              <a:stCxn id="45" idx="6"/>
              <a:endCxn id="67" idx="2"/>
            </p:cNvCxnSpPr>
            <p:nvPr/>
          </p:nvCxnSpPr>
          <p:spPr>
            <a:xfrm>
              <a:off x="2492312" y="2241311"/>
              <a:ext cx="1670617" cy="9625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>
              <a:stCxn id="65" idx="6"/>
              <a:endCxn id="67" idx="2"/>
            </p:cNvCxnSpPr>
            <p:nvPr/>
          </p:nvCxnSpPr>
          <p:spPr>
            <a:xfrm>
              <a:off x="2527046" y="3174766"/>
              <a:ext cx="1635883" cy="291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/>
            <p:cNvCxnSpPr>
              <a:stCxn id="66" idx="6"/>
              <a:endCxn id="68" idx="2"/>
            </p:cNvCxnSpPr>
            <p:nvPr/>
          </p:nvCxnSpPr>
          <p:spPr>
            <a:xfrm>
              <a:off x="4694893" y="2178185"/>
              <a:ext cx="1163271" cy="5530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67" idx="6"/>
              <a:endCxn id="68" idx="2"/>
            </p:cNvCxnSpPr>
            <p:nvPr/>
          </p:nvCxnSpPr>
          <p:spPr>
            <a:xfrm flipV="1">
              <a:off x="4713729" y="2731278"/>
              <a:ext cx="1144435" cy="4726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438383" y="2095927"/>
                  <a:ext cx="56507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1100" dirty="0" smtClean="0"/>
                    <a:t>1=1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383" y="2095927"/>
                  <a:ext cx="565078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1426398" y="3059984"/>
                  <a:ext cx="56507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1100" dirty="0" smtClean="0"/>
                    <a:t>2=0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398" y="3059984"/>
                  <a:ext cx="565078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2821971" y="4866525"/>
                  <a:ext cx="56507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altLang="ko-KR" sz="1100" dirty="0" smtClean="0"/>
                    <a:t>0=1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1971" y="4866525"/>
                  <a:ext cx="565078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5676475" y="3025738"/>
                  <a:ext cx="878438" cy="275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100" b="0" i="1" dirty="0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100" b="0" i="1" dirty="0" smtClean="0">
                                <a:latin typeface="Cambria Math"/>
                              </a:rPr>
                              <m:t>𝑡𝑎𝑟𝑔𝑒𝑡</m:t>
                            </m:r>
                          </m:sub>
                        </m:sSub>
                        <m:r>
                          <a:rPr lang="en-US" altLang="ko-KR" sz="1100" b="0" i="1" dirty="0" smtClean="0"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475" y="3025738"/>
                  <a:ext cx="878438" cy="275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TextBox 85"/>
            <p:cNvSpPr txBox="1"/>
            <p:nvPr/>
          </p:nvSpPr>
          <p:spPr>
            <a:xfrm>
              <a:off x="2818547" y="1899003"/>
              <a:ext cx="83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3.0004</a:t>
              </a:r>
              <a:endParaRPr lang="ko-KR" altLang="en-US" sz="1400" dirty="0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932123" y="2587944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5.0096</a:t>
            </a:r>
            <a:endParaRPr lang="ko-KR" altLang="en-US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2766835" y="2539622"/>
            <a:ext cx="332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89" name="TextBox 88"/>
          <p:cNvSpPr txBox="1"/>
          <p:nvPr/>
        </p:nvSpPr>
        <p:spPr>
          <a:xfrm>
            <a:off x="2039375" y="3448256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6.0000</a:t>
            </a:r>
            <a:endParaRPr lang="ko-KR" altLang="en-US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2235670" y="3924578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1.0004</a:t>
            </a:r>
            <a:endParaRPr lang="ko-KR" altLang="en-US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3036603" y="3818925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-5.9904</a:t>
            </a:r>
            <a:endParaRPr lang="ko-KR" altLang="en-US" sz="1400" dirty="0"/>
          </a:p>
        </p:txBody>
      </p:sp>
      <p:sp>
        <p:nvSpPr>
          <p:cNvPr id="92" name="TextBox 91"/>
          <p:cNvSpPr txBox="1"/>
          <p:nvPr/>
        </p:nvSpPr>
        <p:spPr>
          <a:xfrm>
            <a:off x="3898256" y="3781177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-1.9878</a:t>
            </a:r>
            <a:endParaRPr lang="ko-KR" altLang="en-US" sz="1400" dirty="0"/>
          </a:p>
        </p:txBody>
      </p:sp>
      <p:sp>
        <p:nvSpPr>
          <p:cNvPr id="93" name="TextBox 92"/>
          <p:cNvSpPr txBox="1"/>
          <p:nvPr/>
        </p:nvSpPr>
        <p:spPr>
          <a:xfrm>
            <a:off x="4006917" y="2950269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4.0033</a:t>
            </a:r>
            <a:endParaRPr lang="ko-KR" altLang="en-US" sz="1400" dirty="0"/>
          </a:p>
        </p:txBody>
      </p:sp>
      <p:sp>
        <p:nvSpPr>
          <p:cNvPr id="94" name="TextBox 93"/>
          <p:cNvSpPr txBox="1"/>
          <p:nvPr/>
        </p:nvSpPr>
        <p:spPr>
          <a:xfrm>
            <a:off x="4316604" y="2397412"/>
            <a:ext cx="83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2.0120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1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en-US" altLang="ko-KR" sz="2400" b="1" dirty="0">
                <a:latin typeface="+mn-ea"/>
              </a:rPr>
              <a:t>ANN</a:t>
            </a:r>
            <a:r>
              <a:rPr lang="ko-KR" altLang="en-US" sz="2400" b="1" dirty="0">
                <a:latin typeface="+mn-ea"/>
              </a:rPr>
              <a:t>의 </a:t>
            </a:r>
            <a:r>
              <a:rPr lang="ko-KR" altLang="en-US" sz="2400" b="1" dirty="0" smtClean="0">
                <a:latin typeface="+mn-ea"/>
              </a:rPr>
              <a:t>종류</a:t>
            </a:r>
            <a:endParaRPr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316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ANN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아이리스 데이터 셋을 이용한 다층신경망 예제 실습</a:t>
            </a:r>
            <a:endParaRPr lang="en-US" altLang="ko-KR" sz="2000" b="1" dirty="0">
              <a:latin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76" y="2620874"/>
            <a:ext cx="10146692" cy="868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6998" y="1582219"/>
            <a:ext cx="1009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1) </a:t>
            </a:r>
            <a:r>
              <a:rPr lang="ko-KR" altLang="en-US" dirty="0" smtClean="0"/>
              <a:t>아이리스 </a:t>
            </a:r>
            <a:r>
              <a:rPr lang="ko-KR" altLang="en-US" dirty="0" err="1" smtClean="0"/>
              <a:t>데이터셋을</a:t>
            </a:r>
            <a:r>
              <a:rPr lang="ko-KR" altLang="en-US" dirty="0" smtClean="0"/>
              <a:t> 로드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73303" y="4921321"/>
            <a:ext cx="10263884" cy="120207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Sklearn</a:t>
            </a:r>
            <a:r>
              <a:rPr lang="ko-KR" altLang="en-US" sz="1600" smtClean="0">
                <a:solidFill>
                  <a:schemeClr val="tx1"/>
                </a:solidFill>
              </a:rPr>
              <a:t>의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데이터셋</a:t>
            </a:r>
            <a:r>
              <a:rPr lang="ko-KR" altLang="en-US" sz="1600" dirty="0" smtClean="0">
                <a:solidFill>
                  <a:schemeClr val="tx1"/>
                </a:solidFill>
              </a:rPr>
              <a:t> 모듈 중 아이리스</a:t>
            </a:r>
            <a:r>
              <a:rPr lang="en-US" altLang="ko-KR" sz="1600" dirty="0" smtClean="0">
                <a:solidFill>
                  <a:schemeClr val="tx1"/>
                </a:solidFill>
              </a:rPr>
              <a:t>(iris) </a:t>
            </a:r>
            <a:r>
              <a:rPr lang="ko-KR" altLang="en-US" sz="1600" err="1" smtClean="0">
                <a:solidFill>
                  <a:schemeClr val="tx1"/>
                </a:solidFill>
              </a:rPr>
              <a:t>데이터셋을</a:t>
            </a:r>
            <a:r>
              <a:rPr lang="ko-KR" altLang="en-US" sz="1600" smtClean="0">
                <a:solidFill>
                  <a:schemeClr val="tx1"/>
                </a:solidFill>
              </a:rPr>
              <a:t> 불러옴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아이리스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데이터셋을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iris</a:t>
            </a:r>
            <a:r>
              <a:rPr lang="ko-KR" altLang="en-US" sz="1600" dirty="0" smtClean="0">
                <a:solidFill>
                  <a:schemeClr val="tx1"/>
                </a:solidFill>
              </a:rPr>
              <a:t>라는 변수에 저장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4875" y="2009775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아이리스 데이터는 </a:t>
            </a:r>
            <a:r>
              <a:rPr lang="en-US" altLang="ko-KR" dirty="0" err="1" smtClean="0"/>
              <a:t>setosa</a:t>
            </a:r>
            <a:r>
              <a:rPr lang="en-US" altLang="ko-KR" dirty="0" smtClean="0"/>
              <a:t>, versicolor, </a:t>
            </a:r>
            <a:r>
              <a:rPr lang="en-US" altLang="ko-KR" dirty="0" err="1" smtClean="0"/>
              <a:t>virginica</a:t>
            </a:r>
            <a:r>
              <a:rPr lang="ko-KR" altLang="en-US" dirty="0" smtClean="0"/>
              <a:t>의 종류로 구분된 데이터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8283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단일선형회귀분석이란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0114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6"/>
            </a:pPr>
            <a:r>
              <a:rPr lang="ko-KR" altLang="en-US" sz="2000" b="1" dirty="0" smtClean="0">
                <a:latin typeface="+mn-ea"/>
              </a:rPr>
              <a:t>표본회귀계수 구하는 예</a:t>
            </a:r>
            <a:endParaRPr lang="en-US" altLang="ko-KR" sz="2000" b="1" dirty="0" smtClean="0">
              <a:solidFill>
                <a:srgbClr val="FF000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460568" y="4442293"/>
                <a:ext cx="9259139" cy="1204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sz="200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b="0" i="1" dirty="0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ko-KR" sz="2000" b="0" i="1" dirty="0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altLang="ko-KR" sz="2000" b="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2000" b="0" i="1" dirty="0" smtClean="0">
                            <a:latin typeface="Cambria Math"/>
                          </a:rPr>
                          <m:t>91</m:t>
                        </m:r>
                      </m:num>
                      <m:den>
                        <m:r>
                          <a:rPr lang="en-US" altLang="ko-KR" sz="2000" b="0" i="1" dirty="0" smtClean="0">
                            <a:latin typeface="Cambria Math"/>
                          </a:rPr>
                          <m:t>6</m:t>
                        </m:r>
                      </m:den>
                    </m:f>
                    <m:r>
                      <a:rPr lang="en-US" altLang="ko-KR" sz="2000" b="0" i="1" dirty="0" smtClean="0">
                        <a:latin typeface="Cambria Math"/>
                      </a:rPr>
                      <m:t>=15.17</m:t>
                    </m:r>
                  </m:oMath>
                </a14:m>
                <a:r>
                  <a:rPr lang="en-US" altLang="ko-KR" sz="2000" dirty="0" smtClean="0">
                    <a:latin typeface="+mn-ea"/>
                  </a:rPr>
                  <a:t>,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sz="2000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b="0" i="1" dirty="0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altLang="ko-KR" sz="2000" i="1" dirty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altLang="ko-KR" sz="2000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2000" b="0" i="1" dirty="0" smtClean="0">
                            <a:latin typeface="Cambria Math"/>
                          </a:rPr>
                          <m:t>334</m:t>
                        </m:r>
                      </m:num>
                      <m:den>
                        <m:r>
                          <a:rPr lang="en-US" altLang="ko-KR" sz="2000" i="1" dirty="0">
                            <a:latin typeface="Cambria Math"/>
                          </a:rPr>
                          <m:t>6</m:t>
                        </m:r>
                      </m:den>
                    </m:f>
                    <m:r>
                      <a:rPr lang="en-US" altLang="ko-KR" sz="2000" i="1" dirty="0">
                        <a:latin typeface="Cambria Math"/>
                      </a:rPr>
                      <m:t>=</m:t>
                    </m:r>
                    <m:r>
                      <a:rPr lang="en-US" altLang="ko-KR" sz="2000" b="0" i="1" dirty="0" smtClean="0">
                        <a:latin typeface="Cambria Math"/>
                      </a:rPr>
                      <m:t>5</m:t>
                    </m:r>
                    <m:r>
                      <a:rPr lang="en-US" altLang="ko-KR" sz="2000" i="1" dirty="0">
                        <a:latin typeface="Cambria Math"/>
                      </a:rPr>
                      <m:t>5.</m:t>
                    </m:r>
                    <m:r>
                      <a:rPr lang="en-US" altLang="ko-KR" sz="2000" b="0" i="1" dirty="0" smtClean="0">
                        <a:latin typeface="Cambria Math"/>
                      </a:rPr>
                      <m:t>6</m:t>
                    </m:r>
                  </m:oMath>
                </a14:m>
                <a:r>
                  <a:rPr lang="en-US" altLang="ko-KR" sz="2000" dirty="0" smtClean="0">
                    <a:latin typeface="+mn-ea"/>
                  </a:rPr>
                  <a:t>7, 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/>
                          </a:rPr>
                          <m:t>𝑛</m:t>
                        </m:r>
                        <m:acc>
                          <m:accPr>
                            <m:chr m:val="̅"/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altLang="ko-KR" sz="20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2000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/>
                          </a:rPr>
                          <m:t>5233−6(15.17)(55.67)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/>
                          </a:rPr>
                          <m:t>1403−6(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15.17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000" b="0" i="1" smtClean="0">
                            <a:latin typeface="Cambria Math"/>
                          </a:rPr>
                          <m:t>)</m:t>
                        </m:r>
                      </m:den>
                    </m:f>
                    <m:r>
                      <a:rPr lang="en-US" altLang="ko-KR" sz="2000" b="0" i="1" smtClean="0">
                        <a:latin typeface="Cambria Math"/>
                      </a:rPr>
                      <m:t>=7.4</m:t>
                    </m:r>
                  </m:oMath>
                </a14:m>
                <a:endParaRPr lang="en-US" altLang="ko-KR" sz="2000" dirty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b="0" i="1" smtClean="0">
                        <a:latin typeface="Cambria Math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altLang="ko-KR" sz="2000" b="0" i="1" smtClean="0">
                        <a:latin typeface="Cambria Math"/>
                      </a:rPr>
                      <m:t>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ko-KR" sz="2000" b="0" i="1" smtClean="0">
                        <a:latin typeface="Cambria Math"/>
                      </a:rPr>
                      <m:t>=55.67−7.46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15.17</m:t>
                        </m:r>
                      </m:e>
                    </m:d>
                    <m:r>
                      <a:rPr lang="en-US" altLang="ko-KR" sz="2000" b="0" i="1" smtClean="0">
                        <a:latin typeface="Cambria Math"/>
                      </a:rPr>
                      <m:t>=−57.5</m:t>
                    </m:r>
                  </m:oMath>
                </a14:m>
                <a:r>
                  <a:rPr lang="en-US" altLang="ko-KR" sz="2000" dirty="0" smtClean="0">
                    <a:latin typeface="+mn-ea"/>
                  </a:rPr>
                  <a:t>,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altLang="ko-KR" sz="2000" b="0" i="1" smtClean="0">
                        <a:latin typeface="Cambria Math"/>
                      </a:rPr>
                      <m:t>=−57.5+7.46</m:t>
                    </m:r>
                    <m:r>
                      <a:rPr lang="en-US" altLang="ko-KR" sz="2000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altLang="ko-KR" sz="2000" dirty="0" smtClean="0">
                  <a:latin typeface="+mn-ea"/>
                </a:endParaRPr>
              </a:p>
              <a:p>
                <a:r>
                  <a:rPr lang="en-US" altLang="ko-KR" sz="2000" dirty="0" smtClean="0">
                    <a:latin typeface="+mn-ea"/>
                  </a:rPr>
                  <a:t>   </a:t>
                </a:r>
                <a:endParaRPr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568" y="4442293"/>
                <a:ext cx="9259139" cy="12048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1838777"/>
                  </p:ext>
                </p:extLst>
              </p:nvPr>
            </p:nvGraphicFramePr>
            <p:xfrm>
              <a:off x="1479328" y="1292820"/>
              <a:ext cx="9233345" cy="30619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846669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846669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846669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846669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846669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42204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dirty="0" smtClean="0"/>
                            <a:t>차종</a:t>
                          </a:r>
                          <a:endParaRPr lang="ko-KR" altLang="en-US" sz="18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dirty="0" smtClean="0"/>
                            <a:t>차량 가격</a:t>
                          </a:r>
                          <a:r>
                            <a:rPr lang="en-US" altLang="ko-KR" sz="1800" dirty="0" smtClean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80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1" i="1" dirty="0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800" b="1" i="1" dirty="0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800" dirty="0" smtClean="0"/>
                            <a:t>)</a:t>
                          </a:r>
                          <a:endParaRPr lang="ko-KR" altLang="en-US" sz="18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dirty="0" smtClean="0"/>
                            <a:t>판매액</a:t>
                          </a:r>
                          <a:r>
                            <a:rPr lang="en-US" altLang="ko-KR" sz="1800" dirty="0" smtClean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80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1" i="1" dirty="0" smtClean="0"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sz="1800" b="1" i="1" dirty="0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800" dirty="0" smtClean="0"/>
                            <a:t>)</a:t>
                          </a:r>
                          <a:endParaRPr lang="ko-KR" altLang="en-US" sz="18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800" b="1" i="1" smtClean="0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ko-KR" sz="1800" b="1" i="1" smtClean="0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8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marL="101069" marR="101069" marT="50534" marB="50534" anchor="ctr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A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169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520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B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19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83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361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1577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C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16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62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256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992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D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48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196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672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E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15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58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225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870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F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196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602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dirty="0" smtClean="0"/>
                            <a:t>합계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91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334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1403</a:t>
                          </a:r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5233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855476"/>
                  </p:ext>
                </p:extLst>
              </p:nvPr>
            </p:nvGraphicFramePr>
            <p:xfrm>
              <a:off x="1479328" y="1292820"/>
              <a:ext cx="9233345" cy="30619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846669"/>
                    <a:gridCol w="1846669"/>
                    <a:gridCol w="1846669"/>
                    <a:gridCol w="1846669"/>
                    <a:gridCol w="1846669"/>
                  </a:tblGrid>
                  <a:tr h="42204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dirty="0" smtClean="0"/>
                            <a:t>차종</a:t>
                          </a:r>
                          <a:endParaRPr lang="ko-KR" altLang="en-US" sz="18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1">
                          <a:blip r:embed="rId4"/>
                          <a:stretch>
                            <a:fillRect l="-100330" r="-300000" b="-649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1">
                          <a:blip r:embed="rId4"/>
                          <a:stretch>
                            <a:fillRect l="-200993" r="-200993" b="-649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1">
                          <a:blip r:embed="rId4"/>
                          <a:stretch>
                            <a:fillRect l="-300000" r="-100330" b="-649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1">
                          <a:blip r:embed="rId4"/>
                          <a:stretch>
                            <a:fillRect l="-400000" r="-330" b="-649275"/>
                          </a:stretch>
                        </a:blipFill>
                      </a:tcPr>
                    </a:tc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A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169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520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B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19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83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361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1577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C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16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62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256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992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D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48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196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672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E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15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58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225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870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F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196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602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dirty="0" smtClean="0"/>
                            <a:t>합계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91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334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1403</a:t>
                          </a:r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5233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2465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ANN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아이리스 데이터 셋을 이용한 다층신경망 예제 실습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998" y="1582219"/>
            <a:ext cx="1009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) </a:t>
            </a:r>
            <a:r>
              <a:rPr lang="ko-KR" altLang="en-US" dirty="0" smtClean="0"/>
              <a:t>아이리스 데이터 셋의 키 값을 확인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40" y="2363546"/>
            <a:ext cx="11338922" cy="87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873303" y="4921321"/>
            <a:ext cx="10263884" cy="120207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아이리스 데이터 셋을 저장한 </a:t>
            </a:r>
            <a:r>
              <a:rPr lang="en-US" altLang="ko-KR" sz="1600" dirty="0" smtClean="0">
                <a:solidFill>
                  <a:schemeClr val="tx1"/>
                </a:solidFill>
              </a:rPr>
              <a:t>iris</a:t>
            </a:r>
            <a:r>
              <a:rPr lang="ko-KR" altLang="en-US" sz="1600" dirty="0" smtClean="0">
                <a:solidFill>
                  <a:schemeClr val="tx1"/>
                </a:solidFill>
              </a:rPr>
              <a:t>변수의 </a:t>
            </a:r>
            <a:r>
              <a:rPr lang="en-US" altLang="ko-KR" sz="1600" dirty="0" smtClean="0">
                <a:solidFill>
                  <a:schemeClr val="tx1"/>
                </a:solidFill>
              </a:rPr>
              <a:t>keys</a:t>
            </a:r>
            <a:r>
              <a:rPr lang="ko-KR" altLang="en-US" sz="1600" dirty="0" smtClean="0">
                <a:solidFill>
                  <a:schemeClr val="tx1"/>
                </a:solidFill>
              </a:rPr>
              <a:t>라는 함수를 사용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불러온 결과 </a:t>
            </a:r>
            <a:r>
              <a:rPr lang="en-US" altLang="ko-KR" sz="1600" dirty="0" smtClean="0">
                <a:solidFill>
                  <a:schemeClr val="tx1"/>
                </a:solidFill>
              </a:rPr>
              <a:t>data,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feature_names</a:t>
            </a:r>
            <a:r>
              <a:rPr lang="en-US" altLang="ko-KR" sz="1600" dirty="0" smtClean="0">
                <a:solidFill>
                  <a:schemeClr val="tx1"/>
                </a:solidFill>
              </a:rPr>
              <a:t>, target,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target_names</a:t>
            </a:r>
            <a:r>
              <a:rPr lang="en-US" altLang="ko-KR" sz="1600" dirty="0" smtClean="0">
                <a:solidFill>
                  <a:schemeClr val="tx1"/>
                </a:solidFill>
              </a:rPr>
              <a:t>, DESCR</a:t>
            </a:r>
            <a:r>
              <a:rPr lang="ko-KR" altLang="en-US" sz="1600" dirty="0" smtClean="0">
                <a:solidFill>
                  <a:schemeClr val="tx1"/>
                </a:solidFill>
              </a:rPr>
              <a:t>항목이 있는 것을 확인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60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50" y="2084313"/>
            <a:ext cx="10590762" cy="295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ANN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아이리스 데이터 셋을 이용한 다층신경망 예제 실습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998" y="1582219"/>
            <a:ext cx="1009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3) Shape</a:t>
            </a:r>
            <a:r>
              <a:rPr lang="ko-KR" altLang="en-US" dirty="0" smtClean="0"/>
              <a:t>를 이용한 데이터의 전체 크</a:t>
            </a:r>
            <a:r>
              <a:rPr lang="ko-KR" altLang="en-US" dirty="0"/>
              <a:t>기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73303" y="5352835"/>
            <a:ext cx="10263884" cy="8630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iris[‘data’]</a:t>
            </a:r>
            <a:r>
              <a:rPr lang="ko-KR" altLang="en-US" sz="1600" dirty="0" smtClean="0">
                <a:solidFill>
                  <a:schemeClr val="tx1"/>
                </a:solidFill>
              </a:rPr>
              <a:t>의 </a:t>
            </a:r>
            <a:r>
              <a:rPr lang="en-US" altLang="ko-KR" sz="1600" dirty="0" smtClean="0">
                <a:solidFill>
                  <a:schemeClr val="tx1"/>
                </a:solidFill>
              </a:rPr>
              <a:t>shape</a:t>
            </a:r>
            <a:r>
              <a:rPr lang="ko-KR" altLang="en-US" sz="1600" dirty="0" smtClean="0">
                <a:solidFill>
                  <a:schemeClr val="tx1"/>
                </a:solidFill>
              </a:rPr>
              <a:t>함수를 사용해 데이터 셋의 개수를 확인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iris[‘data’]</a:t>
            </a:r>
            <a:r>
              <a:rPr lang="ko-KR" altLang="en-US" sz="1600" dirty="0" smtClean="0">
                <a:solidFill>
                  <a:schemeClr val="tx1"/>
                </a:solidFill>
              </a:rPr>
              <a:t>를 </a:t>
            </a:r>
            <a:r>
              <a:rPr lang="en-US" altLang="ko-KR" sz="1600" dirty="0" smtClean="0">
                <a:solidFill>
                  <a:schemeClr val="tx1"/>
                </a:solidFill>
              </a:rPr>
              <a:t>0</a:t>
            </a:r>
            <a:r>
              <a:rPr lang="ko-KR" altLang="en-US" sz="1600" dirty="0" smtClean="0">
                <a:solidFill>
                  <a:schemeClr val="tx1"/>
                </a:solidFill>
              </a:rPr>
              <a:t>부터 </a:t>
            </a:r>
            <a:r>
              <a:rPr lang="en-US" altLang="ko-KR" sz="1600" dirty="0">
                <a:solidFill>
                  <a:schemeClr val="tx1"/>
                </a:solidFill>
              </a:rPr>
              <a:t>9</a:t>
            </a:r>
            <a:r>
              <a:rPr lang="ko-KR" altLang="en-US" sz="1600" dirty="0" smtClean="0">
                <a:solidFill>
                  <a:schemeClr val="tx1"/>
                </a:solidFill>
              </a:rPr>
              <a:t>번까지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슬라이싱</a:t>
            </a:r>
            <a:r>
              <a:rPr lang="ko-KR" altLang="en-US" sz="1600" dirty="0" smtClean="0">
                <a:solidFill>
                  <a:schemeClr val="tx1"/>
                </a:solidFill>
              </a:rPr>
              <a:t> 해 </a:t>
            </a:r>
            <a:r>
              <a:rPr lang="en-US" altLang="ko-KR" sz="1600" dirty="0" smtClean="0">
                <a:solidFill>
                  <a:schemeClr val="tx1"/>
                </a:solidFill>
              </a:rPr>
              <a:t>10</a:t>
            </a:r>
            <a:r>
              <a:rPr lang="ko-KR" altLang="en-US" sz="1600" dirty="0" smtClean="0">
                <a:solidFill>
                  <a:schemeClr val="tx1"/>
                </a:solidFill>
              </a:rPr>
              <a:t>개의 데이터를 확인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41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ANN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아이리스 데이터 셋을 이용한 다층신경망 예제 실습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998" y="1582219"/>
            <a:ext cx="1009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) X</a:t>
            </a:r>
            <a:r>
              <a:rPr lang="ko-KR" altLang="en-US" dirty="0" smtClean="0"/>
              <a:t>에는 아이리스 </a:t>
            </a:r>
            <a:r>
              <a:rPr lang="ko-KR" altLang="en-US" dirty="0" err="1" smtClean="0"/>
              <a:t>데이터셋의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</a:t>
            </a:r>
            <a:r>
              <a:rPr lang="en-US" altLang="ko-KR" dirty="0" smtClean="0"/>
              <a:t>, y</a:t>
            </a:r>
            <a:r>
              <a:rPr lang="ko-KR" altLang="en-US" dirty="0" smtClean="0"/>
              <a:t>에는 분류하고자 하는 </a:t>
            </a:r>
            <a:r>
              <a:rPr lang="en-US" altLang="ko-KR" dirty="0" smtClean="0"/>
              <a:t>target </a:t>
            </a:r>
            <a:r>
              <a:rPr lang="ko-KR" altLang="en-US" dirty="0" smtClean="0"/>
              <a:t>변수를 입력 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21" y="2241179"/>
            <a:ext cx="11260370" cy="134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873303" y="4921321"/>
            <a:ext cx="10263884" cy="120207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r>
              <a:rPr lang="ko-KR" altLang="en-US" sz="1600" dirty="0" smtClean="0">
                <a:solidFill>
                  <a:schemeClr val="tx1"/>
                </a:solidFill>
              </a:rPr>
              <a:t>변수에는 </a:t>
            </a:r>
            <a:r>
              <a:rPr lang="en-US" altLang="ko-KR" sz="1600" dirty="0" smtClean="0">
                <a:solidFill>
                  <a:schemeClr val="tx1"/>
                </a:solidFill>
              </a:rPr>
              <a:t>iris[‘data’]</a:t>
            </a:r>
            <a:r>
              <a:rPr lang="ko-KR" altLang="en-US" sz="1600" dirty="0" smtClean="0">
                <a:solidFill>
                  <a:schemeClr val="tx1"/>
                </a:solidFill>
              </a:rPr>
              <a:t>는 </a:t>
            </a:r>
            <a:r>
              <a:rPr lang="en-US" altLang="ko-KR" sz="1600" dirty="0" smtClean="0">
                <a:solidFill>
                  <a:schemeClr val="tx1"/>
                </a:solidFill>
              </a:rPr>
              <a:t>iris</a:t>
            </a:r>
            <a:r>
              <a:rPr lang="ko-KR" altLang="en-US" sz="1600" dirty="0" smtClean="0">
                <a:solidFill>
                  <a:schemeClr val="tx1"/>
                </a:solidFill>
              </a:rPr>
              <a:t>데이터의 특징 데이터 값을 할당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Y</a:t>
            </a:r>
            <a:r>
              <a:rPr lang="ko-KR" altLang="en-US" sz="1600" dirty="0" smtClean="0">
                <a:solidFill>
                  <a:schemeClr val="tx1"/>
                </a:solidFill>
              </a:rPr>
              <a:t>변수에는 </a:t>
            </a:r>
            <a:r>
              <a:rPr lang="en-US" altLang="ko-KR" sz="1600" dirty="0" smtClean="0">
                <a:solidFill>
                  <a:schemeClr val="tx1"/>
                </a:solidFill>
              </a:rPr>
              <a:t>iris[‘target’]</a:t>
            </a:r>
            <a:r>
              <a:rPr lang="ko-KR" altLang="en-US" sz="1600" dirty="0" smtClean="0">
                <a:solidFill>
                  <a:schemeClr val="tx1"/>
                </a:solidFill>
              </a:rPr>
              <a:t>으로 </a:t>
            </a:r>
            <a:r>
              <a:rPr lang="en-US" altLang="ko-KR" sz="1600" dirty="0" smtClean="0">
                <a:solidFill>
                  <a:schemeClr val="tx1"/>
                </a:solidFill>
              </a:rPr>
              <a:t>iris</a:t>
            </a:r>
            <a:r>
              <a:rPr lang="ko-KR" altLang="en-US" sz="1600" dirty="0" smtClean="0">
                <a:solidFill>
                  <a:schemeClr val="tx1"/>
                </a:solidFill>
              </a:rPr>
              <a:t>데이터를 판단하는 값을 할당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11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ANN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아이리스 데이터 셋을 이용한 다층신경망 예제 실습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998" y="1582219"/>
            <a:ext cx="1009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5) 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y</a:t>
            </a:r>
            <a:r>
              <a:rPr lang="ko-KR" altLang="en-US" dirty="0" smtClean="0"/>
              <a:t>로 나눈 값을 학습할 </a:t>
            </a:r>
            <a:r>
              <a:rPr lang="en-US" altLang="ko-KR" dirty="0" smtClean="0"/>
              <a:t>training</a:t>
            </a:r>
            <a:r>
              <a:rPr lang="ko-KR" altLang="en-US" dirty="0" smtClean="0"/>
              <a:t>셋과 학습한 내용을 테스트할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셋으로 구분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3" y="2292120"/>
            <a:ext cx="11434280" cy="11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873303" y="3906982"/>
            <a:ext cx="10263884" cy="22164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Sklearn.model_selection</a:t>
            </a:r>
            <a:r>
              <a:rPr lang="ko-KR" altLang="en-US" sz="1600" dirty="0" smtClean="0">
                <a:solidFill>
                  <a:schemeClr val="tx1"/>
                </a:solidFill>
              </a:rPr>
              <a:t>은 모델을 분리하는 모듈을 모아놓은 라이브러리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Sklearn.model_selection</a:t>
            </a:r>
            <a:r>
              <a:rPr lang="ko-KR" altLang="en-US" sz="1600" dirty="0" smtClean="0">
                <a:solidFill>
                  <a:schemeClr val="tx1"/>
                </a:solidFill>
              </a:rPr>
              <a:t>의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train_test_split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모듈을 </a:t>
            </a:r>
            <a:r>
              <a:rPr lang="en-US" altLang="ko-KR" sz="1600" dirty="0" smtClean="0">
                <a:solidFill>
                  <a:schemeClr val="tx1"/>
                </a:solidFill>
              </a:rPr>
              <a:t>import </a:t>
            </a:r>
            <a:r>
              <a:rPr lang="ko-KR" altLang="en-US" sz="1600" dirty="0" smtClean="0">
                <a:solidFill>
                  <a:schemeClr val="tx1"/>
                </a:solidFill>
              </a:rPr>
              <a:t>함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train_test_split</a:t>
            </a:r>
            <a:r>
              <a:rPr lang="ko-KR" altLang="en-US" sz="1600" dirty="0" smtClean="0">
                <a:solidFill>
                  <a:schemeClr val="tx1"/>
                </a:solidFill>
              </a:rPr>
              <a:t>모듈은 데이터를 </a:t>
            </a:r>
            <a:r>
              <a:rPr lang="en-US" altLang="ko-KR" sz="1600" dirty="0" smtClean="0">
                <a:solidFill>
                  <a:schemeClr val="tx1"/>
                </a:solidFill>
              </a:rPr>
              <a:t>train</a:t>
            </a:r>
            <a:r>
              <a:rPr lang="ko-KR" altLang="en-US" sz="1600" dirty="0" smtClean="0">
                <a:solidFill>
                  <a:schemeClr val="tx1"/>
                </a:solidFill>
              </a:rPr>
              <a:t>과 </a:t>
            </a:r>
            <a:r>
              <a:rPr lang="en-US" altLang="ko-KR" sz="1600" dirty="0" smtClean="0">
                <a:solidFill>
                  <a:schemeClr val="tx1"/>
                </a:solidFill>
              </a:rPr>
              <a:t>test</a:t>
            </a:r>
            <a:r>
              <a:rPr lang="ko-KR" altLang="en-US" sz="1600" dirty="0" smtClean="0">
                <a:solidFill>
                  <a:schemeClr val="tx1"/>
                </a:solidFill>
              </a:rPr>
              <a:t>형태로 분리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chemeClr val="tx1"/>
                </a:solidFill>
              </a:rPr>
              <a:t>t</a:t>
            </a:r>
            <a:r>
              <a:rPr lang="en-US" altLang="ko-KR" sz="1600" dirty="0" smtClean="0">
                <a:solidFill>
                  <a:schemeClr val="tx1"/>
                </a:solidFill>
              </a:rPr>
              <a:t>rain</a:t>
            </a:r>
            <a:r>
              <a:rPr lang="ko-KR" altLang="en-US" sz="1600" dirty="0" smtClean="0">
                <a:solidFill>
                  <a:schemeClr val="tx1"/>
                </a:solidFill>
              </a:rPr>
              <a:t>과 </a:t>
            </a:r>
            <a:r>
              <a:rPr lang="en-US" altLang="ko-KR" sz="1600" dirty="0" smtClean="0">
                <a:solidFill>
                  <a:schemeClr val="tx1"/>
                </a:solidFill>
              </a:rPr>
              <a:t>test</a:t>
            </a:r>
            <a:r>
              <a:rPr lang="ko-KR" altLang="en-US" sz="1600" dirty="0" smtClean="0">
                <a:solidFill>
                  <a:schemeClr val="tx1"/>
                </a:solidFill>
              </a:rPr>
              <a:t>의 비율은 </a:t>
            </a:r>
            <a:r>
              <a:rPr lang="en-US" altLang="ko-KR" sz="1600" dirty="0" smtClean="0">
                <a:solidFill>
                  <a:schemeClr val="tx1"/>
                </a:solidFill>
              </a:rPr>
              <a:t>7.5:2.5</a:t>
            </a:r>
            <a:r>
              <a:rPr lang="ko-KR" altLang="en-US" sz="1600" dirty="0" smtClean="0">
                <a:solidFill>
                  <a:schemeClr val="tx1"/>
                </a:solidFill>
              </a:rPr>
              <a:t>로 데이터를 분할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그러므로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train_test_split</a:t>
            </a:r>
            <a:r>
              <a:rPr lang="ko-KR" altLang="en-US" sz="1600" dirty="0" smtClean="0">
                <a:solidFill>
                  <a:schemeClr val="tx1"/>
                </a:solidFill>
              </a:rPr>
              <a:t>함수에 특징 데이터를 담은 </a:t>
            </a:r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r>
              <a:rPr lang="ko-KR" altLang="en-US" sz="1600" dirty="0" smtClean="0">
                <a:solidFill>
                  <a:schemeClr val="tx1"/>
                </a:solidFill>
              </a:rPr>
              <a:t>와 분석할 </a:t>
            </a:r>
            <a:r>
              <a:rPr lang="en-US" altLang="ko-KR" sz="1600" dirty="0" smtClean="0">
                <a:solidFill>
                  <a:schemeClr val="tx1"/>
                </a:solidFill>
              </a:rPr>
              <a:t>y</a:t>
            </a:r>
            <a:r>
              <a:rPr lang="ko-KR" altLang="en-US" sz="1600" dirty="0" smtClean="0">
                <a:solidFill>
                  <a:schemeClr val="tx1"/>
                </a:solidFill>
              </a:rPr>
              <a:t>를 넣고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X_train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X_test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y_train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y_test</a:t>
            </a:r>
            <a:r>
              <a:rPr lang="ko-KR" altLang="en-US" sz="1600" dirty="0" smtClean="0">
                <a:solidFill>
                  <a:schemeClr val="tx1"/>
                </a:solidFill>
              </a:rPr>
              <a:t>등으로 데이터를 분할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0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ANN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아이리스 데이터 셋을 이용한 다층신경망 예제 실습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998" y="1582219"/>
            <a:ext cx="1009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) </a:t>
            </a:r>
            <a:r>
              <a:rPr lang="ko-KR" altLang="en-US" dirty="0" smtClean="0"/>
              <a:t>데이터의 정규화를 위한 </a:t>
            </a:r>
            <a:r>
              <a:rPr lang="en-US" altLang="ko-KR" dirty="0" err="1" smtClean="0"/>
              <a:t>StandardScaler</a:t>
            </a:r>
            <a:r>
              <a:rPr lang="ko-KR" altLang="en-US" dirty="0" smtClean="0"/>
              <a:t>라이브러리를 로드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18" y="2255353"/>
            <a:ext cx="10439934" cy="123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73303" y="4613097"/>
            <a:ext cx="10263884" cy="15103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sklearn.preprocessing</a:t>
            </a:r>
            <a:r>
              <a:rPr lang="ko-KR" altLang="en-US" sz="1600" dirty="0" smtClean="0">
                <a:solidFill>
                  <a:schemeClr val="tx1"/>
                </a:solidFill>
              </a:rPr>
              <a:t>라이브러리의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StarndardScaler</a:t>
            </a:r>
            <a:r>
              <a:rPr lang="ko-KR" altLang="en-US" sz="1600" dirty="0" smtClean="0">
                <a:solidFill>
                  <a:schemeClr val="tx1"/>
                </a:solidFill>
              </a:rPr>
              <a:t>모듈을 불러옴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StandardScaler</a:t>
            </a:r>
            <a:r>
              <a:rPr lang="ko-KR" altLang="en-US" sz="1600">
                <a:solidFill>
                  <a:schemeClr val="tx1"/>
                </a:solidFill>
              </a:rPr>
              <a:t>는</a:t>
            </a:r>
            <a:r>
              <a:rPr lang="ko-KR" altLang="en-US" sz="160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데이터를 평균 </a:t>
            </a:r>
            <a:r>
              <a:rPr lang="en-US" altLang="ko-KR" sz="1600" dirty="0" smtClean="0">
                <a:solidFill>
                  <a:schemeClr val="tx1"/>
                </a:solidFill>
              </a:rPr>
              <a:t>0, </a:t>
            </a:r>
            <a:r>
              <a:rPr lang="ko-KR" altLang="en-US" sz="1600" dirty="0" smtClean="0">
                <a:solidFill>
                  <a:schemeClr val="tx1"/>
                </a:solidFill>
              </a:rPr>
              <a:t>표준편차 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</a:rPr>
              <a:t>의 범위로 데이터를 정규화시키는 모듈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StandardScaler</a:t>
            </a:r>
            <a:r>
              <a:rPr lang="ko-KR" altLang="en-US" sz="1600" dirty="0" smtClean="0">
                <a:solidFill>
                  <a:schemeClr val="tx1"/>
                </a:solidFill>
              </a:rPr>
              <a:t>모듈을 불러와서 </a:t>
            </a:r>
            <a:r>
              <a:rPr lang="en-US" altLang="ko-KR" sz="1600" dirty="0" smtClean="0">
                <a:solidFill>
                  <a:schemeClr val="tx1"/>
                </a:solidFill>
              </a:rPr>
              <a:t>scaler</a:t>
            </a:r>
            <a:r>
              <a:rPr lang="ko-KR" altLang="en-US" sz="1600" dirty="0" smtClean="0">
                <a:solidFill>
                  <a:schemeClr val="tx1"/>
                </a:solidFill>
              </a:rPr>
              <a:t>변수에 저장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5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ANN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아이리스 데이터 셋을 이용한 다층신경망 예제 실습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998" y="1582219"/>
            <a:ext cx="1009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7) </a:t>
            </a:r>
            <a:r>
              <a:rPr lang="en-US" altLang="ko-KR" dirty="0" err="1" smtClean="0"/>
              <a:t>X_train</a:t>
            </a:r>
            <a:r>
              <a:rPr lang="ko-KR" altLang="en-US" dirty="0" smtClean="0"/>
              <a:t>에 대한 데이터를 </a:t>
            </a:r>
            <a:r>
              <a:rPr lang="en-US" altLang="ko-KR" dirty="0" err="1" smtClean="0"/>
              <a:t>StandardScaler</a:t>
            </a:r>
            <a:r>
              <a:rPr lang="ko-KR" altLang="en-US" dirty="0" smtClean="0"/>
              <a:t>를 이용해 데이터 정규화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35" y="2242929"/>
            <a:ext cx="11288946" cy="851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73303" y="4613097"/>
            <a:ext cx="10263884" cy="15103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AutoNum type="arabicPeriod"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StandardScaler</a:t>
            </a:r>
            <a:r>
              <a:rPr lang="ko-KR" altLang="en-US" sz="1600" dirty="0" smtClean="0">
                <a:solidFill>
                  <a:schemeClr val="tx1"/>
                </a:solidFill>
              </a:rPr>
              <a:t>모듈을 담은 변수 </a:t>
            </a:r>
            <a:r>
              <a:rPr lang="en-US" altLang="ko-KR" sz="1600" dirty="0" smtClean="0">
                <a:solidFill>
                  <a:schemeClr val="tx1"/>
                </a:solidFill>
              </a:rPr>
              <a:t>scaler</a:t>
            </a:r>
            <a:r>
              <a:rPr lang="ko-KR" altLang="en-US" sz="1600" dirty="0" smtClean="0">
                <a:solidFill>
                  <a:schemeClr val="tx1"/>
                </a:solidFill>
              </a:rPr>
              <a:t>를 이용해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X_train</a:t>
            </a:r>
            <a:r>
              <a:rPr lang="ko-KR" altLang="en-US" sz="1600" dirty="0" smtClean="0">
                <a:solidFill>
                  <a:schemeClr val="tx1"/>
                </a:solidFill>
              </a:rPr>
              <a:t>을 </a:t>
            </a:r>
            <a:r>
              <a:rPr lang="en-US" altLang="ko-KR" sz="1600" dirty="0" smtClean="0">
                <a:solidFill>
                  <a:schemeClr val="tx1"/>
                </a:solidFill>
              </a:rPr>
              <a:t>fit</a:t>
            </a:r>
            <a:r>
              <a:rPr lang="ko-KR" altLang="en-US" sz="1600" dirty="0" smtClean="0">
                <a:solidFill>
                  <a:schemeClr val="tx1"/>
                </a:solidFill>
              </a:rPr>
              <a:t>함수를 이용해 학습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80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ANN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아이리스 데이터 셋을 이용한 다층신경망 예제 실습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998" y="1582219"/>
            <a:ext cx="1009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8) </a:t>
            </a:r>
            <a:r>
              <a:rPr lang="en-US" altLang="ko-KR" dirty="0" err="1" smtClean="0"/>
              <a:t>X_train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X_test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StandardScaler</a:t>
            </a:r>
            <a:r>
              <a:rPr lang="ko-KR" altLang="en-US" dirty="0" smtClean="0"/>
              <a:t>를 이용해 정규화하고 이를 변환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6" y="2098105"/>
            <a:ext cx="11882738" cy="841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73303" y="4621414"/>
            <a:ext cx="10263884" cy="15103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Scaler</a:t>
            </a:r>
            <a:r>
              <a:rPr lang="ko-KR" altLang="en-US" sz="1600" dirty="0" smtClean="0">
                <a:solidFill>
                  <a:schemeClr val="tx1"/>
                </a:solidFill>
              </a:rPr>
              <a:t>함수는 </a:t>
            </a:r>
            <a:r>
              <a:rPr lang="en-US" altLang="ko-KR" sz="1600" dirty="0" smtClean="0">
                <a:solidFill>
                  <a:schemeClr val="tx1"/>
                </a:solidFill>
              </a:rPr>
              <a:t>25</a:t>
            </a:r>
            <a:r>
              <a:rPr lang="ko-KR" altLang="en-US" sz="1600" dirty="0" smtClean="0">
                <a:solidFill>
                  <a:schemeClr val="tx1"/>
                </a:solidFill>
              </a:rPr>
              <a:t>쪽에서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X_train</a:t>
            </a:r>
            <a:r>
              <a:rPr lang="ko-KR" altLang="en-US" sz="1600" dirty="0" smtClean="0">
                <a:solidFill>
                  <a:schemeClr val="tx1"/>
                </a:solidFill>
              </a:rPr>
              <a:t>을 기반으로 학습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scaler.transform</a:t>
            </a:r>
            <a:r>
              <a:rPr lang="ko-KR" altLang="en-US" sz="1600" dirty="0" smtClean="0">
                <a:solidFill>
                  <a:schemeClr val="tx1"/>
                </a:solidFill>
              </a:rPr>
              <a:t>은 학습한 데이터의 범위를 기준으로 데이터를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정규화해주는</a:t>
            </a:r>
            <a:r>
              <a:rPr lang="ko-KR" altLang="en-US" sz="1600" dirty="0" smtClean="0">
                <a:solidFill>
                  <a:schemeClr val="tx1"/>
                </a:solidFill>
              </a:rPr>
              <a:t> 모듈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그러므로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scaler.transform</a:t>
            </a:r>
            <a:r>
              <a:rPr lang="ko-KR" altLang="en-US" sz="1600" dirty="0" smtClean="0">
                <a:solidFill>
                  <a:schemeClr val="tx1"/>
                </a:solidFill>
              </a:rPr>
              <a:t>모듈을 이용해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X_train</a:t>
            </a:r>
            <a:r>
              <a:rPr lang="ko-KR" altLang="en-US" sz="1600" dirty="0" smtClean="0">
                <a:solidFill>
                  <a:schemeClr val="tx1"/>
                </a:solidFill>
              </a:rPr>
              <a:t>데이터를 정규화하여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X_train</a:t>
            </a:r>
            <a:r>
              <a:rPr lang="ko-KR" altLang="en-US" sz="1600" dirty="0" smtClean="0">
                <a:solidFill>
                  <a:schemeClr val="tx1"/>
                </a:solidFill>
              </a:rPr>
              <a:t>에 재 할당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X_test</a:t>
            </a:r>
            <a:r>
              <a:rPr lang="ko-KR" altLang="en-US" sz="1600" dirty="0" smtClean="0">
                <a:solidFill>
                  <a:schemeClr val="tx1"/>
                </a:solidFill>
              </a:rPr>
              <a:t>데이터도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scaler.transform</a:t>
            </a:r>
            <a:r>
              <a:rPr lang="ko-KR" altLang="en-US" sz="1600" dirty="0" smtClean="0">
                <a:solidFill>
                  <a:schemeClr val="tx1"/>
                </a:solidFill>
              </a:rPr>
              <a:t>모듈을 사용해 정규화하여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X_test</a:t>
            </a:r>
            <a:r>
              <a:rPr lang="ko-KR" altLang="en-US" sz="1600" dirty="0" smtClean="0">
                <a:solidFill>
                  <a:schemeClr val="tx1"/>
                </a:solidFill>
              </a:rPr>
              <a:t>에 재할당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6742" y="3233665"/>
            <a:ext cx="3391593" cy="739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10, 50, 40, 20, 100, 70, 60, 100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21189" y="3236435"/>
            <a:ext cx="3391593" cy="739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0, 0.5, 0.4, 0.2, 1, 0.7, 0.6, 1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461463" y="3433152"/>
            <a:ext cx="482138" cy="37407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2616" y="4006736"/>
            <a:ext cx="67582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 smtClean="0"/>
              <a:t>scaler.transform</a:t>
            </a:r>
            <a:r>
              <a:rPr lang="ko-KR" altLang="en-US" sz="1300" dirty="0" smtClean="0"/>
              <a:t>모듈을 사용한 데이터 정규화 예시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12282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ANN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아이리스 데이터 셋을 이용한 다층신경망 예제 실습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998" y="1582219"/>
            <a:ext cx="1009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) </a:t>
            </a:r>
            <a:r>
              <a:rPr lang="ko-KR" altLang="en-US" smtClean="0"/>
              <a:t>다층신경망 </a:t>
            </a:r>
            <a:r>
              <a:rPr lang="ko-KR" altLang="en-US" dirty="0" smtClean="0"/>
              <a:t>분류알고리즘을 로드하고 </a:t>
            </a:r>
            <a:r>
              <a:rPr lang="en-US" altLang="ko-KR" dirty="0" smtClean="0"/>
              <a:t>MLP</a:t>
            </a:r>
            <a:r>
              <a:rPr lang="ko-KR" altLang="en-US" dirty="0" smtClean="0"/>
              <a:t>알고리즘의 </a:t>
            </a:r>
            <a:r>
              <a:rPr lang="ko-KR" altLang="en-US" dirty="0" err="1" smtClean="0"/>
              <a:t>히든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레이어를</a:t>
            </a:r>
            <a:r>
              <a:rPr lang="ko-KR" altLang="en-US" dirty="0" smtClean="0"/>
              <a:t> 할당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49" y="2170235"/>
            <a:ext cx="11680860" cy="120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73303" y="4613097"/>
            <a:ext cx="10263884" cy="15103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sklearn.neural_network</a:t>
            </a:r>
            <a:r>
              <a:rPr lang="ko-KR" altLang="en-US" sz="1600" dirty="0" smtClean="0">
                <a:solidFill>
                  <a:schemeClr val="tx1"/>
                </a:solidFill>
              </a:rPr>
              <a:t>는 다양한 인공신경망 모듈이 들어 있는 라이브러리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인공신경망 분류알고리즘을 사용하기 위해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sklearn.neural_network</a:t>
            </a:r>
            <a:r>
              <a:rPr lang="ko-KR" altLang="en-US" sz="1600" dirty="0" smtClean="0">
                <a:solidFill>
                  <a:schemeClr val="tx1"/>
                </a:solidFill>
              </a:rPr>
              <a:t>의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MLPClassifier</a:t>
            </a:r>
            <a:r>
              <a:rPr lang="ko-KR" altLang="en-US" sz="1600" dirty="0" smtClean="0">
                <a:solidFill>
                  <a:schemeClr val="tx1"/>
                </a:solidFill>
              </a:rPr>
              <a:t>모듈을 </a:t>
            </a:r>
            <a:r>
              <a:rPr lang="en-US" altLang="ko-KR" sz="1600" dirty="0" smtClean="0">
                <a:solidFill>
                  <a:schemeClr val="tx1"/>
                </a:solidFill>
              </a:rPr>
              <a:t>import</a:t>
            </a:r>
            <a:r>
              <a:rPr lang="ko-KR" altLang="en-US" sz="1600" dirty="0" smtClean="0">
                <a:solidFill>
                  <a:schemeClr val="tx1"/>
                </a:solidFill>
              </a:rPr>
              <a:t>함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불러온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MLPClassifier</a:t>
            </a:r>
            <a:r>
              <a:rPr lang="ko-KR" altLang="en-US" sz="1600" dirty="0" smtClean="0">
                <a:solidFill>
                  <a:schemeClr val="tx1"/>
                </a:solidFill>
              </a:rPr>
              <a:t>알고리즘을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히든레이어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10, 10, 10</a:t>
            </a:r>
            <a:r>
              <a:rPr lang="ko-KR" altLang="en-US" sz="1600" dirty="0" smtClean="0">
                <a:solidFill>
                  <a:schemeClr val="tx1"/>
                </a:solidFill>
              </a:rPr>
              <a:t>을 할당해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mlp</a:t>
            </a:r>
            <a:r>
              <a:rPr lang="ko-KR" altLang="en-US" sz="1600" dirty="0" smtClean="0">
                <a:solidFill>
                  <a:schemeClr val="tx1"/>
                </a:solidFill>
              </a:rPr>
              <a:t>변수에 저장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8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ANN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아이리스 데이터 셋을 이용한 다층신경망 예제 실습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998" y="1582219"/>
            <a:ext cx="1009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10) MLP</a:t>
            </a:r>
            <a:r>
              <a:rPr lang="ko-KR" altLang="en-US" dirty="0" smtClean="0"/>
              <a:t>를 이용해 </a:t>
            </a:r>
            <a:r>
              <a:rPr lang="en-US" altLang="ko-KR" dirty="0" err="1" smtClean="0"/>
              <a:t>X_train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y_train</a:t>
            </a:r>
            <a:r>
              <a:rPr lang="ko-KR" altLang="en-US" dirty="0" smtClean="0"/>
              <a:t>을 학습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73303" y="4695290"/>
            <a:ext cx="10263884" cy="14281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mlp.fit</a:t>
            </a:r>
            <a:r>
              <a:rPr lang="ko-KR" altLang="en-US" sz="1600" dirty="0" smtClean="0">
                <a:solidFill>
                  <a:schemeClr val="tx1"/>
                </a:solidFill>
              </a:rPr>
              <a:t>은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X_train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y_train</a:t>
            </a:r>
            <a:r>
              <a:rPr lang="ko-KR" altLang="en-US" sz="1600" dirty="0" smtClean="0">
                <a:solidFill>
                  <a:schemeClr val="tx1"/>
                </a:solidFill>
              </a:rPr>
              <a:t>을 인공신경망을 이용해 학습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아래에 나타난 빨간색 부분은 </a:t>
            </a:r>
            <a:r>
              <a:rPr lang="en-US" altLang="ko-KR" sz="1600" dirty="0" smtClean="0">
                <a:solidFill>
                  <a:schemeClr val="tx1"/>
                </a:solidFill>
              </a:rPr>
              <a:t>Warning</a:t>
            </a:r>
            <a:r>
              <a:rPr lang="ko-KR" altLang="en-US" sz="1600" dirty="0" smtClean="0">
                <a:solidFill>
                  <a:schemeClr val="tx1"/>
                </a:solidFill>
              </a:rPr>
              <a:t>부분 최적화를 할 시 주의하라는 내용이므로 무시해도 됨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다층신경망은 기본적인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활성화함수로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relu</a:t>
            </a:r>
            <a:r>
              <a:rPr lang="ko-KR" altLang="en-US" sz="1600" dirty="0" smtClean="0">
                <a:solidFill>
                  <a:schemeClr val="tx1"/>
                </a:solidFill>
              </a:rPr>
              <a:t>를 사용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Relu</a:t>
            </a:r>
            <a:r>
              <a:rPr lang="ko-KR" altLang="en-US" sz="1600" dirty="0" smtClean="0">
                <a:solidFill>
                  <a:schemeClr val="tx1"/>
                </a:solidFill>
              </a:rPr>
              <a:t>활성화 함수는 음수일 경우 </a:t>
            </a:r>
            <a:r>
              <a:rPr lang="en-US" altLang="ko-KR" sz="1600" dirty="0" smtClean="0">
                <a:solidFill>
                  <a:schemeClr val="tx1"/>
                </a:solidFill>
              </a:rPr>
              <a:t>0 </a:t>
            </a:r>
            <a:r>
              <a:rPr lang="ko-KR" altLang="en-US" sz="1600" dirty="0" smtClean="0">
                <a:solidFill>
                  <a:schemeClr val="tx1"/>
                </a:solidFill>
              </a:rPr>
              <a:t>양수일 경우 선형적 데이터를 출력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78" y="2040120"/>
            <a:ext cx="10767424" cy="259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5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ANN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아이리스 데이터 셋을 이용한 다층신경망 예제 실습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998" y="1582219"/>
            <a:ext cx="1009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10) MLP</a:t>
            </a:r>
            <a:r>
              <a:rPr lang="ko-KR" altLang="en-US" dirty="0" smtClean="0"/>
              <a:t>를 이용해 </a:t>
            </a:r>
            <a:r>
              <a:rPr lang="en-US" altLang="ko-KR" dirty="0" err="1" smtClean="0"/>
              <a:t>X_train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y_train</a:t>
            </a:r>
            <a:r>
              <a:rPr lang="ko-KR" altLang="en-US" dirty="0" smtClean="0"/>
              <a:t>을 학습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9709" y="2036618"/>
            <a:ext cx="104241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Activation: </a:t>
            </a:r>
            <a:r>
              <a:rPr lang="ko-KR" altLang="en-US" sz="1400" smtClean="0"/>
              <a:t>다층신경망에서 </a:t>
            </a:r>
            <a:r>
              <a:rPr lang="ko-KR" altLang="en-US" sz="1400" dirty="0" smtClean="0"/>
              <a:t>사용하는 활성화 함수를 나타냄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Alpha: </a:t>
            </a:r>
            <a:r>
              <a:rPr lang="ko-KR" altLang="en-US" sz="1400" dirty="0" smtClean="0"/>
              <a:t>신경망 내의 정규화 </a:t>
            </a:r>
            <a:r>
              <a:rPr lang="ko-KR" altLang="en-US" sz="1400" dirty="0" err="1" smtClean="0"/>
              <a:t>파라미터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Batch_size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최적화를 시키기 위한 학습 최소 크기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Epsilon: </a:t>
            </a:r>
            <a:r>
              <a:rPr lang="ko-KR" altLang="en-US" sz="1400" dirty="0" smtClean="0"/>
              <a:t>수치 안정성을 위한 오차 값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Learning_rate_init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가중치를 업데이트 할 때 크기를 제어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Max_iter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최대 반복 횟수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Hidden_layer_sizes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히든레이어의</a:t>
            </a:r>
            <a:r>
              <a:rPr lang="ko-KR" altLang="en-US" sz="1400" dirty="0" smtClean="0"/>
              <a:t> 크기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Learning_rate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단계별로 움직이는 학습 속도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Shuffle: </a:t>
            </a:r>
            <a:r>
              <a:rPr lang="ko-KR" altLang="en-US" sz="1400" dirty="0" smtClean="0"/>
              <a:t>데이터를 학습 시 데이터들의 위치를 임의적으로 변경하는지의 여부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Solver: </a:t>
            </a:r>
            <a:r>
              <a:rPr lang="ko-KR" altLang="en-US" sz="1400" dirty="0" smtClean="0"/>
              <a:t>가중치 최적화를 위해 사용하는 함수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Validation_fraction</a:t>
            </a:r>
            <a:r>
              <a:rPr lang="en-US" altLang="ko-KR" sz="1400" dirty="0" smtClean="0"/>
              <a:t>: training</a:t>
            </a:r>
            <a:r>
              <a:rPr lang="ko-KR" altLang="en-US" sz="1400" dirty="0" smtClean="0"/>
              <a:t>데이터를 학습 시 </a:t>
            </a:r>
            <a:r>
              <a:rPr lang="en-US" altLang="ko-KR" sz="1400" dirty="0" smtClean="0"/>
              <a:t>validation</a:t>
            </a:r>
            <a:r>
              <a:rPr lang="ko-KR" altLang="en-US" sz="1400" dirty="0" smtClean="0"/>
              <a:t>의 비율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Validation: training</a:t>
            </a:r>
            <a:r>
              <a:rPr lang="ko-KR" altLang="en-US" sz="1400" dirty="0" smtClean="0"/>
              <a:t>데이터를 학습 시 데이터가 유의미한지를 검증하는 데이터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02211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단일선형회귀분석이란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6"/>
            </a:pPr>
            <a:r>
              <a:rPr lang="ko-KR" altLang="en-US" sz="2000" b="1" dirty="0" smtClean="0">
                <a:latin typeface="+mn-ea"/>
              </a:rPr>
              <a:t>표본회귀선 예시</a:t>
            </a:r>
            <a:endParaRPr lang="en-US" altLang="ko-KR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409" y="1402282"/>
            <a:ext cx="4745182" cy="458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193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ANN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아이리스 데이터 셋을 이용한 다층신경망 예제 실습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998" y="1582219"/>
            <a:ext cx="1009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11) </a:t>
            </a:r>
            <a:r>
              <a:rPr lang="ko-KR" altLang="en-US" dirty="0" smtClean="0"/>
              <a:t>학습한 </a:t>
            </a:r>
            <a:r>
              <a:rPr lang="en-US" altLang="ko-KR" dirty="0" err="1" smtClean="0"/>
              <a:t>mlp</a:t>
            </a:r>
            <a:r>
              <a:rPr lang="ko-KR" altLang="en-US" dirty="0" smtClean="0"/>
              <a:t>를 기반으로 </a:t>
            </a:r>
            <a:r>
              <a:rPr lang="en-US" altLang="ko-KR" dirty="0" err="1" smtClean="0"/>
              <a:t>X_test</a:t>
            </a:r>
            <a:r>
              <a:rPr lang="ko-KR" altLang="en-US" dirty="0" smtClean="0"/>
              <a:t>를 예측해 </a:t>
            </a:r>
            <a:r>
              <a:rPr lang="en-US" altLang="ko-KR" dirty="0" smtClean="0"/>
              <a:t>predictions </a:t>
            </a:r>
            <a:r>
              <a:rPr lang="ko-KR" altLang="en-US" dirty="0" smtClean="0"/>
              <a:t>변수에 저장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4" y="2512190"/>
            <a:ext cx="11824698" cy="60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73303" y="4900773"/>
            <a:ext cx="10263884" cy="1222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FontTx/>
              <a:buAutoNum type="arabicPeriod"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mlp.predict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X_test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r>
              <a:rPr lang="ko-KR" altLang="en-US" sz="1600" dirty="0" smtClean="0">
                <a:solidFill>
                  <a:schemeClr val="tx1"/>
                </a:solidFill>
              </a:rPr>
              <a:t>는 </a:t>
            </a:r>
            <a:r>
              <a:rPr lang="ko-KR" altLang="en-US" sz="1600" dirty="0">
                <a:solidFill>
                  <a:schemeClr val="tx1"/>
                </a:solidFill>
              </a:rPr>
              <a:t>학습한 인공신경망을 이용해 </a:t>
            </a:r>
            <a:r>
              <a:rPr lang="en-US" altLang="ko-KR" sz="1600" dirty="0" err="1">
                <a:solidFill>
                  <a:schemeClr val="tx1"/>
                </a:solidFill>
              </a:rPr>
              <a:t>X_test</a:t>
            </a:r>
            <a:r>
              <a:rPr lang="ko-KR" altLang="en-US" sz="1600" dirty="0">
                <a:solidFill>
                  <a:schemeClr val="tx1"/>
                </a:solidFill>
              </a:rPr>
              <a:t>를 이용해 예측하는 부분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예측한 데이터를 </a:t>
            </a:r>
            <a:r>
              <a:rPr lang="en-US" altLang="ko-KR" sz="1600" dirty="0" smtClean="0">
                <a:solidFill>
                  <a:schemeClr val="tx1"/>
                </a:solidFill>
              </a:rPr>
              <a:t>predictions</a:t>
            </a:r>
            <a:r>
              <a:rPr lang="ko-KR" altLang="en-US" sz="1600" dirty="0" smtClean="0">
                <a:solidFill>
                  <a:schemeClr val="tx1"/>
                </a:solidFill>
              </a:rPr>
              <a:t>에 할당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1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ANN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아이리스 데이터 셋을 이용한 다층신경망 예제 실습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998" y="1582219"/>
            <a:ext cx="10099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12) </a:t>
            </a:r>
            <a:r>
              <a:rPr lang="ko-KR" altLang="en-US" dirty="0" smtClean="0"/>
              <a:t>학습에 대한 평가를 위해 </a:t>
            </a:r>
            <a:r>
              <a:rPr lang="en-US" altLang="ko-KR" dirty="0" err="1" smtClean="0"/>
              <a:t>classification_report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confusion_matrix</a:t>
            </a:r>
            <a:r>
              <a:rPr lang="ko-KR" altLang="en-US" dirty="0" smtClean="0"/>
              <a:t>라이브러리를 로드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confusion_matrix</a:t>
            </a:r>
            <a:r>
              <a:rPr lang="ko-KR" altLang="en-US" dirty="0" smtClean="0"/>
              <a:t>를 이용해 </a:t>
            </a:r>
            <a:r>
              <a:rPr lang="en-US" altLang="ko-KR" dirty="0" err="1" smtClean="0"/>
              <a:t>y_test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prediction</a:t>
            </a:r>
            <a:r>
              <a:rPr lang="ko-KR" altLang="en-US" dirty="0" smtClean="0"/>
              <a:t>에 대해 비교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93" y="2456067"/>
            <a:ext cx="11241318" cy="213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73303" y="4674741"/>
            <a:ext cx="10582382" cy="14486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학습에 대한 평가를 위해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sklearn.metrics</a:t>
            </a:r>
            <a:r>
              <a:rPr lang="ko-KR" altLang="en-US" sz="1600" dirty="0" smtClean="0">
                <a:solidFill>
                  <a:schemeClr val="tx1"/>
                </a:solidFill>
              </a:rPr>
              <a:t>라이브러리의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classification_report</a:t>
            </a:r>
            <a:r>
              <a:rPr lang="ko-KR" altLang="en-US" sz="1600" dirty="0" smtClean="0">
                <a:solidFill>
                  <a:schemeClr val="tx1"/>
                </a:solidFill>
              </a:rPr>
              <a:t>와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confusion_matrix</a:t>
            </a:r>
            <a:r>
              <a:rPr lang="ko-KR" altLang="en-US" sz="1600" dirty="0" smtClean="0">
                <a:solidFill>
                  <a:schemeClr val="tx1"/>
                </a:solidFill>
              </a:rPr>
              <a:t>모듈을 불러옴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confusion_matrix</a:t>
            </a:r>
            <a:r>
              <a:rPr lang="ko-KR" altLang="en-US" sz="1600" dirty="0" smtClean="0">
                <a:solidFill>
                  <a:schemeClr val="tx1"/>
                </a:solidFill>
              </a:rPr>
              <a:t>는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실제값과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예측값을</a:t>
            </a:r>
            <a:r>
              <a:rPr lang="ko-KR" altLang="en-US" sz="1600" dirty="0" smtClean="0">
                <a:solidFill>
                  <a:schemeClr val="tx1"/>
                </a:solidFill>
              </a:rPr>
              <a:t> 비교해 행렬로 나타냄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그러므로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confusion_matrix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y_test</a:t>
            </a:r>
            <a:r>
              <a:rPr lang="en-US" altLang="ko-KR" sz="1600" dirty="0" smtClean="0">
                <a:solidFill>
                  <a:schemeClr val="tx1"/>
                </a:solidFill>
              </a:rPr>
              <a:t>, predictions)</a:t>
            </a:r>
            <a:r>
              <a:rPr lang="ko-KR" altLang="en-US" sz="1600" dirty="0" smtClean="0">
                <a:solidFill>
                  <a:schemeClr val="tx1"/>
                </a:solidFill>
              </a:rPr>
              <a:t>는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실제값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y_test</a:t>
            </a:r>
            <a:r>
              <a:rPr lang="ko-KR" altLang="en-US" sz="1600" dirty="0" smtClean="0">
                <a:solidFill>
                  <a:schemeClr val="tx1"/>
                </a:solidFill>
              </a:rPr>
              <a:t>와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예측값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predictions</a:t>
            </a:r>
            <a:r>
              <a:rPr lang="ko-KR" altLang="en-US" sz="1600" dirty="0" smtClean="0">
                <a:solidFill>
                  <a:schemeClr val="tx1"/>
                </a:solidFill>
              </a:rPr>
              <a:t>를 비교해 행렬로 표시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[11, 0, 0]</a:t>
            </a:r>
            <a:r>
              <a:rPr lang="ko-KR" altLang="en-US" sz="1600" dirty="0" smtClean="0">
                <a:solidFill>
                  <a:schemeClr val="tx1"/>
                </a:solidFill>
              </a:rPr>
              <a:t>는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첫번째</a:t>
            </a:r>
            <a:r>
              <a:rPr lang="ko-KR" altLang="en-US" sz="1600" dirty="0" smtClean="0">
                <a:solidFill>
                  <a:schemeClr val="tx1"/>
                </a:solidFill>
              </a:rPr>
              <a:t> 특징으로 분류한 </a:t>
            </a:r>
            <a:r>
              <a:rPr lang="en-US" altLang="ko-KR" sz="1600" dirty="0" smtClean="0">
                <a:solidFill>
                  <a:schemeClr val="tx1"/>
                </a:solidFill>
              </a:rPr>
              <a:t>target</a:t>
            </a:r>
            <a:r>
              <a:rPr lang="ko-KR" altLang="en-US" sz="1600" dirty="0" smtClean="0">
                <a:solidFill>
                  <a:schemeClr val="tx1"/>
                </a:solidFill>
              </a:rPr>
              <a:t>변수가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실제값</a:t>
            </a:r>
            <a:r>
              <a:rPr lang="ko-KR" altLang="en-US" sz="1600" dirty="0" smtClean="0">
                <a:solidFill>
                  <a:schemeClr val="tx1"/>
                </a:solidFill>
              </a:rPr>
              <a:t> 대비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예측값이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100%</a:t>
            </a:r>
            <a:r>
              <a:rPr lang="ko-KR" altLang="en-US" sz="1600" dirty="0" smtClean="0">
                <a:solidFill>
                  <a:schemeClr val="tx1"/>
                </a:solidFill>
              </a:rPr>
              <a:t>일치했을 때를 나타내며</a:t>
            </a:r>
            <a:r>
              <a:rPr lang="en-US" altLang="ko-KR" sz="1600" dirty="0" smtClean="0">
                <a:solidFill>
                  <a:schemeClr val="tx1"/>
                </a:solidFill>
              </a:rPr>
              <a:t>, [0, 10, 2]</a:t>
            </a:r>
            <a:r>
              <a:rPr lang="ko-KR" altLang="en-US" sz="1600" dirty="0" smtClean="0">
                <a:solidFill>
                  <a:schemeClr val="tx1"/>
                </a:solidFill>
              </a:rPr>
              <a:t>는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두번째</a:t>
            </a:r>
            <a:r>
              <a:rPr lang="ko-KR" altLang="en-US" sz="1600" dirty="0" smtClean="0">
                <a:solidFill>
                  <a:schemeClr val="tx1"/>
                </a:solidFill>
              </a:rPr>
              <a:t> 특징으로 분류한 </a:t>
            </a:r>
            <a:r>
              <a:rPr lang="en-US" altLang="ko-KR" sz="1600" dirty="0" smtClean="0">
                <a:solidFill>
                  <a:schemeClr val="tx1"/>
                </a:solidFill>
              </a:rPr>
              <a:t>target</a:t>
            </a:r>
            <a:r>
              <a:rPr lang="ko-KR" altLang="en-US" sz="1600" dirty="0" smtClean="0">
                <a:solidFill>
                  <a:schemeClr val="tx1"/>
                </a:solidFill>
              </a:rPr>
              <a:t>변수가 </a:t>
            </a:r>
            <a:r>
              <a:rPr lang="en-US" altLang="ko-KR" sz="1600" dirty="0" smtClean="0">
                <a:solidFill>
                  <a:schemeClr val="tx1"/>
                </a:solidFill>
              </a:rPr>
              <a:t>10</a:t>
            </a:r>
            <a:r>
              <a:rPr lang="ko-KR" altLang="en-US" sz="1600" dirty="0" smtClean="0">
                <a:solidFill>
                  <a:schemeClr val="tx1"/>
                </a:solidFill>
              </a:rPr>
              <a:t>개는 맞지만 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개는 틀림을 나타냄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49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ANN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아이리스 데이터 셋을 이용한 다층신경망 예제 실습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998" y="1582219"/>
            <a:ext cx="10099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12) </a:t>
            </a:r>
            <a:r>
              <a:rPr lang="ko-KR" altLang="en-US" dirty="0" smtClean="0"/>
              <a:t>학습에 대한 평가를 위해 </a:t>
            </a:r>
            <a:r>
              <a:rPr lang="en-US" altLang="ko-KR" dirty="0" err="1" smtClean="0"/>
              <a:t>classification_report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confusion_matrix</a:t>
            </a:r>
            <a:r>
              <a:rPr lang="ko-KR" altLang="en-US" dirty="0" smtClean="0"/>
              <a:t>라이브러리를 로드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confusion_matrix</a:t>
            </a:r>
            <a:r>
              <a:rPr lang="ko-KR" altLang="en-US" dirty="0" smtClean="0"/>
              <a:t>를 이용해 </a:t>
            </a:r>
            <a:r>
              <a:rPr lang="en-US" altLang="ko-KR" dirty="0" err="1" smtClean="0"/>
              <a:t>y_test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prediction</a:t>
            </a:r>
            <a:r>
              <a:rPr lang="ko-KR" altLang="en-US" dirty="0" smtClean="0"/>
              <a:t>에 대해 비교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125913" y="3803691"/>
          <a:ext cx="9140304" cy="1985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0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50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50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507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7565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setosa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(0)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versicolor(1)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virginica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(2)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86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 smtClean="0">
                          <a:solidFill>
                            <a:schemeClr val="tx1"/>
                          </a:solidFill>
                        </a:rPr>
                        <a:t>setosa</a:t>
                      </a:r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(0)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Setosa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를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정확하게 분류 한 개수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Setosa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인데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Versicolor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로 분류한 개수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Setosa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인데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Virginica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로 분류한 경우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56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versicolor(1)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Versicolor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인데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Setosa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로 분류한 개수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Versicolor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를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정확하게 분류한 개수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Versicolor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인데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Virginica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로 분류한 경우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56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 smtClean="0">
                          <a:solidFill>
                            <a:schemeClr val="tx1"/>
                          </a:solidFill>
                        </a:rPr>
                        <a:t>virginica</a:t>
                      </a:r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(2)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Virginica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인데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Setosa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로 분류한 개수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Virginica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를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Versicolor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로 분류한 개수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Virginica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를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정확하게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분류한 경우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59" y="2930612"/>
            <a:ext cx="1058488" cy="631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30778" y="2369123"/>
            <a:ext cx="9534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39</a:t>
            </a:r>
            <a:r>
              <a:rPr lang="ko-KR" altLang="en-US" dirty="0" smtClean="0"/>
              <a:t>쪽의 </a:t>
            </a:r>
            <a:r>
              <a:rPr lang="en-US" altLang="ko-KR" dirty="0" err="1" smtClean="0"/>
              <a:t>confusion_matrix</a:t>
            </a:r>
            <a:r>
              <a:rPr lang="ko-KR" altLang="en-US" dirty="0" smtClean="0"/>
              <a:t>모듈을 이용했을 때 출력 값에 대한 설명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61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ANN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아이리스 데이터 셋을 이용한 다층신경망 예제 실습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998" y="1277419"/>
            <a:ext cx="1009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정확률</a:t>
            </a:r>
            <a:r>
              <a:rPr lang="en-US" altLang="ko-KR" dirty="0" smtClean="0"/>
              <a:t>(precision), </a:t>
            </a:r>
            <a:r>
              <a:rPr lang="ko-KR" altLang="en-US" dirty="0" err="1" smtClean="0"/>
              <a:t>재현율</a:t>
            </a:r>
            <a:r>
              <a:rPr lang="en-US" altLang="ko-KR" dirty="0" smtClean="0"/>
              <a:t>(recall), f1-score</a:t>
            </a:r>
            <a:r>
              <a:rPr lang="ko-KR" altLang="en-US" dirty="0" smtClean="0"/>
              <a:t>을 이용한 평가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81150" y="3128519"/>
                <a:ext cx="10149840" cy="289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 smtClean="0"/>
                  <a:t>예시</a:t>
                </a:r>
                <a:r>
                  <a:rPr lang="en-US" altLang="ko-KR" sz="1600" b="1" dirty="0" smtClean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 err="1" smtClean="0"/>
                  <a:t>정확률</a:t>
                </a:r>
                <a:r>
                  <a:rPr lang="en-US" altLang="ko-KR" sz="1400" dirty="0" smtClean="0"/>
                  <a:t>(Precision):  iris</a:t>
                </a:r>
                <a:r>
                  <a:rPr lang="ko-KR" altLang="en-US" sz="1400" dirty="0" smtClean="0"/>
                  <a:t>데이터의 </a:t>
                </a:r>
                <a:r>
                  <a:rPr lang="en-US" altLang="ko-KR" sz="1400" dirty="0" err="1" smtClean="0"/>
                  <a:t>setosa</a:t>
                </a:r>
                <a:r>
                  <a:rPr lang="ko-KR" altLang="en-US" sz="1400" dirty="0" smtClean="0"/>
                  <a:t>를 예측 결과 </a:t>
                </a:r>
                <a:r>
                  <a:rPr lang="en-US" altLang="ko-KR" sz="1400" dirty="0" err="1" smtClean="0"/>
                  <a:t>setosa</a:t>
                </a:r>
                <a:r>
                  <a:rPr lang="ko-KR" altLang="en-US" sz="1400" dirty="0" smtClean="0"/>
                  <a:t>로 판별한 경우</a:t>
                </a:r>
                <a:endParaRPr lang="en-US" altLang="ko-KR" sz="1400" dirty="0" smtClean="0"/>
              </a:p>
              <a:p>
                <a:endParaRPr lang="en-US" altLang="ko-KR" sz="14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dirty="0" smtClean="0"/>
              </a:p>
              <a:p>
                <a:r>
                  <a:rPr lang="ko-KR" altLang="en-US" dirty="0" smtClean="0"/>
                  <a:t>  </a:t>
                </a:r>
                <a:endParaRPr lang="en-US" altLang="ko-K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 err="1" smtClean="0"/>
                  <a:t>재현율</a:t>
                </a:r>
                <a:r>
                  <a:rPr lang="en-US" altLang="ko-KR" sz="1400" dirty="0" smtClean="0"/>
                  <a:t>(Recall):  </a:t>
                </a:r>
                <a:r>
                  <a:rPr lang="ko-KR" altLang="en-US" sz="1400" dirty="0" smtClean="0"/>
                  <a:t>전체 데이터 중 </a:t>
                </a:r>
                <a:r>
                  <a:rPr lang="en-US" altLang="ko-KR" sz="1400" dirty="0" smtClean="0"/>
                  <a:t>iris</a:t>
                </a:r>
                <a:r>
                  <a:rPr lang="ko-KR" altLang="en-US" sz="1400" dirty="0" smtClean="0"/>
                  <a:t>데이터의 </a:t>
                </a:r>
                <a:r>
                  <a:rPr lang="en-US" altLang="ko-KR" sz="1400" dirty="0" err="1" smtClean="0"/>
                  <a:t>setosa</a:t>
                </a:r>
                <a:r>
                  <a:rPr lang="ko-KR" altLang="en-US" sz="1400" dirty="0" smtClean="0"/>
                  <a:t>를 몇 개를 맞췄는가</a:t>
                </a:r>
                <a:r>
                  <a:rPr lang="en-US" altLang="ko-KR" sz="1400" dirty="0" smtClean="0"/>
                  <a:t>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sz="1600" dirty="0" smtClean="0"/>
              </a:p>
              <a:p>
                <a:r>
                  <a:rPr lang="en-US" altLang="ko-KR" dirty="0" smtClean="0"/>
                  <a:t>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 smtClean="0"/>
                  <a:t>F1-score:       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/>
                      </a:rPr>
                      <m:t>2 ∗ </m:t>
                    </m:r>
                    <m:f>
                      <m:fPr>
                        <m:ctrlPr>
                          <a:rPr lang="en-US" altLang="ko-KR" sz="1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400" b="0" i="1" smtClean="0">
                            <a:latin typeface="Cambria Math"/>
                          </a:rPr>
                          <m:t>𝑃𝑟𝑒𝑐𝑖𝑠𝑖𝑜𝑛</m:t>
                        </m:r>
                        <m:r>
                          <a:rPr lang="en-US" altLang="ko-KR" sz="1400" b="0" i="1" smtClean="0">
                            <a:latin typeface="Cambria Math"/>
                          </a:rPr>
                          <m:t> ∗</m:t>
                        </m:r>
                        <m:r>
                          <a:rPr lang="en-US" altLang="ko-KR" sz="1400" b="0" i="1" smtClean="0">
                            <a:latin typeface="Cambria Math"/>
                          </a:rPr>
                          <m:t>𝑅𝑒𝑐𝑎𝑙𝑙</m:t>
                        </m:r>
                      </m:num>
                      <m:den>
                        <m:r>
                          <a:rPr lang="en-US" altLang="ko-KR" sz="1400" b="0" i="1" smtClean="0">
                            <a:latin typeface="Cambria Math"/>
                          </a:rPr>
                          <m:t>𝑃𝑟𝑒𝑐𝑖𝑠𝑖𝑜𝑛</m:t>
                        </m:r>
                        <m:r>
                          <a:rPr lang="en-US" altLang="ko-KR" sz="14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sz="1400" b="0" i="1" smtClean="0">
                            <a:latin typeface="Cambria Math"/>
                          </a:rPr>
                          <m:t>𝑅𝑒𝑐𝑎𝑙𝑙</m:t>
                        </m:r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50" y="3128519"/>
                <a:ext cx="10149840" cy="2896177"/>
              </a:xfrm>
              <a:prstGeom prst="rect">
                <a:avLst/>
              </a:prstGeom>
              <a:blipFill rotWithShape="0">
                <a:blip r:embed="rId2"/>
                <a:stretch>
                  <a:fillRect l="-360" t="-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223192" y="1969504"/>
          <a:ext cx="723669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2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122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122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참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거짓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</a:rPr>
                        <a:t>참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TP (True Positive)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FP (False Negative)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</a:rPr>
                        <a:t>거짓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FN (False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Positive)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TN (True Negative)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421486" y="2538310"/>
            <a:ext cx="1055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실제 결과</a:t>
            </a:r>
            <a:endParaRPr lang="ko-KR" alt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611393" y="1693185"/>
            <a:ext cx="1421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예측 결과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9161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ANN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82665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아이리스 데이터 셋을 이용한 다층신경망 예제 실습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998" y="1582219"/>
            <a:ext cx="1009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13) </a:t>
            </a:r>
            <a:r>
              <a:rPr lang="en-US" altLang="ko-KR" dirty="0" err="1" smtClean="0"/>
              <a:t>classification_report</a:t>
            </a:r>
            <a:r>
              <a:rPr lang="ko-KR" altLang="en-US" dirty="0" smtClean="0"/>
              <a:t>를 이용해 </a:t>
            </a:r>
            <a:r>
              <a:rPr lang="ko-KR" altLang="en-US" dirty="0" err="1" smtClean="0"/>
              <a:t>정확률</a:t>
            </a:r>
            <a:r>
              <a:rPr lang="en-US" altLang="ko-KR" dirty="0" smtClean="0"/>
              <a:t>(precision), </a:t>
            </a:r>
            <a:r>
              <a:rPr lang="ko-KR" altLang="en-US" dirty="0" err="1" smtClean="0"/>
              <a:t>재현율</a:t>
            </a:r>
            <a:r>
              <a:rPr lang="en-US" altLang="ko-KR" dirty="0" smtClean="0"/>
              <a:t>(recall), f1-score</a:t>
            </a:r>
            <a:r>
              <a:rPr lang="ko-KR" altLang="en-US" dirty="0" smtClean="0"/>
              <a:t>를 확인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3" y="2347823"/>
            <a:ext cx="11402712" cy="2018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73303" y="4613097"/>
            <a:ext cx="10263884" cy="15103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classification_report</a:t>
            </a:r>
            <a:r>
              <a:rPr lang="ko-KR" altLang="en-US" sz="1600" dirty="0" smtClean="0">
                <a:solidFill>
                  <a:schemeClr val="tx1"/>
                </a:solidFill>
              </a:rPr>
              <a:t>는 학습한 데이터의 정확도를 표현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classification_report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y_test</a:t>
            </a:r>
            <a:r>
              <a:rPr lang="en-US" altLang="ko-KR" sz="1600" dirty="0" smtClean="0">
                <a:solidFill>
                  <a:schemeClr val="tx1"/>
                </a:solidFill>
              </a:rPr>
              <a:t>, predictions)</a:t>
            </a:r>
            <a:r>
              <a:rPr lang="ko-KR" altLang="en-US" sz="1600" dirty="0" smtClean="0">
                <a:solidFill>
                  <a:schemeClr val="tx1"/>
                </a:solidFill>
              </a:rPr>
              <a:t>는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실제값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y_test</a:t>
            </a:r>
            <a:r>
              <a:rPr lang="ko-KR" altLang="en-US" sz="1600" dirty="0" smtClean="0">
                <a:solidFill>
                  <a:schemeClr val="tx1"/>
                </a:solidFill>
              </a:rPr>
              <a:t>와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예측값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predictions</a:t>
            </a:r>
            <a:r>
              <a:rPr lang="ko-KR" altLang="en-US" sz="1600" dirty="0" smtClean="0">
                <a:solidFill>
                  <a:schemeClr val="tx1"/>
                </a:solidFill>
              </a:rPr>
              <a:t>의 정확도를 표현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Precision(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정확률</a:t>
            </a:r>
            <a:r>
              <a:rPr lang="en-US" altLang="ko-KR" sz="1600" dirty="0" smtClean="0">
                <a:solidFill>
                  <a:schemeClr val="tx1"/>
                </a:solidFill>
              </a:rPr>
              <a:t>), recall(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재현율</a:t>
            </a:r>
            <a:r>
              <a:rPr lang="en-US" altLang="ko-KR" sz="1600" dirty="0" smtClean="0">
                <a:solidFill>
                  <a:schemeClr val="tx1"/>
                </a:solidFill>
              </a:rPr>
              <a:t>), f1-score</a:t>
            </a:r>
            <a:r>
              <a:rPr lang="ko-KR" altLang="en-US" sz="1600" dirty="0" smtClean="0">
                <a:solidFill>
                  <a:schemeClr val="tx1"/>
                </a:solidFill>
              </a:rPr>
              <a:t>를 이용해 정확도를 표현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평가 결과 </a:t>
            </a:r>
            <a:r>
              <a:rPr lang="en-US" altLang="ko-KR" sz="1600" dirty="0" smtClean="0">
                <a:solidFill>
                  <a:schemeClr val="tx1"/>
                </a:solidFill>
              </a:rPr>
              <a:t>0.95</a:t>
            </a:r>
            <a:r>
              <a:rPr lang="ko-KR" altLang="en-US" sz="1600" dirty="0" smtClean="0">
                <a:solidFill>
                  <a:schemeClr val="tx1"/>
                </a:solidFill>
              </a:rPr>
              <a:t>이므로 </a:t>
            </a:r>
            <a:r>
              <a:rPr lang="en-US" altLang="ko-KR" sz="1600" dirty="0" smtClean="0">
                <a:solidFill>
                  <a:schemeClr val="tx1"/>
                </a:solidFill>
              </a:rPr>
              <a:t>95%</a:t>
            </a:r>
            <a:r>
              <a:rPr lang="ko-KR" altLang="en-US" sz="1600" dirty="0" smtClean="0">
                <a:solidFill>
                  <a:schemeClr val="tx1"/>
                </a:solidFill>
              </a:rPr>
              <a:t>이상의 높은 정확성을 가짐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63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981950" y="6356354"/>
            <a:ext cx="2057400" cy="365125"/>
          </a:xfrm>
        </p:spPr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12107" y="2996952"/>
            <a:ext cx="996779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.1</a:t>
            </a:r>
            <a:r>
              <a:rPr lang="ko-KR" altLang="en-US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Support Vector Machine (SVM) </a:t>
            </a:r>
            <a:r>
              <a:rPr lang="ko-KR" altLang="en-US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40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31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7877" y="808892"/>
            <a:ext cx="66245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◆ 학습목차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2. Support Vector Machine(SVM) </a:t>
            </a:r>
            <a:r>
              <a:rPr lang="ko-KR" altLang="en-US" dirty="0"/>
              <a:t>개요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Support </a:t>
            </a:r>
            <a:r>
              <a:rPr lang="en-US" altLang="ko-KR" dirty="0"/>
              <a:t>Vector Machine </a:t>
            </a:r>
            <a:r>
              <a:rPr lang="ko-KR" altLang="en-US" dirty="0"/>
              <a:t>실습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Support </a:t>
            </a:r>
            <a:r>
              <a:rPr lang="en-US" altLang="ko-KR" dirty="0"/>
              <a:t>Vector Machine </a:t>
            </a:r>
            <a:r>
              <a:rPr lang="ko-KR" altLang="en-US" dirty="0"/>
              <a:t>의 </a:t>
            </a:r>
            <a:r>
              <a:rPr lang="en-US" altLang="ko-KR" dirty="0" smtClean="0"/>
              <a:t>Parameter </a:t>
            </a:r>
            <a:r>
              <a:rPr lang="ko-KR" altLang="en-US" dirty="0" smtClean="0"/>
              <a:t>조정하는 방법 실습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97877" y="3394215"/>
            <a:ext cx="112307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◆ 학습목표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Support </a:t>
            </a:r>
            <a:r>
              <a:rPr lang="en-US" altLang="ko-KR" dirty="0"/>
              <a:t>Vector Machine</a:t>
            </a:r>
            <a:r>
              <a:rPr lang="ko-KR" altLang="en-US" dirty="0"/>
              <a:t>이란 것에 대해 알아본다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Iris</a:t>
            </a:r>
            <a:r>
              <a:rPr lang="ko-KR" altLang="en-US" dirty="0"/>
              <a:t>데이터를 이용해 </a:t>
            </a:r>
            <a:r>
              <a:rPr lang="en-US" altLang="ko-KR" dirty="0"/>
              <a:t>Support Vector Machine</a:t>
            </a:r>
            <a:r>
              <a:rPr lang="ko-KR" altLang="en-US" dirty="0"/>
              <a:t>을 실습한다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Support </a:t>
            </a:r>
            <a:r>
              <a:rPr lang="en-US" altLang="ko-KR" dirty="0"/>
              <a:t>Vector Machine </a:t>
            </a:r>
            <a:r>
              <a:rPr lang="en-US" altLang="ko-KR" dirty="0" smtClean="0"/>
              <a:t>Parameter </a:t>
            </a:r>
            <a:r>
              <a:rPr lang="ko-KR" altLang="en-US" dirty="0" smtClean="0"/>
              <a:t>조정하는 </a:t>
            </a:r>
            <a:r>
              <a:rPr lang="ko-KR" altLang="en-US" dirty="0"/>
              <a:t>방법을 실습한다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2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1. </a:t>
            </a:r>
            <a:r>
              <a:rPr lang="ko-KR" altLang="en-US" sz="2400" b="1" dirty="0" smtClean="0">
                <a:latin typeface="+mn-ea"/>
              </a:rPr>
              <a:t>강의 개요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83702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Both"/>
            </a:pPr>
            <a:r>
              <a:rPr lang="en-US" altLang="ko-KR" sz="2000" dirty="0" smtClean="0">
                <a:latin typeface="+mn-ea"/>
              </a:rPr>
              <a:t>Support Vector Machine </a:t>
            </a:r>
            <a:r>
              <a:rPr lang="ko-KR" altLang="en-US" sz="2000" dirty="0" smtClean="0">
                <a:latin typeface="+mn-ea"/>
              </a:rPr>
              <a:t>개념 소개</a:t>
            </a:r>
            <a:endParaRPr lang="en-US" altLang="ko-KR" sz="2000" dirty="0" smtClean="0">
              <a:latin typeface="+mn-ea"/>
            </a:endParaRPr>
          </a:p>
          <a:p>
            <a:pPr marL="457200" indent="-457200">
              <a:buAutoNum type="arabicParenBoth"/>
            </a:pPr>
            <a:r>
              <a:rPr lang="en-US" altLang="ko-KR" sz="2000" dirty="0" smtClean="0">
                <a:latin typeface="+mn-ea"/>
              </a:rPr>
              <a:t>Support Vector Machine </a:t>
            </a:r>
            <a:r>
              <a:rPr lang="ko-KR" altLang="en-US" sz="2000" dirty="0" smtClean="0">
                <a:latin typeface="+mn-ea"/>
              </a:rPr>
              <a:t>실습</a:t>
            </a:r>
            <a:endParaRPr lang="en-US" altLang="ko-KR" sz="2000" dirty="0" smtClean="0">
              <a:latin typeface="+mn-ea"/>
            </a:endParaRPr>
          </a:p>
          <a:p>
            <a:pPr marL="457200" indent="-457200">
              <a:buAutoNum type="arabicParenBoth"/>
            </a:pPr>
            <a:r>
              <a:rPr lang="en-US" altLang="ko-KR" sz="2000" dirty="0">
                <a:latin typeface="+mn-ea"/>
              </a:rPr>
              <a:t>Support Vector Machine </a:t>
            </a:r>
            <a:r>
              <a:rPr lang="ko-KR" altLang="en-US" sz="2000" dirty="0">
                <a:latin typeface="+mn-ea"/>
              </a:rPr>
              <a:t>의 </a:t>
            </a:r>
            <a:r>
              <a:rPr lang="en-US" altLang="ko-KR" sz="2000" dirty="0" smtClean="0">
                <a:latin typeface="+mn-ea"/>
              </a:rPr>
              <a:t>Parameter </a:t>
            </a:r>
            <a:r>
              <a:rPr lang="ko-KR" altLang="en-US" sz="2000" dirty="0" smtClean="0">
                <a:latin typeface="+mn-ea"/>
              </a:rPr>
              <a:t>조정하는 </a:t>
            </a:r>
            <a:r>
              <a:rPr lang="ko-KR" altLang="en-US" sz="2000" dirty="0">
                <a:latin typeface="+mn-ea"/>
              </a:rPr>
              <a:t>방법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157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0645" y="843282"/>
            <a:ext cx="114841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1) </a:t>
            </a:r>
            <a:r>
              <a:rPr lang="ko-KR" altLang="en-US" sz="2000" b="1" dirty="0" err="1" smtClean="0">
                <a:latin typeface="+mn-ea"/>
              </a:rPr>
              <a:t>파이썬</a:t>
            </a:r>
            <a:r>
              <a:rPr lang="ko-KR" altLang="en-US" sz="2000" b="1" dirty="0" smtClean="0">
                <a:latin typeface="+mn-ea"/>
              </a:rPr>
              <a:t> 기계학</a:t>
            </a:r>
            <a:r>
              <a:rPr lang="ko-KR" altLang="en-US" sz="2000" b="1" dirty="0">
                <a:latin typeface="+mn-ea"/>
              </a:rPr>
              <a:t>습</a:t>
            </a:r>
            <a:r>
              <a:rPr lang="ko-KR" altLang="en-US" sz="2000" b="1" dirty="0" smtClean="0">
                <a:latin typeface="+mn-ea"/>
              </a:rPr>
              <a:t> 패키지 </a:t>
            </a:r>
            <a:r>
              <a:rPr lang="en-US" altLang="ko-KR" sz="2000" b="1" dirty="0" err="1" smtClean="0">
                <a:latin typeface="+mn-ea"/>
              </a:rPr>
              <a:t>Sklearn</a:t>
            </a:r>
            <a:r>
              <a:rPr lang="ko-KR" altLang="en-US" sz="2000" b="1" dirty="0" smtClean="0">
                <a:latin typeface="+mn-ea"/>
              </a:rPr>
              <a:t>를 이용한 </a:t>
            </a:r>
            <a:r>
              <a:rPr lang="en-US" altLang="ko-KR" sz="2000" b="1" dirty="0" smtClean="0">
                <a:latin typeface="+mn-ea"/>
              </a:rPr>
              <a:t>Support Vector Machine </a:t>
            </a:r>
            <a:r>
              <a:rPr lang="ko-KR" altLang="en-US" sz="2000" b="1" dirty="0" smtClean="0">
                <a:latin typeface="+mn-ea"/>
              </a:rPr>
              <a:t>분류 방법 학습 </a:t>
            </a: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206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Support Vector Machine(SVM) </a:t>
            </a:r>
            <a:r>
              <a:rPr lang="ko-KR" altLang="en-US" sz="2400" b="1" dirty="0" smtClean="0">
                <a:latin typeface="+mn-ea"/>
              </a:rPr>
              <a:t>개요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000" b="1" dirty="0" smtClean="0">
                <a:latin typeface="+mn-ea"/>
              </a:rPr>
              <a:t>SVM </a:t>
            </a:r>
            <a:r>
              <a:rPr lang="ko-KR" altLang="en-US" sz="2000" b="1" dirty="0" smtClean="0">
                <a:latin typeface="+mn-ea"/>
              </a:rPr>
              <a:t>개념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+mn-ea"/>
              </a:rPr>
              <a:t>"</a:t>
            </a:r>
            <a:r>
              <a:rPr lang="en-US" altLang="ko-KR" sz="2000" dirty="0">
                <a:latin typeface="+mn-ea"/>
              </a:rPr>
              <a:t>Support Vector Machine</a:t>
            </a:r>
            <a:r>
              <a:rPr lang="en-US" altLang="ko-KR" sz="2000" dirty="0" smtClean="0">
                <a:latin typeface="+mn-ea"/>
              </a:rPr>
              <a:t>"</a:t>
            </a:r>
            <a:r>
              <a:rPr lang="ko-KR" altLang="en-US" sz="2000" smtClean="0">
                <a:latin typeface="+mn-ea"/>
              </a:rPr>
              <a:t>은 </a:t>
            </a:r>
            <a:r>
              <a:rPr lang="ko-KR" altLang="en-US" sz="2000" dirty="0">
                <a:latin typeface="+mn-ea"/>
              </a:rPr>
              <a:t>분류 또는 회귀 문제에 사용할 수 있는 기계 학습 알고리즘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대부분 분류 문제에 사용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SVM </a:t>
            </a:r>
            <a:r>
              <a:rPr lang="ko-KR" altLang="en-US" sz="2000" dirty="0">
                <a:latin typeface="+mn-ea"/>
              </a:rPr>
              <a:t>알고리즘에서는 각 데이터 항목을 </a:t>
            </a:r>
            <a:r>
              <a:rPr lang="en-US" altLang="ko-KR" sz="2000" dirty="0">
                <a:latin typeface="+mn-ea"/>
              </a:rPr>
              <a:t>n </a:t>
            </a:r>
            <a:r>
              <a:rPr lang="ko-KR" altLang="en-US" sz="2000">
                <a:latin typeface="+mn-ea"/>
              </a:rPr>
              <a:t>차원 </a:t>
            </a:r>
            <a:r>
              <a:rPr lang="ko-KR" altLang="en-US" sz="2000" smtClean="0">
                <a:latin typeface="+mn-ea"/>
              </a:rPr>
              <a:t>공간 상 </a:t>
            </a:r>
            <a:r>
              <a:rPr lang="ko-KR" altLang="en-US" sz="2000" dirty="0">
                <a:latin typeface="+mn-ea"/>
              </a:rPr>
              <a:t>하나의 점으로 표시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아래와 같이 이질적인 두 개 또는 그 이상의 데이터 집단을 </a:t>
            </a:r>
            <a:r>
              <a:rPr lang="ko-KR" altLang="en-US" sz="2000" dirty="0">
                <a:latin typeface="+mn-ea"/>
              </a:rPr>
              <a:t>잘 구분하는 최적의 </a:t>
            </a:r>
            <a:r>
              <a:rPr lang="ko-KR" altLang="en-US" sz="2000" dirty="0" err="1">
                <a:latin typeface="+mn-ea"/>
              </a:rPr>
              <a:t>초평면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(Optimal Hyper Plane)</a:t>
            </a:r>
            <a:r>
              <a:rPr lang="ko-KR" altLang="en-US" sz="2000">
                <a:latin typeface="+mn-ea"/>
              </a:rPr>
              <a:t>을 </a:t>
            </a:r>
            <a:r>
              <a:rPr lang="ko-KR" altLang="en-US" sz="2000" smtClean="0">
                <a:latin typeface="+mn-ea"/>
              </a:rPr>
              <a:t>찾는 방법을 제공</a:t>
            </a:r>
            <a:endParaRPr lang="ko-KR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000" dirty="0" smtClean="0">
              <a:latin typeface="+mn-ea"/>
            </a:endParaRPr>
          </a:p>
          <a:p>
            <a:endParaRPr lang="en-US" altLang="ko-KR" sz="2000" b="1" dirty="0">
              <a:latin typeface="+mn-ea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  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158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435316" y="3024990"/>
            <a:ext cx="3321368" cy="2933700"/>
            <a:chOff x="3579357" y="2787549"/>
            <a:chExt cx="3321368" cy="3227070"/>
          </a:xfrm>
        </p:grpSpPr>
        <p:grpSp>
          <p:nvGrpSpPr>
            <p:cNvPr id="9" name="그룹 8"/>
            <p:cNvGrpSpPr/>
            <p:nvPr/>
          </p:nvGrpSpPr>
          <p:grpSpPr>
            <a:xfrm>
              <a:off x="3579357" y="2787549"/>
              <a:ext cx="3321368" cy="3227070"/>
              <a:chOff x="479407" y="2787549"/>
              <a:chExt cx="3321368" cy="3227070"/>
            </a:xfrm>
          </p:grpSpPr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407" y="2787549"/>
                <a:ext cx="3321368" cy="32270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타원 12"/>
              <p:cNvSpPr/>
              <p:nvPr/>
            </p:nvSpPr>
            <p:spPr>
              <a:xfrm>
                <a:off x="1334531" y="4539048"/>
                <a:ext cx="65902" cy="741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1338647" y="4856208"/>
                <a:ext cx="65902" cy="741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1767023" y="5169252"/>
                <a:ext cx="65902" cy="741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902033" y="5490534"/>
                <a:ext cx="65902" cy="741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" name="직선 연결선 10"/>
            <p:cNvCxnSpPr/>
            <p:nvPr/>
          </p:nvCxnSpPr>
          <p:spPr>
            <a:xfrm>
              <a:off x="4504499" y="3245708"/>
              <a:ext cx="1363364" cy="1923544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632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Support Vector Machine</a:t>
            </a:r>
            <a:r>
              <a:rPr lang="ko-KR" altLang="en-US" sz="2400" b="1" dirty="0" smtClean="0">
                <a:latin typeface="+mn-ea"/>
              </a:rPr>
              <a:t>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000" b="1" dirty="0" smtClean="0">
                <a:latin typeface="+mn-ea"/>
              </a:rPr>
              <a:t>SVM </a:t>
            </a:r>
            <a:r>
              <a:rPr lang="ko-KR" altLang="en-US" sz="2000" b="1" dirty="0" smtClean="0">
                <a:latin typeface="+mn-ea"/>
              </a:rPr>
              <a:t>개념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ko-KR" altLang="en-US" sz="2000" b="1" dirty="0" smtClean="0">
                <a:latin typeface="+mn-ea"/>
              </a:rPr>
              <a:t>예시</a:t>
            </a:r>
            <a:r>
              <a:rPr lang="en-US" altLang="ko-KR" sz="2000" b="1" dirty="0" smtClean="0">
                <a:latin typeface="+mn-ea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SVM</a:t>
            </a:r>
            <a:r>
              <a:rPr lang="ko-KR" altLang="en-US" sz="2000" dirty="0">
                <a:latin typeface="+mn-ea"/>
              </a:rPr>
              <a:t>을 이용하여 빨간 원과 </a:t>
            </a:r>
            <a:r>
              <a:rPr lang="ko-KR" altLang="en-US" sz="2000" dirty="0" smtClean="0">
                <a:latin typeface="+mn-ea"/>
              </a:rPr>
              <a:t>하늘색 사각형을 </a:t>
            </a:r>
            <a:r>
              <a:rPr lang="ko-KR" altLang="en-US" sz="2000" dirty="0">
                <a:latin typeface="+mn-ea"/>
              </a:rPr>
              <a:t>구분</a:t>
            </a:r>
            <a:r>
              <a:rPr lang="en-US" altLang="ko-KR" sz="2000" dirty="0">
                <a:latin typeface="+mn-ea"/>
              </a:rPr>
              <a:t>(Classify) </a:t>
            </a:r>
            <a:r>
              <a:rPr lang="ko-KR" altLang="en-US" sz="2000" dirty="0">
                <a:latin typeface="+mn-ea"/>
              </a:rPr>
              <a:t>한다면 어떤 선으로 구분해야 하나</a:t>
            </a:r>
            <a:r>
              <a:rPr lang="en-US" altLang="ko-KR" sz="2000" dirty="0">
                <a:latin typeface="+mn-ea"/>
              </a:rPr>
              <a:t>?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답은 </a:t>
            </a:r>
            <a:r>
              <a:rPr lang="en-US" altLang="ko-KR" sz="2000" dirty="0">
                <a:latin typeface="+mn-ea"/>
              </a:rPr>
              <a:t>Line 2</a:t>
            </a:r>
            <a:r>
              <a:rPr lang="ko-KR" altLang="en-US" sz="2000" dirty="0">
                <a:latin typeface="+mn-ea"/>
              </a:rPr>
              <a:t>임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Line 2</a:t>
            </a:r>
            <a:r>
              <a:rPr lang="ko-KR" altLang="en-US" sz="2000" dirty="0">
                <a:latin typeface="+mn-ea"/>
              </a:rPr>
              <a:t>인 이유는 </a:t>
            </a:r>
            <a:r>
              <a:rPr lang="en-US" altLang="ko-KR" sz="2000" dirty="0">
                <a:latin typeface="+mn-ea"/>
              </a:rPr>
              <a:t>Margin </a:t>
            </a:r>
            <a:r>
              <a:rPr lang="ko-KR" altLang="en-US" sz="2000" dirty="0">
                <a:latin typeface="+mn-ea"/>
              </a:rPr>
              <a:t>때문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Margin </a:t>
            </a:r>
            <a:r>
              <a:rPr lang="ko-KR" altLang="en-US" sz="2000" dirty="0">
                <a:latin typeface="+mn-ea"/>
              </a:rPr>
              <a:t>이란 </a:t>
            </a:r>
            <a:r>
              <a:rPr lang="ko-KR" altLang="en-US" sz="2000" dirty="0" err="1">
                <a:latin typeface="+mn-ea"/>
              </a:rPr>
              <a:t>초평면</a:t>
            </a:r>
            <a:r>
              <a:rPr lang="ko-KR" altLang="en-US" sz="2000" dirty="0">
                <a:latin typeface="+mn-ea"/>
              </a:rPr>
              <a:t> 가까이에 있는 </a:t>
            </a:r>
            <a:r>
              <a:rPr lang="en-US" altLang="ko-KR" sz="2000" dirty="0">
                <a:latin typeface="+mn-ea"/>
              </a:rPr>
              <a:t>Support Vector</a:t>
            </a:r>
            <a:r>
              <a:rPr lang="ko-KR" altLang="en-US" sz="2000" dirty="0">
                <a:latin typeface="+mn-ea"/>
              </a:rPr>
              <a:t>에서 </a:t>
            </a:r>
            <a:r>
              <a:rPr lang="ko-KR" altLang="en-US" sz="2000" dirty="0" err="1">
                <a:latin typeface="+mn-ea"/>
              </a:rPr>
              <a:t>초평면</a:t>
            </a:r>
            <a:r>
              <a:rPr lang="ko-KR" altLang="en-US" sz="2000" dirty="0">
                <a:latin typeface="+mn-ea"/>
              </a:rPr>
              <a:t> 까지의 거리의 합을 의미함                      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얼마나 가까이에 있는 </a:t>
            </a:r>
            <a:r>
              <a:rPr lang="en-US" altLang="ko-KR" sz="2000" dirty="0">
                <a:latin typeface="+mn-ea"/>
              </a:rPr>
              <a:t>Support Vector</a:t>
            </a:r>
            <a:r>
              <a:rPr lang="ko-KR" altLang="en-US" sz="2000" dirty="0">
                <a:latin typeface="+mn-ea"/>
              </a:rPr>
              <a:t>까지 사용할지는 </a:t>
            </a:r>
            <a:r>
              <a:rPr lang="en-US" altLang="ko-KR" sz="2000" dirty="0">
                <a:latin typeface="+mn-ea"/>
              </a:rPr>
              <a:t>Parameter </a:t>
            </a:r>
            <a:r>
              <a:rPr lang="ko-KR" altLang="en-US" sz="2000" dirty="0">
                <a:latin typeface="+mn-ea"/>
              </a:rPr>
              <a:t>설정에 따라 </a:t>
            </a:r>
            <a:r>
              <a:rPr lang="ko-KR" altLang="en-US" sz="2000" dirty="0" smtClean="0">
                <a:latin typeface="+mn-ea"/>
              </a:rPr>
              <a:t>다름</a:t>
            </a:r>
            <a:r>
              <a:rPr lang="en-US" altLang="ko-KR" sz="2000" dirty="0" smtClean="0">
                <a:latin typeface="+mn-ea"/>
              </a:rPr>
              <a:t>)</a:t>
            </a:r>
            <a:endParaRPr lang="ko-KR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Line 1</a:t>
            </a:r>
            <a:r>
              <a:rPr lang="ko-KR" altLang="en-US" sz="2000" dirty="0">
                <a:latin typeface="+mn-ea"/>
              </a:rPr>
              <a:t>이나 </a:t>
            </a:r>
            <a:r>
              <a:rPr lang="en-US" altLang="ko-KR" sz="2000" dirty="0">
                <a:latin typeface="+mn-ea"/>
              </a:rPr>
              <a:t>Line 3</a:t>
            </a:r>
            <a:r>
              <a:rPr lang="ko-KR" altLang="en-US" sz="2000" dirty="0">
                <a:latin typeface="+mn-ea"/>
              </a:rPr>
              <a:t>같은 경우 가까이 있는 </a:t>
            </a:r>
            <a:r>
              <a:rPr lang="en-US" altLang="ko-KR" sz="2000" dirty="0">
                <a:latin typeface="+mn-ea"/>
              </a:rPr>
              <a:t>Support Vector</a:t>
            </a:r>
            <a:r>
              <a:rPr lang="ko-KR" altLang="en-US" sz="2000" dirty="0">
                <a:latin typeface="+mn-ea"/>
              </a:rPr>
              <a:t>가 조금 위치를 바꾸면 다른 그룹에 포함하게 됨</a:t>
            </a:r>
          </a:p>
          <a:p>
            <a:pPr marL="342900" indent="-342900">
              <a:buFontTx/>
              <a:buChar char="-"/>
            </a:pPr>
            <a:endParaRPr lang="en-US" altLang="ko-KR" sz="2000" dirty="0" smtClean="0">
              <a:latin typeface="+mn-ea"/>
            </a:endParaRPr>
          </a:p>
          <a:p>
            <a:endParaRPr lang="en-US" altLang="ko-KR" sz="2000" b="1" dirty="0">
              <a:latin typeface="+mn-ea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  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159</a:t>
            </a:fld>
            <a:endParaRPr lang="ko-KR" altLang="en-US"/>
          </a:p>
        </p:txBody>
      </p:sp>
      <p:grpSp>
        <p:nvGrpSpPr>
          <p:cNvPr id="153" name="그룹 152"/>
          <p:cNvGrpSpPr/>
          <p:nvPr/>
        </p:nvGrpSpPr>
        <p:grpSpPr>
          <a:xfrm>
            <a:off x="4698698" y="3508745"/>
            <a:ext cx="2794605" cy="2623559"/>
            <a:chOff x="4657455" y="2777548"/>
            <a:chExt cx="3149444" cy="2956680"/>
          </a:xfrm>
        </p:grpSpPr>
        <p:sp>
          <p:nvSpPr>
            <p:cNvPr id="130" name="타원 129"/>
            <p:cNvSpPr/>
            <p:nvPr/>
          </p:nvSpPr>
          <p:spPr>
            <a:xfrm>
              <a:off x="6674265" y="3751604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7135738" y="3614871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/>
            <p:cNvSpPr/>
            <p:nvPr/>
          </p:nvSpPr>
          <p:spPr>
            <a:xfrm>
              <a:off x="7007551" y="4033615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/>
            <p:cNvSpPr/>
            <p:nvPr/>
          </p:nvSpPr>
          <p:spPr>
            <a:xfrm>
              <a:off x="6674265" y="4381882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/>
            <p:cNvSpPr/>
            <p:nvPr/>
          </p:nvSpPr>
          <p:spPr>
            <a:xfrm>
              <a:off x="7152829" y="4563505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/>
            <p:cNvSpPr/>
            <p:nvPr/>
          </p:nvSpPr>
          <p:spPr>
            <a:xfrm>
              <a:off x="7524888" y="3896882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>
              <a:off x="6930639" y="4845516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7550525" y="4433207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4965106" y="4195984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5067654" y="3896881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5341119" y="4208803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5144563" y="4608395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4862555" y="4608395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5443668" y="3755875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067653" y="3542230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4760005" y="3858426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4657455" y="4285715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7" name="직선 연결선 146"/>
            <p:cNvCxnSpPr/>
            <p:nvPr/>
          </p:nvCxnSpPr>
          <p:spPr>
            <a:xfrm>
              <a:off x="6101697" y="3110669"/>
              <a:ext cx="0" cy="26235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>
              <a:off x="5349662" y="3110669"/>
              <a:ext cx="1580977" cy="26235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 flipH="1">
              <a:off x="5272752" y="3110669"/>
              <a:ext cx="1529701" cy="23842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4790233" y="2787774"/>
              <a:ext cx="1119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Line 1</a:t>
              </a:r>
              <a:endParaRPr lang="ko-KR" altLang="en-US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580400" y="2777548"/>
              <a:ext cx="1119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Line 2</a:t>
              </a:r>
              <a:endParaRPr lang="ko-KR" alt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6289703" y="2777548"/>
              <a:ext cx="1119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Line 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84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단일선형회귀분석이란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6"/>
            </a:pPr>
            <a:r>
              <a:rPr lang="ko-KR" altLang="en-US" sz="2000" b="1" dirty="0" err="1" smtClean="0">
                <a:latin typeface="+mn-ea"/>
              </a:rPr>
              <a:t>선형회귀식</a:t>
            </a:r>
            <a:r>
              <a:rPr lang="ko-KR" altLang="en-US" sz="2000" b="1" dirty="0" smtClean="0">
                <a:latin typeface="+mn-ea"/>
              </a:rPr>
              <a:t> 적용 예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ko-KR" altLang="en-US" sz="2000" b="1" smtClean="0">
                <a:latin typeface="+mn-ea"/>
              </a:rPr>
              <a:t>아래 </a:t>
            </a:r>
            <a:r>
              <a:rPr lang="en-US" altLang="ko-KR" sz="2000" b="1" dirty="0" smtClean="0">
                <a:latin typeface="+mn-ea"/>
              </a:rPr>
              <a:t>e</a:t>
            </a:r>
            <a:r>
              <a:rPr lang="ko-KR" altLang="en-US" sz="2000" b="1" smtClean="0">
                <a:latin typeface="+mn-ea"/>
              </a:rPr>
              <a:t>는 잔차</a:t>
            </a:r>
            <a:r>
              <a:rPr lang="en-US" altLang="ko-KR" sz="2000" b="1" dirty="0" smtClean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50276" y="4442293"/>
                <a:ext cx="1105928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ko-KR" sz="200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altLang="ko-KR" sz="2000" b="0" i="1" smtClean="0">
                        <a:latin typeface="Cambria Math"/>
                      </a:rPr>
                      <m:t>=−57.5+7.46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20</m:t>
                        </m:r>
                      </m:e>
                    </m:d>
                    <m:r>
                      <a:rPr lang="en-US" altLang="ko-KR" sz="2000" b="0" i="1" smtClean="0">
                        <a:latin typeface="Cambria Math"/>
                      </a:rPr>
                      <m:t>=91.7</m:t>
                    </m:r>
                  </m:oMath>
                </a14:m>
                <a:r>
                  <a:rPr lang="en-US" altLang="ko-KR" sz="2000" dirty="0" smtClean="0">
                    <a:latin typeface="+mn-ea"/>
                  </a:rPr>
                  <a:t>   </a:t>
                </a:r>
                <a:endParaRPr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4442293"/>
                <a:ext cx="11059286" cy="707886"/>
              </a:xfrm>
              <a:prstGeom prst="rect">
                <a:avLst/>
              </a:prstGeom>
              <a:blipFill rotWithShape="1">
                <a:blip r:embed="rId3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6710922"/>
                  </p:ext>
                </p:extLst>
              </p:nvPr>
            </p:nvGraphicFramePr>
            <p:xfrm>
              <a:off x="2253505" y="1622334"/>
              <a:ext cx="7684991" cy="2684778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846669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846669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2144984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846669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</a:tblGrid>
                  <a:tr h="42204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dirty="0" smtClean="0"/>
                            <a:t>차량 가격</a:t>
                          </a:r>
                          <a:r>
                            <a:rPr lang="en-US" altLang="ko-KR" sz="1800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ko-KR" sz="1800" dirty="0" smtClean="0"/>
                            <a:t>)</a:t>
                          </a:r>
                          <a:endParaRPr lang="ko-KR" altLang="en-US" sz="18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dirty="0" smtClean="0"/>
                            <a:t>판매액</a:t>
                          </a:r>
                          <a:r>
                            <a:rPr lang="en-US" altLang="ko-KR" sz="1800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1" i="1" dirty="0" smtClean="0">
                                  <a:latin typeface="Cambria Math"/>
                                </a:rPr>
                                <m:t>𝒚</m:t>
                              </m:r>
                            </m:oMath>
                          </a14:m>
                          <a:r>
                            <a:rPr lang="en-US" altLang="ko-KR" sz="1800" dirty="0" smtClean="0"/>
                            <a:t>)</a:t>
                          </a:r>
                          <a:endParaRPr lang="ko-KR" altLang="en-US" sz="18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altLang="ko-KR" sz="180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8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ko-KR" sz="1800" b="0" i="1" smtClean="0">
                                    <a:latin typeface="Cambria Math"/>
                                  </a:rPr>
                                  <m:t>=−57.5+7.46</m:t>
                                </m:r>
                                <m:r>
                                  <a:rPr lang="en-US" altLang="ko-KR" sz="1800" b="0" i="1" smtClean="0">
                                    <a:latin typeface="Cambria Math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1" i="1" smtClean="0">
                                    <a:latin typeface="Cambria Math"/>
                                  </a:rPr>
                                  <m:t>𝒆</m:t>
                                </m:r>
                                <m:r>
                                  <a:rPr lang="en-US" altLang="ko-KR" sz="18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ko-KR" sz="18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ko-KR" sz="1800" b="1" i="1" smtClean="0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sz="1800" b="1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8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marL="101069" marR="101069" marT="50534" marB="50534" anchor="ctr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39.48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0.52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19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83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84.24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-1.24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16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62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61.86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0.14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48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46.94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1.06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15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58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54.4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3.6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46.94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-3.94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0650171"/>
                  </p:ext>
                </p:extLst>
              </p:nvPr>
            </p:nvGraphicFramePr>
            <p:xfrm>
              <a:off x="2253505" y="1622334"/>
              <a:ext cx="7684991" cy="2684778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846669"/>
                    <a:gridCol w="1846669"/>
                    <a:gridCol w="2144984"/>
                    <a:gridCol w="1846669"/>
                  </a:tblGrid>
                  <a:tr h="42204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1">
                          <a:blip r:embed="rId4"/>
                          <a:stretch>
                            <a:fillRect l="-330" r="-316172" b="-5594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1">
                          <a:blip r:embed="rId4"/>
                          <a:stretch>
                            <a:fillRect l="-100330" r="-216172" b="-5594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1">
                          <a:blip r:embed="rId4"/>
                          <a:stretch>
                            <a:fillRect l="-172934" r="-86610" b="-5594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1">
                          <a:blip r:embed="rId4"/>
                          <a:stretch>
                            <a:fillRect l="-316172" r="-330" b="-559420"/>
                          </a:stretch>
                        </a:blipFill>
                      </a:tcPr>
                    </a:tc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39.48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0.52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19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83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84.24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-1.24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16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62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61.86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0.14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48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46.94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1.06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15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58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54.4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3.6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46.94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-3.94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2713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Support Vector Machine</a:t>
            </a:r>
            <a:r>
              <a:rPr lang="ko-KR" altLang="en-US" sz="2400" b="1" dirty="0" smtClean="0">
                <a:latin typeface="+mn-ea"/>
              </a:rPr>
              <a:t>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arenR"/>
            </a:pPr>
            <a:r>
              <a:rPr lang="en-US" altLang="ko-KR" sz="2000" b="1" dirty="0" smtClean="0">
                <a:latin typeface="+mn-ea"/>
              </a:rPr>
              <a:t>SVM </a:t>
            </a:r>
            <a:r>
              <a:rPr lang="ko-KR" altLang="en-US" sz="2000" b="1" dirty="0" smtClean="0">
                <a:latin typeface="+mn-ea"/>
              </a:rPr>
              <a:t>개념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예시</a:t>
            </a:r>
            <a:r>
              <a:rPr lang="en-US" altLang="ko-KR" sz="2000" b="1" dirty="0">
                <a:latin typeface="+mn-ea"/>
              </a:rPr>
              <a:t>)</a:t>
            </a:r>
          </a:p>
          <a:p>
            <a:pPr marL="457200" indent="-457200">
              <a:buAutoNum type="arabicParenR"/>
            </a:pP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다음 그림에서는 </a:t>
            </a:r>
            <a:r>
              <a:rPr lang="en-US" altLang="ko-KR" sz="2000" dirty="0">
                <a:latin typeface="+mn-ea"/>
              </a:rPr>
              <a:t>SVM</a:t>
            </a:r>
            <a:r>
              <a:rPr lang="ko-KR" altLang="en-US" sz="2000" dirty="0">
                <a:latin typeface="+mn-ea"/>
              </a:rPr>
              <a:t>을 사용하면 어떤 선으로 분류를 하나</a:t>
            </a:r>
            <a:r>
              <a:rPr lang="en-US" altLang="ko-KR" sz="2000" dirty="0">
                <a:latin typeface="+mn-ea"/>
              </a:rPr>
              <a:t>?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Classification </a:t>
            </a:r>
            <a:r>
              <a:rPr lang="ko-KR" altLang="en-US" sz="2000" dirty="0">
                <a:latin typeface="+mn-ea"/>
              </a:rPr>
              <a:t>관점에서 보면 </a:t>
            </a:r>
            <a:r>
              <a:rPr lang="en-US" altLang="ko-KR" sz="2000" dirty="0">
                <a:latin typeface="+mn-ea"/>
              </a:rPr>
              <a:t>Line 1</a:t>
            </a:r>
            <a:r>
              <a:rPr lang="ko-KR" altLang="en-US" sz="2000" dirty="0">
                <a:latin typeface="+mn-ea"/>
              </a:rPr>
              <a:t>이 맞고 </a:t>
            </a:r>
            <a:r>
              <a:rPr lang="en-US" altLang="ko-KR" sz="2000" dirty="0">
                <a:latin typeface="+mn-ea"/>
              </a:rPr>
              <a:t>Margin </a:t>
            </a:r>
            <a:r>
              <a:rPr lang="ko-KR" altLang="en-US" sz="2000" dirty="0">
                <a:latin typeface="+mn-ea"/>
              </a:rPr>
              <a:t>관점에서 보면 </a:t>
            </a:r>
            <a:r>
              <a:rPr lang="en-US" altLang="ko-KR" sz="2000" dirty="0">
                <a:latin typeface="+mn-ea"/>
              </a:rPr>
              <a:t>Line 2</a:t>
            </a:r>
            <a:r>
              <a:rPr lang="ko-KR" altLang="en-US" sz="2000" dirty="0">
                <a:latin typeface="+mn-ea"/>
              </a:rPr>
              <a:t>가 맞지만 정답은 </a:t>
            </a:r>
            <a:r>
              <a:rPr lang="en-US" altLang="ko-KR" sz="2000" dirty="0">
                <a:latin typeface="+mn-ea"/>
              </a:rPr>
              <a:t>Line 1</a:t>
            </a:r>
            <a:r>
              <a:rPr lang="ko-KR" altLang="en-US" sz="2000" dirty="0">
                <a:latin typeface="+mn-ea"/>
              </a:rPr>
              <a:t>임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이유는 </a:t>
            </a:r>
            <a:r>
              <a:rPr lang="en-US" altLang="ko-KR" sz="2000" dirty="0">
                <a:latin typeface="+mn-ea"/>
              </a:rPr>
              <a:t>SVM</a:t>
            </a:r>
            <a:r>
              <a:rPr lang="ko-KR" altLang="en-US" sz="2000" dirty="0">
                <a:latin typeface="+mn-ea"/>
              </a:rPr>
              <a:t>은 </a:t>
            </a:r>
            <a:r>
              <a:rPr lang="en-US" altLang="ko-KR" sz="2000" dirty="0">
                <a:latin typeface="+mn-ea"/>
              </a:rPr>
              <a:t>Classification</a:t>
            </a:r>
            <a:r>
              <a:rPr lang="ko-KR" altLang="en-US" sz="2000" dirty="0">
                <a:latin typeface="+mn-ea"/>
              </a:rPr>
              <a:t>을 한 다음에 </a:t>
            </a:r>
            <a:r>
              <a:rPr lang="en-US" altLang="ko-KR" sz="2000" dirty="0">
                <a:latin typeface="+mn-ea"/>
              </a:rPr>
              <a:t>Margin</a:t>
            </a:r>
            <a:r>
              <a:rPr lang="ko-KR" altLang="en-US" sz="2000" dirty="0">
                <a:latin typeface="+mn-ea"/>
              </a:rPr>
              <a:t>이 가장 큰 선을 선택하기 때문에</a:t>
            </a:r>
          </a:p>
          <a:p>
            <a:pPr marL="342900" indent="-342900">
              <a:buFontTx/>
              <a:buChar char="-"/>
            </a:pPr>
            <a:endParaRPr lang="en-US" altLang="ko-KR" sz="2000" dirty="0" smtClean="0">
              <a:latin typeface="+mn-ea"/>
            </a:endParaRPr>
          </a:p>
          <a:p>
            <a:endParaRPr lang="en-US" altLang="ko-KR" sz="2000" b="1" dirty="0">
              <a:latin typeface="+mn-ea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  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160</a:t>
            </a:fld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5196474" y="3427960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964964" y="3675838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606351" y="3573238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5016697" y="3816844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5375620" y="3954723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69159" y="3488927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62046" y="3709971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840905" y="4316748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221338" y="5048504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323886" y="4749401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746903" y="4799712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635806" y="5227002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588944" y="5253755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273071" y="5563464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7204104" y="4856223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92638" y="5013357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995506" y="5456642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798920" y="3613546"/>
            <a:ext cx="11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 1</a:t>
            </a:r>
            <a:endParaRPr lang="ko-KR" altLang="en-US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4517764" y="3991982"/>
            <a:ext cx="3612243" cy="10213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4517764" y="3588330"/>
            <a:ext cx="3612243" cy="16386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538841" y="3212072"/>
            <a:ext cx="11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86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Support Vector Machine</a:t>
            </a:r>
            <a:r>
              <a:rPr lang="ko-KR" altLang="en-US" sz="2400" b="1" dirty="0" smtClean="0">
                <a:latin typeface="+mn-ea"/>
              </a:rPr>
              <a:t>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arenR"/>
            </a:pPr>
            <a:r>
              <a:rPr lang="en-US" altLang="ko-KR" sz="2000" b="1" dirty="0" smtClean="0">
                <a:latin typeface="+mn-ea"/>
              </a:rPr>
              <a:t>SVM </a:t>
            </a:r>
            <a:r>
              <a:rPr lang="ko-KR" altLang="en-US" sz="2000" b="1" dirty="0" smtClean="0">
                <a:latin typeface="+mn-ea"/>
              </a:rPr>
              <a:t>개념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예시</a:t>
            </a:r>
            <a:r>
              <a:rPr lang="en-US" altLang="ko-KR" sz="2000" b="1" dirty="0">
                <a:latin typeface="+mn-ea"/>
              </a:rPr>
              <a:t>)</a:t>
            </a:r>
          </a:p>
          <a:p>
            <a:pPr marL="457200" indent="-457200">
              <a:buAutoNum type="arabicParenR"/>
            </a:pP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다음 그림에서는 </a:t>
            </a:r>
            <a:r>
              <a:rPr lang="en-US" altLang="ko-KR" sz="2000" dirty="0">
                <a:latin typeface="+mn-ea"/>
              </a:rPr>
              <a:t>SVM</a:t>
            </a:r>
            <a:r>
              <a:rPr lang="ko-KR" altLang="en-US" sz="2000" dirty="0">
                <a:latin typeface="+mn-ea"/>
              </a:rPr>
              <a:t>을 사용하면 어떤 선으로 분류를 하나</a:t>
            </a:r>
            <a:r>
              <a:rPr lang="en-US" altLang="ko-KR" sz="2000" dirty="0">
                <a:latin typeface="+mn-ea"/>
              </a:rPr>
              <a:t>?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정답은 </a:t>
            </a:r>
            <a:r>
              <a:rPr lang="en-US" altLang="ko-KR" sz="2000" dirty="0">
                <a:latin typeface="+mn-ea"/>
              </a:rPr>
              <a:t>Line 1</a:t>
            </a:r>
            <a:r>
              <a:rPr lang="ko-KR" altLang="en-US" sz="2000" dirty="0">
                <a:latin typeface="+mn-ea"/>
              </a:rPr>
              <a:t>임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선형 </a:t>
            </a:r>
            <a:r>
              <a:rPr lang="en-US" altLang="ko-KR" sz="2000" dirty="0">
                <a:latin typeface="+mn-ea"/>
              </a:rPr>
              <a:t>SVM</a:t>
            </a:r>
            <a:r>
              <a:rPr lang="ko-KR" altLang="en-US" sz="2000" dirty="0">
                <a:latin typeface="+mn-ea"/>
              </a:rPr>
              <a:t>은 </a:t>
            </a:r>
            <a:r>
              <a:rPr lang="en-US" altLang="ko-KR" sz="2000" dirty="0">
                <a:latin typeface="+mn-ea"/>
              </a:rPr>
              <a:t>Outlier</a:t>
            </a:r>
            <a:r>
              <a:rPr lang="ko-KR" altLang="en-US" sz="2000" dirty="0">
                <a:latin typeface="+mn-ea"/>
              </a:rPr>
              <a:t>를 어느 정도 무시하며 최선의 선택을 함</a:t>
            </a:r>
          </a:p>
          <a:p>
            <a:pPr marL="342900" indent="-342900">
              <a:buFontTx/>
              <a:buChar char="-"/>
            </a:pPr>
            <a:endParaRPr lang="en-US" altLang="ko-KR" sz="2000" dirty="0" smtClean="0">
              <a:latin typeface="+mn-ea"/>
            </a:endParaRPr>
          </a:p>
          <a:p>
            <a:endParaRPr lang="en-US" altLang="ko-KR" sz="2000" b="1" dirty="0">
              <a:latin typeface="+mn-ea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  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161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3584850" y="2755086"/>
            <a:ext cx="5022300" cy="2881796"/>
            <a:chOff x="4360983" y="2852432"/>
            <a:chExt cx="5022300" cy="2881796"/>
          </a:xfrm>
        </p:grpSpPr>
        <p:sp>
          <p:nvSpPr>
            <p:cNvPr id="28" name="타원 27"/>
            <p:cNvSpPr/>
            <p:nvPr/>
          </p:nvSpPr>
          <p:spPr>
            <a:xfrm>
              <a:off x="6674265" y="3751604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7135738" y="3614871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7007551" y="4033615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4829004" y="4578535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7187013" y="4422499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7524888" y="3896882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6930639" y="4845516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7550525" y="4433207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965106" y="4195984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067654" y="3896881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307251" y="4219562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4965106" y="4913882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426718" y="4074282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443668" y="3755875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067653" y="3542230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760005" y="3858426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657455" y="4285715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6" name="직선 연결선 65"/>
            <p:cNvCxnSpPr/>
            <p:nvPr/>
          </p:nvCxnSpPr>
          <p:spPr>
            <a:xfrm>
              <a:off x="5725682" y="3221764"/>
              <a:ext cx="1204957" cy="25124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H="1">
              <a:off x="4360983" y="4704510"/>
              <a:ext cx="3902800" cy="2093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5272752" y="2852432"/>
              <a:ext cx="1119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Line 1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263783" y="4534874"/>
              <a:ext cx="1119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Line 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184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Support Vector Machine</a:t>
            </a:r>
            <a:r>
              <a:rPr lang="ko-KR" altLang="en-US" sz="2400" b="1" dirty="0" smtClean="0">
                <a:latin typeface="+mn-ea"/>
              </a:rPr>
              <a:t>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ko-KR" altLang="en-US" sz="2000" b="1" dirty="0" smtClean="0">
                <a:latin typeface="+mn-ea"/>
              </a:rPr>
              <a:t>비선형 분류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SVM</a:t>
            </a:r>
            <a:r>
              <a:rPr lang="ko-KR" altLang="en-US" sz="2000" dirty="0">
                <a:latin typeface="+mn-ea"/>
              </a:rPr>
              <a:t>은 선형분류와 더불어 비선형 분류에서도 사용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비선형 분류를 하기 위해서는 주어진 데이터를 고차원 특징 공간으로 사상하는 작업이 필요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효율적으로 실행하기 위해서 </a:t>
            </a:r>
            <a:r>
              <a:rPr lang="ko-KR" altLang="en-US" sz="2000" dirty="0" err="1">
                <a:latin typeface="+mn-ea"/>
              </a:rPr>
              <a:t>커널트릭을</a:t>
            </a:r>
            <a:r>
              <a:rPr lang="ko-KR" altLang="en-US" sz="2000" dirty="0">
                <a:latin typeface="+mn-ea"/>
              </a:rPr>
              <a:t> 사용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이러한 </a:t>
            </a:r>
            <a:r>
              <a:rPr lang="en-US" altLang="ko-KR" sz="2000" dirty="0">
                <a:latin typeface="+mn-ea"/>
              </a:rPr>
              <a:t>Kernel</a:t>
            </a:r>
            <a:r>
              <a:rPr lang="ko-KR" altLang="en-US" sz="2000" dirty="0">
                <a:latin typeface="+mn-ea"/>
              </a:rPr>
              <a:t>을 이용하여 차원을 변경하게 되면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흩어져있는 데이터에 대해서도 차원을 변경하여 간단하게 나눌 수 있다는 장점을 가짐 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주요 </a:t>
            </a:r>
            <a:r>
              <a:rPr lang="en-US" altLang="ko-KR" sz="2000" dirty="0">
                <a:latin typeface="+mn-ea"/>
              </a:rPr>
              <a:t>Kernel</a:t>
            </a:r>
            <a:r>
              <a:rPr lang="ko-KR" altLang="en-US" sz="2000" dirty="0">
                <a:latin typeface="+mn-ea"/>
              </a:rPr>
              <a:t>은 </a:t>
            </a:r>
            <a:r>
              <a:rPr lang="en-US" altLang="ko-KR" sz="2000" dirty="0">
                <a:latin typeface="+mn-ea"/>
              </a:rPr>
              <a:t>Linear Kernel, Polynomial Kernel, RBF(Radial Basis Function)</a:t>
            </a:r>
            <a:r>
              <a:rPr lang="ko-KR" altLang="en-US" sz="2000" dirty="0">
                <a:latin typeface="+mn-ea"/>
              </a:rPr>
              <a:t>이 있음</a:t>
            </a:r>
          </a:p>
          <a:p>
            <a:pPr marL="342900" indent="-342900">
              <a:buFontTx/>
              <a:buChar char="-"/>
            </a:pPr>
            <a:endParaRPr lang="en-US" altLang="ko-KR" sz="2000" dirty="0" smtClean="0">
              <a:latin typeface="+mn-ea"/>
            </a:endParaRPr>
          </a:p>
          <a:p>
            <a:endParaRPr lang="en-US" altLang="ko-KR" sz="2000" b="1" dirty="0">
              <a:latin typeface="+mn-ea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  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162</a:t>
            </a:fld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3031525" y="4005987"/>
            <a:ext cx="1" cy="38228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4688875" y="4606575"/>
            <a:ext cx="186702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505958" y="3796615"/>
            <a:ext cx="31225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608139" y="3689792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903339" y="3655609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562472" y="3655609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29044" y="3655609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07243" y="3689792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07876" y="3689792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658696" y="3689792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957800" y="3689792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258433" y="3689792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1505958" y="4933205"/>
            <a:ext cx="31225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608139" y="4826382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903339" y="4792199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562472" y="4792199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229044" y="4792199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907243" y="4826382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207876" y="4826382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658696" y="4826382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957800" y="4826382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258433" y="4826382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7238288" y="3675074"/>
            <a:ext cx="3401226" cy="1863001"/>
          </a:xfrm>
          <a:custGeom>
            <a:avLst/>
            <a:gdLst>
              <a:gd name="connsiteX0" fmla="*/ 0 w 2726108"/>
              <a:gd name="connsiteY0" fmla="*/ 0 h 1495532"/>
              <a:gd name="connsiteX1" fmla="*/ 1350235 w 2726108"/>
              <a:gd name="connsiteY1" fmla="*/ 1495514 h 1495532"/>
              <a:gd name="connsiteX2" fmla="*/ 2726108 w 2726108"/>
              <a:gd name="connsiteY2" fmla="*/ 25637 h 149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6108" h="1495532">
                <a:moveTo>
                  <a:pt x="0" y="0"/>
                </a:moveTo>
                <a:cubicBezTo>
                  <a:pt x="447942" y="745620"/>
                  <a:pt x="895884" y="1491241"/>
                  <a:pt x="1350235" y="1495514"/>
                </a:cubicBezTo>
                <a:cubicBezTo>
                  <a:pt x="1804586" y="1499787"/>
                  <a:pt x="2265347" y="762712"/>
                  <a:pt x="2726108" y="25637"/>
                </a:cubicBez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H="1">
            <a:off x="7377629" y="4685378"/>
            <a:ext cx="3122543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7275079" y="3723975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810713" y="5397069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9430585" y="5141874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8217082" y="5119724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480178" y="4090306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685277" y="4388272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419931" y="3753886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0214832" y="4090305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0012340" y="4372318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원호 41"/>
          <p:cNvSpPr/>
          <p:nvPr/>
        </p:nvSpPr>
        <p:spPr>
          <a:xfrm rot="16200000">
            <a:off x="2509618" y="4558963"/>
            <a:ext cx="1043813" cy="1139037"/>
          </a:xfrm>
          <a:prstGeom prst="arc">
            <a:avLst>
              <a:gd name="adj1" fmla="val 16200000"/>
              <a:gd name="adj2" fmla="val 5559470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45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Support Vector Machine</a:t>
            </a:r>
            <a:r>
              <a:rPr lang="ko-KR" altLang="en-US" sz="2400" b="1" dirty="0" smtClean="0">
                <a:latin typeface="+mn-ea"/>
              </a:rPr>
              <a:t>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ko-KR" altLang="en-US" sz="2000" b="1" dirty="0">
                <a:latin typeface="+mn-ea"/>
              </a:rPr>
              <a:t>비선형 분류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각각의 </a:t>
            </a:r>
            <a:r>
              <a:rPr lang="ko-KR" altLang="en-US" sz="2000" dirty="0" err="1">
                <a:latin typeface="+mn-ea"/>
              </a:rPr>
              <a:t>커널에서는</a:t>
            </a:r>
            <a:r>
              <a:rPr lang="ko-KR" altLang="en-US" sz="2000" dirty="0">
                <a:latin typeface="+mn-ea"/>
              </a:rPr>
              <a:t> 최적화를 도와주는 </a:t>
            </a:r>
            <a:r>
              <a:rPr lang="ko-KR" altLang="en-US" sz="2000" dirty="0" err="1">
                <a:latin typeface="+mn-ea"/>
              </a:rPr>
              <a:t>파리미터들이</a:t>
            </a:r>
            <a:r>
              <a:rPr lang="ko-KR" altLang="en-US" sz="2000" dirty="0">
                <a:latin typeface="+mn-ea"/>
              </a:rPr>
              <a:t> 따로 존재함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일반적으로 각 문제에 대해서 어떠한 </a:t>
            </a:r>
            <a:r>
              <a:rPr lang="ko-KR" altLang="en-US" sz="2000" dirty="0" err="1">
                <a:latin typeface="+mn-ea"/>
              </a:rPr>
              <a:t>커널의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파라미터를</a:t>
            </a:r>
            <a:r>
              <a:rPr lang="ko-KR" altLang="en-US" sz="2000" dirty="0">
                <a:latin typeface="+mn-ea"/>
              </a:rPr>
              <a:t> 선택하는 것이 가장 좋은지를 자동적으로 알려주는 방법은 없음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실험을 통해 모든 조건을 바꾸면서 </a:t>
            </a:r>
            <a:r>
              <a:rPr lang="en-US" altLang="ko-KR" sz="2000" dirty="0">
                <a:latin typeface="+mn-ea"/>
              </a:rPr>
              <a:t>SVM</a:t>
            </a:r>
            <a:r>
              <a:rPr lang="ko-KR" altLang="en-US" sz="2000" dirty="0">
                <a:latin typeface="+mn-ea"/>
              </a:rPr>
              <a:t>의 학습과 예측을 반복해서 최적의 </a:t>
            </a:r>
            <a:r>
              <a:rPr lang="ko-KR" altLang="en-US" sz="2000" dirty="0" err="1">
                <a:latin typeface="+mn-ea"/>
              </a:rPr>
              <a:t>예측률을</a:t>
            </a:r>
            <a:r>
              <a:rPr lang="ko-KR" altLang="en-US" sz="2000" dirty="0">
                <a:latin typeface="+mn-ea"/>
              </a:rPr>
              <a:t> 보여주는 조건을 찾아야 함</a:t>
            </a:r>
          </a:p>
          <a:p>
            <a:pPr marL="342900" indent="-342900">
              <a:buFontTx/>
              <a:buChar char="-"/>
            </a:pPr>
            <a:endParaRPr lang="en-US" altLang="ko-KR" sz="2000" dirty="0" smtClean="0">
              <a:latin typeface="+mn-ea"/>
            </a:endParaRPr>
          </a:p>
          <a:p>
            <a:endParaRPr lang="en-US" altLang="ko-KR" sz="2000" b="1" dirty="0">
              <a:latin typeface="+mn-ea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  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163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55781" y="5822125"/>
            <a:ext cx="119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입력 공간</a:t>
            </a:r>
            <a:endParaRPr lang="ko-KR" altLang="en-US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2899594" y="2848266"/>
            <a:ext cx="6392812" cy="2973859"/>
            <a:chOff x="1342768" y="2809103"/>
            <a:chExt cx="6392812" cy="2973859"/>
          </a:xfrm>
        </p:grpSpPr>
        <p:sp>
          <p:nvSpPr>
            <p:cNvPr id="11" name="평행 사변형 10"/>
            <p:cNvSpPr/>
            <p:nvPr/>
          </p:nvSpPr>
          <p:spPr>
            <a:xfrm>
              <a:off x="1342768" y="4381516"/>
              <a:ext cx="2792627" cy="1383957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120715" y="4548937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566333" y="5326779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2290388" y="5168171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2916464" y="5157845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2674279" y="4759366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3044651" y="4770691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813517" y="4839057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395181" y="4516960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675268" y="4859849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408306" y="5360961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1672281" y="4511961"/>
              <a:ext cx="1850665" cy="1088755"/>
            </a:xfrm>
            <a:custGeom>
              <a:avLst/>
              <a:gdLst>
                <a:gd name="connsiteX0" fmla="*/ 0 w 1850665"/>
                <a:gd name="connsiteY0" fmla="*/ 446203 h 1088755"/>
                <a:gd name="connsiteX1" fmla="*/ 370703 w 1850665"/>
                <a:gd name="connsiteY1" fmla="*/ 866333 h 1088755"/>
                <a:gd name="connsiteX2" fmla="*/ 601362 w 1850665"/>
                <a:gd name="connsiteY2" fmla="*/ 405014 h 1088755"/>
                <a:gd name="connsiteX3" fmla="*/ 1334530 w 1850665"/>
                <a:gd name="connsiteY3" fmla="*/ 1360 h 1088755"/>
                <a:gd name="connsiteX4" fmla="*/ 1845276 w 1850665"/>
                <a:gd name="connsiteY4" fmla="*/ 545058 h 1088755"/>
                <a:gd name="connsiteX5" fmla="*/ 1598141 w 1850665"/>
                <a:gd name="connsiteY5" fmla="*/ 792193 h 1088755"/>
                <a:gd name="connsiteX6" fmla="*/ 1524000 w 1850665"/>
                <a:gd name="connsiteY6" fmla="*/ 1088755 h 1088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665" h="1088755">
                  <a:moveTo>
                    <a:pt x="0" y="446203"/>
                  </a:moveTo>
                  <a:cubicBezTo>
                    <a:pt x="135238" y="659700"/>
                    <a:pt x="270476" y="873198"/>
                    <a:pt x="370703" y="866333"/>
                  </a:cubicBezTo>
                  <a:cubicBezTo>
                    <a:pt x="470930" y="859468"/>
                    <a:pt x="440724" y="549176"/>
                    <a:pt x="601362" y="405014"/>
                  </a:cubicBezTo>
                  <a:cubicBezTo>
                    <a:pt x="762000" y="260852"/>
                    <a:pt x="1127211" y="-21981"/>
                    <a:pt x="1334530" y="1360"/>
                  </a:cubicBezTo>
                  <a:cubicBezTo>
                    <a:pt x="1541849" y="24701"/>
                    <a:pt x="1801341" y="413253"/>
                    <a:pt x="1845276" y="545058"/>
                  </a:cubicBezTo>
                  <a:cubicBezTo>
                    <a:pt x="1889211" y="676863"/>
                    <a:pt x="1651687" y="701577"/>
                    <a:pt x="1598141" y="792193"/>
                  </a:cubicBezTo>
                  <a:cubicBezTo>
                    <a:pt x="1544595" y="882809"/>
                    <a:pt x="1534297" y="985782"/>
                    <a:pt x="1524000" y="1088755"/>
                  </a:cubicBezTo>
                </a:path>
              </a:pathLst>
            </a:cu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정육면체 22"/>
            <p:cNvSpPr/>
            <p:nvPr/>
          </p:nvSpPr>
          <p:spPr>
            <a:xfrm>
              <a:off x="5321643" y="2809103"/>
              <a:ext cx="2298357" cy="2973859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/>
            <p:cNvCxnSpPr/>
            <p:nvPr/>
          </p:nvCxnSpPr>
          <p:spPr>
            <a:xfrm flipH="1">
              <a:off x="5321643" y="5198076"/>
              <a:ext cx="576649" cy="584886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5898292" y="2809103"/>
              <a:ext cx="0" cy="2388973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5909733" y="5198076"/>
              <a:ext cx="171026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평행 사변형 26"/>
            <p:cNvSpPr/>
            <p:nvPr/>
          </p:nvSpPr>
          <p:spPr>
            <a:xfrm rot="20920696">
              <a:off x="5206063" y="3842582"/>
              <a:ext cx="2529517" cy="926744"/>
            </a:xfrm>
            <a:prstGeom prst="parallelogram">
              <a:avLst>
                <a:gd name="adj" fmla="val 80089"/>
              </a:avLst>
            </a:prstGeom>
            <a:solidFill>
              <a:schemeClr val="accent6">
                <a:lumMod val="40000"/>
                <a:lumOff val="60000"/>
                <a:alpha val="34902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105429" y="3421636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662316" y="3491483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265722" y="3946193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696725" y="4003589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507417" y="3999412"/>
              <a:ext cx="205099" cy="21364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6990092" y="4106234"/>
              <a:ext cx="256374" cy="282011"/>
            </a:xfrm>
            <a:prstGeom prst="ellips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6047186" y="4340483"/>
              <a:ext cx="256374" cy="282011"/>
            </a:xfrm>
            <a:prstGeom prst="ellips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6773637" y="4793459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711032" y="5016840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6447181" y="5274138"/>
              <a:ext cx="256374" cy="2820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326439" y="5822125"/>
            <a:ext cx="119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특징 공간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9627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Support Vector Machine(SVM) </a:t>
            </a:r>
            <a:r>
              <a:rPr lang="ko-KR" altLang="en-US" sz="2400" b="1" dirty="0">
                <a:latin typeface="+mn-ea"/>
              </a:rPr>
              <a:t>개요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3) </a:t>
            </a:r>
            <a:r>
              <a:rPr lang="ko-KR" altLang="en-US" sz="2000" b="1" dirty="0" smtClean="0">
                <a:latin typeface="+mn-ea"/>
              </a:rPr>
              <a:t>벡터 이론 복습 </a:t>
            </a:r>
            <a:r>
              <a:rPr lang="en-US" altLang="ko-KR" sz="2000" b="1" dirty="0" smtClean="0">
                <a:latin typeface="+mn-ea"/>
              </a:rPr>
              <a:t>– </a:t>
            </a:r>
            <a:r>
              <a:rPr lang="ko-KR" altLang="en-US" sz="2000" b="1" dirty="0" err="1" smtClean="0">
                <a:latin typeface="+mn-ea"/>
              </a:rPr>
              <a:t>초평면을</a:t>
            </a:r>
            <a:r>
              <a:rPr lang="ko-KR" altLang="en-US" sz="2000" b="1" dirty="0" smtClean="0">
                <a:latin typeface="+mn-ea"/>
              </a:rPr>
              <a:t> 구하기 위한 기초 이론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+mn-ea"/>
              </a:rPr>
              <a:t>n</a:t>
            </a:r>
            <a:r>
              <a:rPr lang="ko-KR" altLang="en-US" sz="2000" dirty="0">
                <a:latin typeface="+mn-ea"/>
              </a:rPr>
              <a:t>개의 특징 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특징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변수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으로 </a:t>
            </a:r>
            <a:r>
              <a:rPr lang="ko-KR" altLang="en-US" sz="2000" dirty="0" smtClean="0">
                <a:latin typeface="+mn-ea"/>
              </a:rPr>
              <a:t>사람을 기술함</a:t>
            </a:r>
            <a:endParaRPr lang="ko-KR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어떤 사람의 특징 값은 아래 그림과 같이 화살표로 표시할 수 있음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예 </a:t>
            </a:r>
            <a:r>
              <a:rPr lang="en-US" altLang="ko-KR" sz="2000" dirty="0">
                <a:latin typeface="+mn-ea"/>
              </a:rPr>
              <a:t>: </a:t>
            </a:r>
            <a:endParaRPr lang="en-US" altLang="ko-KR" sz="2000" dirty="0" smtClean="0">
              <a:latin typeface="+mn-ea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2 </a:t>
            </a:r>
            <a:r>
              <a:rPr lang="ko-KR" altLang="en-US" sz="2000" dirty="0">
                <a:latin typeface="+mn-ea"/>
              </a:rPr>
              <a:t>가지 특징으로 설명되는 </a:t>
            </a:r>
            <a:r>
              <a:rPr lang="ko-KR" altLang="en-US" sz="2000" dirty="0" smtClean="0">
                <a:latin typeface="+mn-ea"/>
              </a:rPr>
              <a:t>사람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혈압 </a:t>
            </a:r>
            <a:r>
              <a:rPr lang="en-US" altLang="ko-KR" sz="2000" dirty="0">
                <a:latin typeface="+mn-ea"/>
              </a:rPr>
              <a:t>= 100, </a:t>
            </a:r>
            <a:r>
              <a:rPr lang="ko-KR" altLang="en-US" sz="2000" dirty="0">
                <a:latin typeface="+mn-ea"/>
              </a:rPr>
              <a:t>나이 </a:t>
            </a:r>
            <a:r>
              <a:rPr lang="en-US" altLang="ko-KR" sz="2000" dirty="0">
                <a:latin typeface="+mn-ea"/>
              </a:rPr>
              <a:t>= </a:t>
            </a:r>
            <a:r>
              <a:rPr lang="en-US" altLang="ko-KR" sz="2000" dirty="0" smtClean="0">
                <a:latin typeface="+mn-ea"/>
              </a:rPr>
              <a:t>30</a:t>
            </a:r>
          </a:p>
          <a:p>
            <a:endParaRPr lang="en-US" altLang="ko-KR" sz="2000" b="1" dirty="0">
              <a:latin typeface="+mn-ea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  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164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315630" y="3228447"/>
            <a:ext cx="5560740" cy="2456369"/>
            <a:chOff x="2417883" y="2775520"/>
            <a:chExt cx="5560740" cy="2456369"/>
          </a:xfrm>
        </p:grpSpPr>
        <p:cxnSp>
          <p:nvCxnSpPr>
            <p:cNvPr id="9" name="직선 화살표 연결선 8"/>
            <p:cNvCxnSpPr/>
            <p:nvPr/>
          </p:nvCxnSpPr>
          <p:spPr>
            <a:xfrm>
              <a:off x="3033757" y="3144852"/>
              <a:ext cx="0" cy="1717705"/>
            </a:xfrm>
            <a:prstGeom prst="straightConnector1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3033757" y="4862557"/>
              <a:ext cx="429853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2417883" y="4862557"/>
              <a:ext cx="7120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/>
                <a:t>(0, 0)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677730" y="277552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/>
                <a:t>나</a:t>
              </a:r>
              <a:r>
                <a:rPr lang="ko-KR" altLang="en-US" dirty="0"/>
                <a:t>이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332292" y="4677891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/>
                <a:t>혈</a:t>
              </a:r>
              <a:r>
                <a:rPr lang="ko-KR" altLang="en-US" dirty="0"/>
                <a:t>압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016239" y="3293472"/>
              <a:ext cx="12186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/>
                <a:t>(100, 300)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2969236" y="4811282"/>
              <a:ext cx="129042" cy="102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5909733" y="3611529"/>
              <a:ext cx="129042" cy="102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/>
            <p:cNvCxnSpPr>
              <a:stCxn id="16" idx="6"/>
              <a:endCxn id="17" idx="3"/>
            </p:cNvCxnSpPr>
            <p:nvPr/>
          </p:nvCxnSpPr>
          <p:spPr>
            <a:xfrm flipV="1">
              <a:off x="3098278" y="3699061"/>
              <a:ext cx="2830353" cy="1163496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2583496" y="3478138"/>
              <a:ext cx="4379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/>
                <a:t>30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618227" y="4862557"/>
              <a:ext cx="564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/>
                <a:t>100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037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Support Vector Machine(SVM) </a:t>
            </a:r>
            <a:r>
              <a:rPr lang="ko-KR" altLang="en-US" sz="2400" b="1" dirty="0">
                <a:latin typeface="+mn-ea"/>
              </a:rPr>
              <a:t>개요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3) </a:t>
            </a:r>
            <a:r>
              <a:rPr lang="ko-KR" altLang="en-US" sz="2000" b="1" dirty="0" smtClean="0">
                <a:latin typeface="+mn-ea"/>
              </a:rPr>
              <a:t>벡터 </a:t>
            </a:r>
            <a:r>
              <a:rPr lang="ko-KR" altLang="en-US" sz="2000" b="1" dirty="0">
                <a:latin typeface="+mn-ea"/>
              </a:rPr>
              <a:t>이론 복습 </a:t>
            </a:r>
            <a:r>
              <a:rPr lang="en-US" altLang="ko-KR" sz="2000" b="1" dirty="0">
                <a:latin typeface="+mn-ea"/>
              </a:rPr>
              <a:t>– </a:t>
            </a:r>
            <a:r>
              <a:rPr lang="ko-KR" altLang="en-US" sz="2000" b="1" dirty="0" err="1">
                <a:latin typeface="+mn-ea"/>
              </a:rPr>
              <a:t>초평면을</a:t>
            </a:r>
            <a:r>
              <a:rPr lang="ko-KR" altLang="en-US" sz="2000" b="1" dirty="0">
                <a:latin typeface="+mn-ea"/>
              </a:rPr>
              <a:t> 구하기 위한 기초 이론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아래와 같은 사람 </a:t>
            </a:r>
            <a:r>
              <a:rPr lang="en-US" altLang="ko-KR" sz="2000" dirty="0" smtClean="0">
                <a:latin typeface="+mn-ea"/>
              </a:rPr>
              <a:t>4</a:t>
            </a:r>
            <a:r>
              <a:rPr lang="ko-KR" altLang="en-US" sz="2000" dirty="0" smtClean="0">
                <a:latin typeface="+mn-ea"/>
              </a:rPr>
              <a:t>명이 있다고 가정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이 때 각 </a:t>
            </a:r>
            <a:r>
              <a:rPr lang="ko-KR" altLang="en-US" sz="2000" dirty="0" err="1" smtClean="0">
                <a:latin typeface="+mn-ea"/>
              </a:rPr>
              <a:t>사람별</a:t>
            </a:r>
            <a:r>
              <a:rPr lang="ko-KR" altLang="en-US" sz="2000" dirty="0" smtClean="0">
                <a:latin typeface="+mn-ea"/>
              </a:rPr>
              <a:t> 건강상태를 콜레스테롤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혈압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나이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등의 속성값으로 표현할 수 있음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이 각 속성의 집합을 특징이라고 함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각 </a:t>
            </a:r>
            <a:r>
              <a:rPr lang="ko-KR" altLang="en-US" sz="2000" dirty="0" err="1" smtClean="0">
                <a:latin typeface="+mn-ea"/>
              </a:rPr>
              <a:t>사람별</a:t>
            </a:r>
            <a:r>
              <a:rPr lang="ko-KR" altLang="en-US" sz="2000" dirty="0" smtClean="0">
                <a:latin typeface="+mn-ea"/>
              </a:rPr>
              <a:t>  </a:t>
            </a:r>
            <a:r>
              <a:rPr lang="ko-KR" altLang="en-US" sz="2000" dirty="0" err="1" smtClean="0">
                <a:latin typeface="+mn-ea"/>
              </a:rPr>
              <a:t>특징값은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3</a:t>
            </a:r>
            <a:r>
              <a:rPr lang="ko-KR" altLang="en-US" sz="2000" dirty="0" smtClean="0">
                <a:latin typeface="+mn-ea"/>
              </a:rPr>
              <a:t>차원 벡터로 나타낼 수 있음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이것을 그림으로 표현하면 오른쪽 그림과 같이 시작점이 </a:t>
            </a:r>
            <a:r>
              <a:rPr lang="en-US" altLang="ko-KR" sz="2000" dirty="0" smtClean="0">
                <a:latin typeface="+mn-ea"/>
              </a:rPr>
              <a:t>(0, 0, 0)</a:t>
            </a:r>
            <a:r>
              <a:rPr lang="ko-KR" altLang="en-US" sz="2000" dirty="0" smtClean="0">
                <a:latin typeface="+mn-ea"/>
              </a:rPr>
              <a:t>이고 끝점이 각 </a:t>
            </a:r>
            <a:r>
              <a:rPr lang="ko-KR" altLang="en-US" sz="2000" dirty="0" err="1" smtClean="0">
                <a:latin typeface="+mn-ea"/>
              </a:rPr>
              <a:t>특징값으로</a:t>
            </a:r>
            <a:r>
              <a:rPr lang="ko-KR" altLang="en-US" sz="2000" dirty="0" smtClean="0">
                <a:latin typeface="+mn-ea"/>
              </a:rPr>
              <a:t> 이루어지는 화살표 모양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165</a:t>
            </a:fld>
            <a:endParaRPr lang="ko-KR" altLang="en-US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72535"/>
              </p:ext>
            </p:extLst>
          </p:nvPr>
        </p:nvGraphicFramePr>
        <p:xfrm>
          <a:off x="492406" y="3850935"/>
          <a:ext cx="7519490" cy="20624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874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2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923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216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533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5084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사람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콜레스트롤</a:t>
                      </a:r>
                      <a:r>
                        <a:rPr lang="en-US" altLang="ko-KR" sz="1600" dirty="0" smtClean="0"/>
                        <a:t>(mg/dl)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혈압</a:t>
                      </a:r>
                      <a:r>
                        <a:rPr lang="en-US" altLang="ko-KR" sz="1600" dirty="0" smtClean="0"/>
                        <a:t>(mmHg)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나이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(years)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 smtClean="0"/>
                        <a:t>벡터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시작점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 smtClean="0"/>
                        <a:t>벡터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끝점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(0,</a:t>
                      </a:r>
                      <a:r>
                        <a:rPr lang="en-US" altLang="ko-KR" sz="1600" baseline="0" dirty="0" smtClean="0"/>
                        <a:t> 0, 0)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(140, 100, 30)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115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(0,</a:t>
                      </a:r>
                      <a:r>
                        <a:rPr lang="en-US" altLang="ko-KR" sz="1600" baseline="0" dirty="0" smtClean="0"/>
                        <a:t> 0, 0)</a:t>
                      </a:r>
                      <a:endParaRPr lang="ko-KR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(230, 115,</a:t>
                      </a:r>
                      <a:r>
                        <a:rPr lang="en-US" altLang="ko-KR" sz="1600" baseline="0" dirty="0" smtClean="0"/>
                        <a:t> 25)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120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150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(0,</a:t>
                      </a:r>
                      <a:r>
                        <a:rPr lang="en-US" altLang="ko-KR" sz="1600" baseline="0" dirty="0" smtClean="0"/>
                        <a:t> 0, 0)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(120, 150, 60)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280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160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(0,</a:t>
                      </a:r>
                      <a:r>
                        <a:rPr lang="en-US" altLang="ko-KR" sz="1600" baseline="0" dirty="0" smtClean="0"/>
                        <a:t> 0, 0)</a:t>
                      </a:r>
                      <a:endParaRPr lang="ko-KR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(280, 160, 40)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8368190" y="3698127"/>
            <a:ext cx="3441372" cy="2379854"/>
            <a:chOff x="4181475" y="1451692"/>
            <a:chExt cx="3829050" cy="2647950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1475" y="1451692"/>
              <a:ext cx="3829050" cy="2647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4452358" y="2902201"/>
              <a:ext cx="675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>
                  <a:latin typeface="+mn-ea"/>
                </a:rPr>
                <a:t>사람</a:t>
              </a:r>
              <a:r>
                <a:rPr lang="en-US" altLang="ko-KR" sz="1200" dirty="0" smtClean="0">
                  <a:latin typeface="+mn-ea"/>
                </a:rPr>
                <a:t>1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82952" y="2902201"/>
              <a:ext cx="675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>
                  <a:latin typeface="+mn-ea"/>
                </a:rPr>
                <a:t>사람</a:t>
              </a:r>
              <a:r>
                <a:rPr lang="en-US" altLang="ko-KR" sz="1200" dirty="0" smtClean="0">
                  <a:latin typeface="+mn-ea"/>
                </a:rPr>
                <a:t>2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47729" y="2218537"/>
              <a:ext cx="675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>
                  <a:latin typeface="+mn-ea"/>
                </a:rPr>
                <a:t>사람</a:t>
              </a:r>
              <a:r>
                <a:rPr lang="en-US" altLang="ko-KR" sz="1200" dirty="0" smtClean="0">
                  <a:latin typeface="+mn-ea"/>
                </a:rPr>
                <a:t>3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27476" y="1750774"/>
              <a:ext cx="675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>
                  <a:latin typeface="+mn-ea"/>
                </a:rPr>
                <a:t>사람</a:t>
              </a:r>
              <a:r>
                <a:rPr lang="en-US" altLang="ko-KR" sz="1200" dirty="0" smtClean="0">
                  <a:latin typeface="+mn-ea"/>
                </a:rPr>
                <a:t>4</a:t>
              </a:r>
              <a:endParaRPr lang="ko-KR" altLang="en-US" sz="1200" dirty="0">
                <a:latin typeface="+mn-ea"/>
              </a:endParaRPr>
            </a:p>
          </p:txBody>
        </p:sp>
      </p:grpSp>
      <p:cxnSp>
        <p:nvCxnSpPr>
          <p:cNvPr id="31" name="직선 화살표 연결선 30"/>
          <p:cNvCxnSpPr>
            <a:endCxn id="30" idx="0"/>
          </p:cNvCxnSpPr>
          <p:nvPr/>
        </p:nvCxnSpPr>
        <p:spPr>
          <a:xfrm flipH="1" flipV="1">
            <a:off x="9521795" y="3966928"/>
            <a:ext cx="195853" cy="88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9701436" y="4732993"/>
            <a:ext cx="1546962" cy="130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27" idx="2"/>
          </p:cNvCxnSpPr>
          <p:nvPr/>
        </p:nvCxnSpPr>
        <p:spPr>
          <a:xfrm flipH="1">
            <a:off x="8915030" y="4855651"/>
            <a:ext cx="802618" cy="422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9717648" y="4888054"/>
            <a:ext cx="333988" cy="613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8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Support Vector Machine(SVM) </a:t>
            </a:r>
            <a:r>
              <a:rPr lang="ko-KR" altLang="en-US" sz="2400" b="1" dirty="0">
                <a:latin typeface="+mn-ea"/>
              </a:rPr>
              <a:t>개요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3) </a:t>
            </a:r>
            <a:r>
              <a:rPr lang="ko-KR" altLang="en-US" sz="2000" b="1" dirty="0" smtClean="0">
                <a:latin typeface="+mn-ea"/>
              </a:rPr>
              <a:t>벡터 </a:t>
            </a:r>
            <a:r>
              <a:rPr lang="ko-KR" altLang="en-US" sz="2000" b="1" dirty="0">
                <a:latin typeface="+mn-ea"/>
              </a:rPr>
              <a:t>이론 복습 </a:t>
            </a:r>
            <a:r>
              <a:rPr lang="en-US" altLang="ko-KR" sz="2000" b="1" dirty="0">
                <a:latin typeface="+mn-ea"/>
              </a:rPr>
              <a:t>– </a:t>
            </a:r>
            <a:r>
              <a:rPr lang="ko-KR" altLang="en-US" sz="2000" b="1" dirty="0" smtClean="0">
                <a:latin typeface="+mn-ea"/>
              </a:rPr>
              <a:t>벡터 표시의 단순화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모든 벡터는 시작점이 </a:t>
            </a:r>
            <a:r>
              <a:rPr lang="en-US" altLang="ko-KR" sz="2000" dirty="0" smtClean="0">
                <a:latin typeface="+mn-ea"/>
              </a:rPr>
              <a:t>0</a:t>
            </a:r>
            <a:r>
              <a:rPr lang="ko-KR" altLang="en-US" sz="2000" dirty="0" smtClean="0">
                <a:latin typeface="+mn-ea"/>
              </a:rPr>
              <a:t>이므로 편의상 끝점만을 표시할 수 있음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왼쪽의 예제 벡터는 오른쪽 그림과 같이 점만 표시하기로 함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166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750986" y="2595623"/>
            <a:ext cx="3441372" cy="2379854"/>
            <a:chOff x="4181475" y="1451692"/>
            <a:chExt cx="3829050" cy="2647950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1475" y="1451692"/>
              <a:ext cx="3829050" cy="2647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4452358" y="2902201"/>
              <a:ext cx="675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>
                  <a:latin typeface="+mn-ea"/>
                </a:rPr>
                <a:t>사람</a:t>
              </a:r>
              <a:r>
                <a:rPr lang="en-US" altLang="ko-KR" sz="1200" dirty="0" smtClean="0">
                  <a:latin typeface="+mn-ea"/>
                </a:rPr>
                <a:t>1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82952" y="2902201"/>
              <a:ext cx="675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>
                  <a:latin typeface="+mn-ea"/>
                </a:rPr>
                <a:t>사람</a:t>
              </a:r>
              <a:r>
                <a:rPr lang="en-US" altLang="ko-KR" sz="1200" dirty="0" smtClean="0">
                  <a:latin typeface="+mn-ea"/>
                </a:rPr>
                <a:t>2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47729" y="2218537"/>
              <a:ext cx="675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>
                  <a:latin typeface="+mn-ea"/>
                </a:rPr>
                <a:t>사람</a:t>
              </a:r>
              <a:r>
                <a:rPr lang="en-US" altLang="ko-KR" sz="1200" dirty="0" smtClean="0">
                  <a:latin typeface="+mn-ea"/>
                </a:rPr>
                <a:t>3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27476" y="1750774"/>
              <a:ext cx="675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>
                  <a:latin typeface="+mn-ea"/>
                </a:rPr>
                <a:t>사람</a:t>
              </a:r>
              <a:r>
                <a:rPr lang="en-US" altLang="ko-KR" sz="1200" dirty="0" smtClean="0">
                  <a:latin typeface="+mn-ea"/>
                </a:rPr>
                <a:t>4</a:t>
              </a:r>
              <a:endParaRPr lang="ko-KR" altLang="en-US" sz="1200" dirty="0">
                <a:latin typeface="+mn-ea"/>
              </a:endParaRPr>
            </a:p>
          </p:txBody>
        </p:sp>
      </p:grpSp>
      <p:cxnSp>
        <p:nvCxnSpPr>
          <p:cNvPr id="5" name="직선 화살표 연결선 4"/>
          <p:cNvCxnSpPr>
            <a:endCxn id="26" idx="0"/>
          </p:cNvCxnSpPr>
          <p:nvPr/>
        </p:nvCxnSpPr>
        <p:spPr>
          <a:xfrm flipH="1" flipV="1">
            <a:off x="2904591" y="2864424"/>
            <a:ext cx="195853" cy="88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3084232" y="3630489"/>
            <a:ext cx="1546962" cy="130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endCxn id="23" idx="2"/>
          </p:cNvCxnSpPr>
          <p:nvPr/>
        </p:nvCxnSpPr>
        <p:spPr>
          <a:xfrm flipH="1">
            <a:off x="2297826" y="3753147"/>
            <a:ext cx="802618" cy="422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100444" y="3785550"/>
            <a:ext cx="333988" cy="613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6932586" y="2604859"/>
            <a:ext cx="3441372" cy="2379854"/>
            <a:chOff x="4181475" y="1451692"/>
            <a:chExt cx="3829050" cy="2647950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1475" y="1451692"/>
              <a:ext cx="3829050" cy="2647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4452358" y="2902201"/>
              <a:ext cx="675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>
                  <a:latin typeface="+mn-ea"/>
                </a:rPr>
                <a:t>사람</a:t>
              </a:r>
              <a:r>
                <a:rPr lang="en-US" altLang="ko-KR" sz="1200" dirty="0" smtClean="0">
                  <a:latin typeface="+mn-ea"/>
                </a:rPr>
                <a:t>1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82952" y="2902201"/>
              <a:ext cx="675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>
                  <a:latin typeface="+mn-ea"/>
                </a:rPr>
                <a:t>사람</a:t>
              </a:r>
              <a:r>
                <a:rPr lang="en-US" altLang="ko-KR" sz="1200" dirty="0" smtClean="0">
                  <a:latin typeface="+mn-ea"/>
                </a:rPr>
                <a:t>2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47729" y="2218537"/>
              <a:ext cx="675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>
                  <a:latin typeface="+mn-ea"/>
                </a:rPr>
                <a:t>사람</a:t>
              </a:r>
              <a:r>
                <a:rPr lang="en-US" altLang="ko-KR" sz="1200" dirty="0" smtClean="0">
                  <a:latin typeface="+mn-ea"/>
                </a:rPr>
                <a:t>3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27476" y="1750774"/>
              <a:ext cx="675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>
                  <a:latin typeface="+mn-ea"/>
                </a:rPr>
                <a:t>사람</a:t>
              </a:r>
              <a:r>
                <a:rPr lang="en-US" altLang="ko-KR" sz="1200" dirty="0" smtClean="0">
                  <a:latin typeface="+mn-ea"/>
                </a:rPr>
                <a:t>4</a:t>
              </a:r>
              <a:endParaRPr lang="ko-KR" altLang="en-US" sz="1200" dirty="0">
                <a:latin typeface="+mn-ea"/>
              </a:endParaRPr>
            </a:p>
          </p:txBody>
        </p:sp>
      </p:grpSp>
      <p:sp>
        <p:nvSpPr>
          <p:cNvPr id="4" name="오른쪽 화살표 3"/>
          <p:cNvSpPr/>
          <p:nvPr/>
        </p:nvSpPr>
        <p:spPr>
          <a:xfrm>
            <a:off x="5799123" y="3429000"/>
            <a:ext cx="742693" cy="47027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96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Support Vector Machine(SVM) </a:t>
            </a:r>
            <a:r>
              <a:rPr lang="ko-KR" altLang="en-US" sz="2400" b="1" dirty="0">
                <a:latin typeface="+mn-ea"/>
              </a:rPr>
              <a:t>개요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4) </a:t>
            </a:r>
            <a:r>
              <a:rPr lang="ko-KR" altLang="en-US" sz="2000" b="1" dirty="0" err="1" smtClean="0">
                <a:latin typeface="+mn-ea"/>
              </a:rPr>
              <a:t>초평면의</a:t>
            </a:r>
            <a:r>
              <a:rPr lang="ko-KR" altLang="en-US" sz="2000" b="1" dirty="0" smtClean="0">
                <a:latin typeface="+mn-ea"/>
              </a:rPr>
              <a:t> 개념</a:t>
            </a:r>
            <a:endParaRPr lang="en-US" altLang="ko-KR" sz="2000" b="1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50276" y="1347375"/>
                <a:ext cx="1105928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altLang="ko-KR" sz="2000" dirty="0" smtClean="0">
                    <a:latin typeface="+mn-ea"/>
                  </a:rPr>
                  <a:t>2</a:t>
                </a:r>
                <a:r>
                  <a:rPr lang="ko-KR" altLang="en-US" sz="2000" smtClean="0">
                    <a:latin typeface="+mn-ea"/>
                  </a:rPr>
                  <a:t>차원 공간</a:t>
                </a:r>
                <a:r>
                  <a:rPr lang="en-US" altLang="ko-KR" sz="2000" dirty="0" smtClean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000" dirty="0" smtClean="0">
                    <a:latin typeface="+mn-ea"/>
                  </a:rPr>
                  <a:t>)</a:t>
                </a:r>
                <a:r>
                  <a:rPr lang="ko-KR" altLang="en-US" sz="2000" smtClean="0">
                    <a:latin typeface="+mn-ea"/>
                  </a:rPr>
                  <a:t>에서의 초평면은 아래 왼쪽 그림과 같이 나타낼 수 있고</a:t>
                </a:r>
                <a:endParaRPr lang="ko-KR" altLang="en-US" sz="2000" dirty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en-US" altLang="ko-KR" sz="2000" dirty="0" smtClean="0">
                    <a:latin typeface="+mn-ea"/>
                  </a:rPr>
                  <a:t>3</a:t>
                </a:r>
                <a:r>
                  <a:rPr lang="ko-KR" altLang="en-US" sz="2000" smtClean="0">
                    <a:latin typeface="+mn-ea"/>
                  </a:rPr>
                  <a:t>차원 공간</a:t>
                </a:r>
                <a:r>
                  <a:rPr lang="en-US" altLang="ko-KR" sz="2000" dirty="0" smtClean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sz="2000" i="1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2000" dirty="0" smtClean="0">
                    <a:latin typeface="+mn-ea"/>
                  </a:rPr>
                  <a:t>)</a:t>
                </a:r>
                <a:r>
                  <a:rPr lang="ko-KR" altLang="en-US" sz="2000" smtClean="0">
                    <a:latin typeface="+mn-ea"/>
                  </a:rPr>
                  <a:t>에서의 초평면은 아래 오른쪽 그림과같이 나타낼 수 있음</a:t>
                </a:r>
                <a:endParaRPr lang="en-US" altLang="ko-KR" sz="2000" b="1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347375"/>
                <a:ext cx="11059286" cy="707886"/>
              </a:xfrm>
              <a:prstGeom prst="rect">
                <a:avLst/>
              </a:prstGeom>
              <a:blipFill rotWithShape="0">
                <a:blip r:embed="rId3"/>
                <a:stretch>
                  <a:fillRect l="-717" t="-10345" b="-18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167</a:t>
            </a:fld>
            <a:endParaRPr lang="ko-KR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61" y="2929211"/>
            <a:ext cx="4937829" cy="317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812" y="2900791"/>
            <a:ext cx="3321368" cy="322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783187" y="2562237"/>
                <a:ext cx="23185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smtClean="0"/>
                  <a:t>안에서 초평면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187" y="2562237"/>
                <a:ext cx="2318538" cy="338554"/>
              </a:xfrm>
              <a:prstGeom prst="rect">
                <a:avLst/>
              </a:prstGeom>
              <a:blipFill rotWithShape="0"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96406" y="2562237"/>
                <a:ext cx="23185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ko-KR" altLang="en-US" sz="1600" smtClean="0"/>
                  <a:t>안에서 초평면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406" y="2562237"/>
                <a:ext cx="2318538" cy="338554"/>
              </a:xfrm>
              <a:prstGeom prst="rect">
                <a:avLst/>
              </a:prstGeom>
              <a:blipFill rotWithShape="0"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/>
          <p:cNvCxnSpPr/>
          <p:nvPr/>
        </p:nvCxnSpPr>
        <p:spPr>
          <a:xfrm>
            <a:off x="1871529" y="3204683"/>
            <a:ext cx="2016807" cy="22475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84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Support Vector Machine(SVM) </a:t>
            </a:r>
            <a:r>
              <a:rPr lang="ko-KR" altLang="en-US" sz="2400" b="1" dirty="0">
                <a:latin typeface="+mn-ea"/>
              </a:rPr>
              <a:t>개요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5) </a:t>
            </a:r>
            <a:r>
              <a:rPr lang="ko-KR" altLang="en-US" sz="2000" b="1" dirty="0" smtClean="0">
                <a:latin typeface="+mn-ea"/>
              </a:rPr>
              <a:t>벡터에 대한 기본연산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50276" y="1347375"/>
                <a:ext cx="11059286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</a:rPr>
                  <a:t>스칼라와 벡터의 곱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/>
                  <a:t>벡터</a:t>
                </a:r>
                <a:r>
                  <a:rPr lang="en-US" altLang="ko-KR" sz="20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</m:acc>
                    <m:r>
                      <a:rPr lang="en-US" altLang="ko-KR" sz="2000" i="1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sz="2000" dirty="0"/>
                  <a:t>와 </a:t>
                </a:r>
                <a:r>
                  <a:rPr lang="ko-KR" altLang="en-US" sz="2000" dirty="0" smtClean="0"/>
                  <a:t>스칼라</a:t>
                </a:r>
                <a:r>
                  <a:rPr lang="en-US" altLang="ko-KR" sz="2000" dirty="0" smtClean="0"/>
                  <a:t> </a:t>
                </a:r>
                <a:r>
                  <a:rPr lang="en-US" altLang="ko-KR" sz="2000" dirty="0"/>
                  <a:t>c</a:t>
                </a:r>
                <a:r>
                  <a:rPr lang="ko-KR" altLang="en-US" sz="2000" dirty="0"/>
                  <a:t>를 생각해보자</a:t>
                </a:r>
                <a:endParaRPr lang="en-US" altLang="ko-KR" sz="2000" dirty="0"/>
              </a:p>
              <a:p>
                <a:pPr marL="742950" lvl="1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/>
                      </a:rPr>
                      <m:t>𝑐</m:t>
                    </m:r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</m:acc>
                    <m:r>
                      <a:rPr lang="en-US" altLang="ko-KR" sz="2000" i="1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𝑐𝑎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𝑐𝑎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𝑐𝑎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)</m:t>
                    </m:r>
                  </m:oMath>
                </a14:m>
                <a:endParaRPr lang="en-US" altLang="ko-KR" sz="2000" dirty="0"/>
              </a:p>
              <a:p>
                <a:pPr marL="742950" lvl="1" indent="-285750">
                  <a:buFont typeface="Arial" pitchFamily="34" charset="0"/>
                  <a:buChar char="•"/>
                </a:pPr>
                <a:r>
                  <a:rPr lang="ko-KR" altLang="en-US" sz="2000" dirty="0" smtClean="0"/>
                  <a:t>벡터에 스칼</a:t>
                </a:r>
                <a:r>
                  <a:rPr lang="ko-KR" altLang="en-US" sz="2000" dirty="0"/>
                  <a:t>라</a:t>
                </a:r>
                <a:r>
                  <a:rPr lang="ko-KR" altLang="en-US" sz="2000" dirty="0" smtClean="0"/>
                  <a:t>를 </a:t>
                </a:r>
                <a:r>
                  <a:rPr lang="ko-KR" altLang="en-US" sz="2000" dirty="0"/>
                  <a:t>곱하면 </a:t>
                </a:r>
                <a:r>
                  <a:rPr lang="ko-KR" altLang="en-US" sz="2000" dirty="0" smtClean="0"/>
                  <a:t>스칼</a:t>
                </a:r>
                <a:r>
                  <a:rPr lang="ko-KR" altLang="en-US" sz="2000" dirty="0"/>
                  <a:t>라</a:t>
                </a:r>
                <a:r>
                  <a:rPr lang="ko-KR" altLang="en-US" sz="2000" dirty="0" smtClean="0"/>
                  <a:t>가 </a:t>
                </a:r>
                <a:r>
                  <a:rPr lang="ko-KR" altLang="en-US" sz="2000" dirty="0"/>
                  <a:t>양수인지 음수인지에 따라 방향이 같은 방향이나 반대방향으로 </a:t>
                </a:r>
                <a:r>
                  <a:rPr lang="ko-KR" altLang="en-US" sz="2000" dirty="0" smtClean="0"/>
                  <a:t>벡터를 </a:t>
                </a:r>
                <a:r>
                  <a:rPr lang="ko-KR" altLang="en-US" sz="2000" dirty="0"/>
                  <a:t>늘릴 수 </a:t>
                </a:r>
                <a:r>
                  <a:rPr lang="ko-KR" altLang="en-US" sz="2000" dirty="0" smtClean="0"/>
                  <a:t>있음</a:t>
                </a:r>
                <a:endParaRPr lang="en-US" altLang="ko-KR" sz="2000" b="1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347375"/>
                <a:ext cx="11059286" cy="1631216"/>
              </a:xfrm>
              <a:prstGeom prst="rect">
                <a:avLst/>
              </a:prstGeom>
              <a:blipFill rotWithShape="1">
                <a:blip r:embed="rId3"/>
                <a:stretch>
                  <a:fillRect l="-717" t="-4478" b="-55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168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74220" y="3093577"/>
            <a:ext cx="4426721" cy="253810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36778" y="3093577"/>
            <a:ext cx="4956560" cy="253810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3324314" y="3627691"/>
            <a:ext cx="0" cy="17518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050848" y="5161660"/>
            <a:ext cx="2050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19213" y="4698419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6504" y="5161660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3119213" y="4352313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3119213" y="3993389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3119213" y="3647286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3948158" y="5161660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360983" y="5161660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42250" y="5161660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1099140" y="3601119"/>
                <a:ext cx="1350178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en-US" altLang="ko-KR" b="0" i="1" smtClean="0">
                          <a:latin typeface="Cambria Math"/>
                        </a:rPr>
                        <m:t>=(4, 2)</m:t>
                      </m:r>
                    </m:oMath>
                  </m:oMathPara>
                </a14:m>
                <a:endParaRPr lang="en-US" altLang="ko-K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𝑐</m:t>
                      </m:r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r>
                        <a:rPr lang="en-US" altLang="ko-KR" b="0" i="1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𝑐</m:t>
                      </m:r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</a:rPr>
                        <m:t>=(</m:t>
                      </m:r>
                      <m:r>
                        <a:rPr lang="en-US" altLang="ko-KR" b="0" i="1" smtClean="0">
                          <a:latin typeface="Cambria Math"/>
                        </a:rPr>
                        <m:t>8,</m:t>
                      </m:r>
                      <m:r>
                        <a:rPr lang="en-US" altLang="ko-KR" i="1">
                          <a:latin typeface="Cambria Math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</a:rPr>
                        <m:t>4</m:t>
                      </m:r>
                      <m:r>
                        <a:rPr lang="en-US" altLang="ko-KR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140" y="3601119"/>
                <a:ext cx="1350178" cy="1200329"/>
              </a:xfrm>
              <a:prstGeom prst="rect">
                <a:avLst/>
              </a:prstGeom>
              <a:blipFill rotWithShape="1">
                <a:blip r:embed="rId5"/>
                <a:stretch>
                  <a:fillRect t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3119213" y="5161659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cxnSp>
        <p:nvCxnSpPr>
          <p:cNvPr id="30" name="직선 화살표 연결선 29"/>
          <p:cNvCxnSpPr/>
          <p:nvPr/>
        </p:nvCxnSpPr>
        <p:spPr>
          <a:xfrm flipV="1">
            <a:off x="3324314" y="4503634"/>
            <a:ext cx="1486303" cy="6580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3324314" y="4836918"/>
            <a:ext cx="752029" cy="3247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3948158" y="4801448"/>
                <a:ext cx="3509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1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158" y="4801448"/>
                <a:ext cx="350929" cy="307777"/>
              </a:xfrm>
              <a:prstGeom prst="rect">
                <a:avLst/>
              </a:prstGeom>
              <a:blipFill rotWithShape="1">
                <a:blip r:embed="rId6"/>
                <a:stretch>
                  <a:fillRect t="-8000" r="-175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4590621" y="4544530"/>
                <a:ext cx="43999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/>
                        </a:rPr>
                        <m:t>𝑐</m:t>
                      </m:r>
                      <m:acc>
                        <m:accPr>
                          <m:chr m:val="⃗"/>
                          <m:ctrlPr>
                            <a:rPr lang="en-US" altLang="ko-KR" sz="1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621" y="4544530"/>
                <a:ext cx="439992" cy="307777"/>
              </a:xfrm>
              <a:prstGeom prst="rect">
                <a:avLst/>
              </a:prstGeom>
              <a:blipFill rotWithShape="1">
                <a:blip r:embed="rId7"/>
                <a:stretch>
                  <a:fillRect t="-7843" r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/>
          <p:cNvCxnSpPr/>
          <p:nvPr/>
        </p:nvCxnSpPr>
        <p:spPr>
          <a:xfrm>
            <a:off x="8879080" y="3117445"/>
            <a:ext cx="0" cy="24393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921951" y="4651414"/>
            <a:ext cx="27346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673979" y="4188173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7827948" y="4651414"/>
            <a:ext cx="376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-4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8673979" y="3842067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8673979" y="3483143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8673979" y="3137040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8240000" y="4651414"/>
            <a:ext cx="39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-2</a:t>
            </a:r>
            <a:endParaRPr lang="ko-KR" alt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9915749" y="4651414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10297016" y="4651414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8673979" y="4651413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cxnSp>
        <p:nvCxnSpPr>
          <p:cNvPr id="45" name="직선 화살표 연결선 44"/>
          <p:cNvCxnSpPr/>
          <p:nvPr/>
        </p:nvCxnSpPr>
        <p:spPr>
          <a:xfrm flipH="1">
            <a:off x="8007732" y="4651414"/>
            <a:ext cx="871349" cy="3857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8879080" y="4326672"/>
            <a:ext cx="752029" cy="3247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/>
              <p:cNvSpPr/>
              <p:nvPr/>
            </p:nvSpPr>
            <p:spPr>
              <a:xfrm>
                <a:off x="9502924" y="4291202"/>
                <a:ext cx="3509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1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7" name="직사각형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924" y="4291202"/>
                <a:ext cx="350929" cy="307777"/>
              </a:xfrm>
              <a:prstGeom prst="rect">
                <a:avLst/>
              </a:prstGeom>
              <a:blipFill rotWithShape="1">
                <a:blip r:embed="rId6"/>
                <a:stretch>
                  <a:fillRect t="-8000" r="-175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/>
              <p:cNvSpPr/>
              <p:nvPr/>
            </p:nvSpPr>
            <p:spPr>
              <a:xfrm>
                <a:off x="8020004" y="4933710"/>
                <a:ext cx="43999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/>
                        </a:rPr>
                        <m:t>𝑐</m:t>
                      </m:r>
                      <m:acc>
                        <m:accPr>
                          <m:chr m:val="⃗"/>
                          <m:ctrlPr>
                            <a:rPr lang="en-US" altLang="ko-KR" sz="1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8" name="직사각형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004" y="4933710"/>
                <a:ext cx="439992" cy="307777"/>
              </a:xfrm>
              <a:prstGeom prst="rect">
                <a:avLst/>
              </a:prstGeom>
              <a:blipFill rotWithShape="1">
                <a:blip r:embed="rId8"/>
                <a:stretch>
                  <a:fillRect t="-7843" r="-34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8613824" y="5279816"/>
            <a:ext cx="350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-4</a:t>
            </a:r>
            <a:endParaRPr lang="ko-KR" alt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8605944" y="4933710"/>
            <a:ext cx="33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-2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/>
              <p:cNvSpPr/>
              <p:nvPr/>
            </p:nvSpPr>
            <p:spPr>
              <a:xfrm>
                <a:off x="5995880" y="3601119"/>
                <a:ext cx="1696426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en-US" altLang="ko-KR" b="0" i="1" smtClean="0">
                          <a:latin typeface="Cambria Math"/>
                        </a:rPr>
                        <m:t>=(4, 2)</m:t>
                      </m:r>
                    </m:oMath>
                  </m:oMathPara>
                </a14:m>
                <a:endParaRPr lang="en-US" altLang="ko-K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𝑐</m:t>
                      </m:r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r>
                        <a:rPr lang="en-US" altLang="ko-KR" b="0" i="1" smtClean="0"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𝑐</m:t>
                      </m:r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</a:rPr>
                        <m:t>=(</m:t>
                      </m:r>
                      <m:r>
                        <a:rPr lang="en-US" altLang="ko-KR" b="0" i="1" smtClean="0">
                          <a:latin typeface="Cambria Math"/>
                        </a:rPr>
                        <m:t>−4,</m:t>
                      </m:r>
                      <m:r>
                        <a:rPr lang="en-US" altLang="ko-KR" i="1">
                          <a:latin typeface="Cambria Math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</a:rPr>
                        <m:t>−2</m:t>
                      </m:r>
                      <m:r>
                        <a:rPr lang="en-US" altLang="ko-KR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880" y="3601119"/>
                <a:ext cx="1696426" cy="1200329"/>
              </a:xfrm>
              <a:prstGeom prst="rect">
                <a:avLst/>
              </a:prstGeom>
              <a:blipFill rotWithShape="1">
                <a:blip r:embed="rId9"/>
                <a:stretch>
                  <a:fillRect t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9154469" y="4651414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9535736" y="4651414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17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Support Vector Machine(SVM) </a:t>
            </a:r>
            <a:r>
              <a:rPr lang="ko-KR" altLang="en-US" sz="2400" b="1" dirty="0">
                <a:latin typeface="+mn-ea"/>
              </a:rPr>
              <a:t>개요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5) </a:t>
            </a:r>
            <a:r>
              <a:rPr lang="ko-KR" altLang="en-US" sz="2000" b="1" dirty="0">
                <a:latin typeface="+mn-ea"/>
              </a:rPr>
              <a:t>벡터에 대한 기본연산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50276" y="1347375"/>
                <a:ext cx="11059286" cy="20755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</a:rPr>
                  <a:t>벡터와 벡터의 덧셈과 뺄셈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/>
                  <a:t>벡터</a:t>
                </a:r>
                <a:r>
                  <a:rPr lang="en-US" altLang="ko-KR" sz="20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</m:acc>
                    <m:r>
                      <a:rPr lang="en-US" altLang="ko-KR" sz="2000" i="1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sz="2000" dirty="0"/>
                  <a:t>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ko-KR" sz="2000" i="1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sz="2000" dirty="0"/>
                  <a:t>를 생각해보자</a:t>
                </a:r>
                <a:endParaRPr lang="en-US" altLang="ko-KR" sz="2000" dirty="0"/>
              </a:p>
              <a:p>
                <a:pPr marL="742950" lvl="1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</m:acc>
                    <m:r>
                      <a:rPr lang="en-US" altLang="ko-KR" sz="2000" i="1">
                        <a:latin typeface="Cambria Math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𝑏</m:t>
                        </m:r>
                      </m:e>
                    </m:acc>
                    <m:r>
                      <a:rPr lang="en-US" altLang="ko-KR" sz="2000" i="1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)</m:t>
                    </m:r>
                  </m:oMath>
                </a14:m>
                <a:endParaRPr lang="en-US" altLang="ko-KR" sz="2000" dirty="0"/>
              </a:p>
              <a:p>
                <a:pPr marL="742950" lvl="1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</m:acc>
                    <m:r>
                      <a:rPr lang="en-US" altLang="ko-KR" sz="2000" i="1">
                        <a:latin typeface="Cambria Math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𝑏</m:t>
                        </m:r>
                      </m:e>
                    </m:acc>
                    <m:r>
                      <a:rPr lang="en-US" altLang="ko-KR" sz="2000" i="1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)</m:t>
                    </m:r>
                  </m:oMath>
                </a14:m>
                <a:endParaRPr lang="en-US" altLang="ko-KR" sz="2000" dirty="0"/>
              </a:p>
              <a:p>
                <a:pPr marL="742950" lvl="1" indent="-285750">
                  <a:buFont typeface="Arial" pitchFamily="34" charset="0"/>
                  <a:buChar char="•"/>
                </a:pPr>
                <a:r>
                  <a:rPr lang="ko-KR" altLang="en-US" sz="2000" dirty="0" smtClean="0"/>
                  <a:t>벡터도 </a:t>
                </a:r>
                <a:r>
                  <a:rPr lang="ko-KR" altLang="en-US" sz="2000" dirty="0"/>
                  <a:t>실수와 유사한 기본 사칙연산이 가능함 </a:t>
                </a:r>
                <a:endParaRPr lang="en-US" altLang="ko-KR" sz="2000" b="1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endParaRPr lang="en-US" altLang="ko-KR" sz="2000" b="1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347375"/>
                <a:ext cx="11059286" cy="2075568"/>
              </a:xfrm>
              <a:prstGeom prst="rect">
                <a:avLst/>
              </a:prstGeom>
              <a:blipFill rotWithShape="0">
                <a:blip r:embed="rId3"/>
                <a:stretch>
                  <a:fillRect l="-717" t="-35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169</a:t>
            </a:fld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332761" y="3398377"/>
            <a:ext cx="4426721" cy="253810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974220" y="3398377"/>
            <a:ext cx="4426721" cy="253810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3324314" y="3932491"/>
            <a:ext cx="0" cy="17518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050848" y="5466460"/>
            <a:ext cx="2050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119213" y="5003219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3546504" y="5466460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3119213" y="4657113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61" name="TextBox 60"/>
          <p:cNvSpPr txBox="1"/>
          <p:nvPr/>
        </p:nvSpPr>
        <p:spPr>
          <a:xfrm>
            <a:off x="3119213" y="4298189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3119213" y="3952086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3948158" y="5466460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4360983" y="5466460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4742250" y="5466460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/>
              <p:cNvSpPr/>
              <p:nvPr/>
            </p:nvSpPr>
            <p:spPr>
              <a:xfrm>
                <a:off x="1099140" y="3905919"/>
                <a:ext cx="1642886" cy="1577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en-US" altLang="ko-KR" b="0" i="1" smtClean="0">
                          <a:latin typeface="Cambria Math"/>
                        </a:rPr>
                        <m:t>=(4, 2)</m:t>
                      </m:r>
                    </m:oMath>
                  </m:oMathPara>
                </a14:m>
                <a:endParaRPr lang="en-US" altLang="ko-K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𝑏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</a:rPr>
                        <m:t>=(4, </m:t>
                      </m:r>
                      <m:r>
                        <a:rPr lang="en-US" altLang="ko-KR" b="0" i="1" smtClean="0">
                          <a:latin typeface="Cambria Math"/>
                        </a:rPr>
                        <m:t>4</m:t>
                      </m:r>
                      <m:r>
                        <a:rPr lang="en-US" altLang="ko-KR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en-US" altLang="ko-KR" b="0" i="1" smtClean="0">
                          <a:latin typeface="Cambria Math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𝑏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</a:rPr>
                        <m:t>=(</m:t>
                      </m:r>
                      <m:r>
                        <a:rPr lang="en-US" altLang="ko-KR" b="0" i="1" smtClean="0">
                          <a:latin typeface="Cambria Math"/>
                        </a:rPr>
                        <m:t>8</m:t>
                      </m:r>
                      <m:r>
                        <a:rPr lang="en-US" altLang="ko-KR" i="1">
                          <a:latin typeface="Cambria Math"/>
                        </a:rPr>
                        <m:t>, </m:t>
                      </m:r>
                      <m:r>
                        <a:rPr lang="en-US" altLang="ko-KR" b="0" i="1" smtClean="0">
                          <a:latin typeface="Cambria Math"/>
                        </a:rPr>
                        <m:t>6</m:t>
                      </m:r>
                      <m:r>
                        <a:rPr lang="en-US" altLang="ko-KR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66" name="직사각형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140" y="3905919"/>
                <a:ext cx="1642886" cy="1577611"/>
              </a:xfrm>
              <a:prstGeom prst="rect">
                <a:avLst/>
              </a:prstGeom>
              <a:blipFill rotWithShape="0">
                <a:blip r:embed="rId4"/>
                <a:stretch>
                  <a:fillRect t="-46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/>
          <p:cNvSpPr txBox="1"/>
          <p:nvPr/>
        </p:nvSpPr>
        <p:spPr>
          <a:xfrm>
            <a:off x="3119213" y="5466459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cxnSp>
        <p:nvCxnSpPr>
          <p:cNvPr id="68" name="직선 화살표 연결선 67"/>
          <p:cNvCxnSpPr/>
          <p:nvPr/>
        </p:nvCxnSpPr>
        <p:spPr>
          <a:xfrm flipV="1">
            <a:off x="3324314" y="4436688"/>
            <a:ext cx="1554670" cy="10297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V="1">
            <a:off x="3324314" y="5141718"/>
            <a:ext cx="752029" cy="3247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/>
              <p:cNvSpPr/>
              <p:nvPr/>
            </p:nvSpPr>
            <p:spPr>
              <a:xfrm>
                <a:off x="3948158" y="5106248"/>
                <a:ext cx="3509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1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0" name="직사각형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158" y="5106248"/>
                <a:ext cx="350929" cy="307777"/>
              </a:xfrm>
              <a:prstGeom prst="rect">
                <a:avLst/>
              </a:prstGeom>
              <a:blipFill rotWithShape="0">
                <a:blip r:embed="rId5"/>
                <a:stretch>
                  <a:fillRect t="-8000" r="-175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/>
              <p:cNvSpPr/>
              <p:nvPr/>
            </p:nvSpPr>
            <p:spPr>
              <a:xfrm>
                <a:off x="4590621" y="4498824"/>
                <a:ext cx="665503" cy="339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sz="1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en-US" altLang="ko-KR" sz="1400" b="0" i="1" smtClean="0">
                          <a:latin typeface="Cambria Math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ko-KR" sz="1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71" name="직사각형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621" y="4498824"/>
                <a:ext cx="665503" cy="339645"/>
              </a:xfrm>
              <a:prstGeom prst="rect">
                <a:avLst/>
              </a:prstGeom>
              <a:blipFill rotWithShape="0">
                <a:blip r:embed="rId6"/>
                <a:stretch>
                  <a:fillRect t="-8929" r="-238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/>
          <p:cNvCxnSpPr/>
          <p:nvPr/>
        </p:nvCxnSpPr>
        <p:spPr>
          <a:xfrm flipV="1">
            <a:off x="3324314" y="4808434"/>
            <a:ext cx="743151" cy="65802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직사각형 72"/>
              <p:cNvSpPr/>
              <p:nvPr/>
            </p:nvSpPr>
            <p:spPr>
              <a:xfrm>
                <a:off x="3772693" y="4541553"/>
                <a:ext cx="347338" cy="339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1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3" name="직사각형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693" y="4541553"/>
                <a:ext cx="347338" cy="339645"/>
              </a:xfrm>
              <a:prstGeom prst="rect">
                <a:avLst/>
              </a:prstGeom>
              <a:blipFill rotWithShape="0">
                <a:blip r:embed="rId7"/>
                <a:stretch>
                  <a:fillRect t="-8929" r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/>
          <p:cNvCxnSpPr/>
          <p:nvPr/>
        </p:nvCxnSpPr>
        <p:spPr>
          <a:xfrm>
            <a:off x="8913264" y="3917913"/>
            <a:ext cx="0" cy="18378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7956135" y="5451882"/>
            <a:ext cx="27346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708163" y="4988641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7862132" y="5451882"/>
            <a:ext cx="376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-4</a:t>
            </a:r>
            <a:endParaRPr lang="ko-KR" altLang="en-US" sz="1200" dirty="0"/>
          </a:p>
        </p:txBody>
      </p:sp>
      <p:sp>
        <p:nvSpPr>
          <p:cNvPr id="78" name="TextBox 77"/>
          <p:cNvSpPr txBox="1"/>
          <p:nvPr/>
        </p:nvSpPr>
        <p:spPr>
          <a:xfrm>
            <a:off x="8708163" y="4642535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79" name="TextBox 78"/>
          <p:cNvSpPr txBox="1"/>
          <p:nvPr/>
        </p:nvSpPr>
        <p:spPr>
          <a:xfrm>
            <a:off x="8708163" y="4283611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80" name="TextBox 79"/>
          <p:cNvSpPr txBox="1"/>
          <p:nvPr/>
        </p:nvSpPr>
        <p:spPr>
          <a:xfrm>
            <a:off x="8708163" y="3937508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8274184" y="5451882"/>
            <a:ext cx="39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-2</a:t>
            </a:r>
            <a:endParaRPr lang="ko-KR" altLang="en-US" sz="1200" dirty="0"/>
          </a:p>
        </p:txBody>
      </p:sp>
      <p:sp>
        <p:nvSpPr>
          <p:cNvPr id="82" name="TextBox 81"/>
          <p:cNvSpPr txBox="1"/>
          <p:nvPr/>
        </p:nvSpPr>
        <p:spPr>
          <a:xfrm>
            <a:off x="9949933" y="5451882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10331200" y="5451882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8708163" y="5451881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8913264" y="5127140"/>
            <a:ext cx="752029" cy="3247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/>
              <p:cNvSpPr/>
              <p:nvPr/>
            </p:nvSpPr>
            <p:spPr>
              <a:xfrm>
                <a:off x="9537108" y="5091670"/>
                <a:ext cx="3509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1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6" name="직사각형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108" y="5091670"/>
                <a:ext cx="350929" cy="307777"/>
              </a:xfrm>
              <a:prstGeom prst="rect">
                <a:avLst/>
              </a:prstGeom>
              <a:blipFill rotWithShape="0">
                <a:blip r:embed="rId8"/>
                <a:stretch>
                  <a:fillRect t="-7843" r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/>
          <p:cNvSpPr txBox="1"/>
          <p:nvPr/>
        </p:nvSpPr>
        <p:spPr>
          <a:xfrm>
            <a:off x="9188653" y="5451882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88" name="TextBox 87"/>
          <p:cNvSpPr txBox="1"/>
          <p:nvPr/>
        </p:nvSpPr>
        <p:spPr>
          <a:xfrm>
            <a:off x="9569920" y="5451882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/>
              <p:cNvSpPr/>
              <p:nvPr/>
            </p:nvSpPr>
            <p:spPr>
              <a:xfrm>
                <a:off x="6465898" y="3905919"/>
                <a:ext cx="1816010" cy="1559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en-US" altLang="ko-KR" b="0" i="1" smtClean="0">
                          <a:latin typeface="Cambria Math"/>
                        </a:rPr>
                        <m:t>=(4, 2)</m:t>
                      </m:r>
                    </m:oMath>
                  </m:oMathPara>
                </a14:m>
                <a:endParaRPr lang="en-US" altLang="ko-K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𝑏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</a:rPr>
                        <m:t>=(</m:t>
                      </m:r>
                      <m:r>
                        <a:rPr lang="en-US" altLang="ko-KR" b="0" i="1" smtClean="0">
                          <a:latin typeface="Cambria Math"/>
                        </a:rPr>
                        <m:t>8</m:t>
                      </m:r>
                      <m:r>
                        <a:rPr lang="en-US" altLang="ko-KR" i="1">
                          <a:latin typeface="Cambria Math"/>
                        </a:rPr>
                        <m:t>, </m:t>
                      </m:r>
                      <m:r>
                        <a:rPr lang="en-US" altLang="ko-KR" b="0" i="1" smtClean="0">
                          <a:latin typeface="Cambria Math"/>
                        </a:rPr>
                        <m:t>0</m:t>
                      </m:r>
                      <m:r>
                        <a:rPr lang="en-US" altLang="ko-KR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en-US" altLang="ko-KR" b="0" i="1" smtClean="0">
                          <a:latin typeface="Cambria Math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𝑏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</a:rPr>
                        <m:t>=(</m:t>
                      </m:r>
                      <m:r>
                        <a:rPr lang="en-US" altLang="ko-KR" b="0" i="1" smtClean="0">
                          <a:latin typeface="Cambria Math"/>
                        </a:rPr>
                        <m:t>−4</m:t>
                      </m:r>
                      <m:r>
                        <a:rPr lang="en-US" altLang="ko-KR" i="1">
                          <a:latin typeface="Cambria Math"/>
                        </a:rPr>
                        <m:t>, </m:t>
                      </m:r>
                      <m:r>
                        <a:rPr lang="en-US" altLang="ko-KR" b="0" i="1" smtClean="0">
                          <a:latin typeface="Cambria Math"/>
                        </a:rPr>
                        <m:t>2</m:t>
                      </m:r>
                      <m:r>
                        <a:rPr lang="en-US" altLang="ko-KR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89" name="직사각형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898" y="3905919"/>
                <a:ext cx="1816010" cy="1559273"/>
              </a:xfrm>
              <a:prstGeom prst="rect">
                <a:avLst/>
              </a:prstGeom>
              <a:blipFill rotWithShape="1">
                <a:blip r:embed="rId9"/>
                <a:stretch>
                  <a:fillRect t="-4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직선 화살표 연결선 89"/>
          <p:cNvCxnSpPr/>
          <p:nvPr/>
        </p:nvCxnSpPr>
        <p:spPr>
          <a:xfrm flipV="1">
            <a:off x="8895136" y="5451881"/>
            <a:ext cx="1504534" cy="14579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 flipV="1">
            <a:off x="8050139" y="5127140"/>
            <a:ext cx="837819" cy="339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/>
              <p:cNvSpPr/>
              <p:nvPr/>
            </p:nvSpPr>
            <p:spPr>
              <a:xfrm>
                <a:off x="10086667" y="5106248"/>
                <a:ext cx="347338" cy="339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1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2" name="직사각형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6667" y="5106248"/>
                <a:ext cx="347338" cy="339645"/>
              </a:xfrm>
              <a:prstGeom prst="rect">
                <a:avLst/>
              </a:prstGeom>
              <a:blipFill rotWithShape="0">
                <a:blip r:embed="rId10"/>
                <a:stretch>
                  <a:fillRect t="-9091" r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/>
              <p:cNvSpPr/>
              <p:nvPr/>
            </p:nvSpPr>
            <p:spPr>
              <a:xfrm>
                <a:off x="7956135" y="4787495"/>
                <a:ext cx="665503" cy="339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sz="1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en-US" altLang="ko-KR" sz="1400" b="0" i="1" smtClean="0">
                          <a:latin typeface="Cambria Math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altLang="ko-KR" sz="1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3" name="직사각형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135" y="4787495"/>
                <a:ext cx="665503" cy="339645"/>
              </a:xfrm>
              <a:prstGeom prst="rect">
                <a:avLst/>
              </a:prstGeom>
              <a:blipFill rotWithShape="0">
                <a:blip r:embed="rId11"/>
                <a:stretch>
                  <a:fillRect t="-8929" r="-238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53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>
                <a:latin typeface="+mn-ea"/>
              </a:rPr>
              <a:t>적합도 검증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ko-KR" altLang="en-US" sz="2000" b="1" dirty="0" smtClean="0">
                <a:latin typeface="+mn-ea"/>
              </a:rPr>
              <a:t>적합도 검증이란</a:t>
            </a:r>
            <a:r>
              <a:rPr lang="en-US" altLang="ko-KR" sz="2000" b="1" dirty="0" smtClean="0">
                <a:latin typeface="+mn-ea"/>
              </a:rPr>
              <a:t>?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표본자료를 사용하여 구한 표본회귀식이 종속변수의 값을 어느 정도 정확하게 예측할 수 있는가의 정도를 검증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두 변수 값들이 표본회귀선 주위에 몰려 있으면 종속변수의 실제 값과 예측 값 차이인 </a:t>
            </a:r>
            <a:r>
              <a:rPr lang="ko-KR" altLang="en-US" sz="2000" dirty="0" err="1" smtClean="0">
                <a:latin typeface="+mn-ea"/>
              </a:rPr>
              <a:t>잔차가</a:t>
            </a:r>
            <a:r>
              <a:rPr lang="ko-KR" altLang="en-US" sz="2000" dirty="0" smtClean="0">
                <a:latin typeface="+mn-ea"/>
              </a:rPr>
              <a:t> 줄어들어 예측의 정확성이 높아짐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0645" y="277853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ko-KR" altLang="en-US" sz="2000" b="1" dirty="0" smtClean="0">
                <a:latin typeface="+mn-ea"/>
              </a:rPr>
              <a:t>적합도 검증 방법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0276" y="3242078"/>
            <a:ext cx="11059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추정의 표준오차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결정계수</a:t>
            </a:r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915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Support Vector Machine(SVM) </a:t>
            </a:r>
            <a:r>
              <a:rPr lang="ko-KR" altLang="en-US" sz="2400" b="1" dirty="0">
                <a:latin typeface="+mn-ea"/>
              </a:rPr>
              <a:t>개요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5) </a:t>
            </a:r>
            <a:r>
              <a:rPr lang="ko-KR" altLang="en-US" sz="2000" b="1" dirty="0">
                <a:latin typeface="+mn-ea"/>
              </a:rPr>
              <a:t>벡터에 대한 기본연산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50276" y="1347375"/>
                <a:ext cx="11059286" cy="3419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</a:rPr>
                  <a:t>곱셈</a:t>
                </a:r>
                <a:endParaRPr lang="en-US" altLang="ko-KR" sz="2000" dirty="0">
                  <a:latin typeface="+mn-ea"/>
                </a:endParaRPr>
              </a:p>
              <a:p>
                <a:pPr marL="742950" lvl="1" indent="-285750">
                  <a:buFont typeface="Arial" pitchFamily="34" charset="0"/>
                  <a:buChar char="•"/>
                </a:pPr>
                <a:r>
                  <a:rPr lang="ko-KR" altLang="en-US" sz="2000" dirty="0" smtClean="0"/>
                  <a:t>벡터</a:t>
                </a:r>
                <a:r>
                  <a:rPr lang="en-US" altLang="ko-KR" sz="20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</m:acc>
                    <m:r>
                      <a:rPr lang="en-US" altLang="ko-KR" sz="2000" i="1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sz="2000" dirty="0"/>
                  <a:t>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</m:acc>
                    <m:r>
                      <a:rPr lang="en-US" altLang="ko-KR" sz="2000" i="1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sz="2000" dirty="0"/>
                  <a:t>를 생각해보자</a:t>
                </a:r>
                <a:endParaRPr lang="en-US" altLang="ko-KR" sz="2000" dirty="0"/>
              </a:p>
              <a:p>
                <a:pPr marL="742950" lvl="1" indent="-285750">
                  <a:buFont typeface="Arial" pitchFamily="34" charset="0"/>
                  <a:buChar char="•"/>
                </a:pPr>
                <a:r>
                  <a:rPr lang="ko-KR" altLang="en-US" sz="2000" dirty="0"/>
                  <a:t>원점과 해당 </a:t>
                </a:r>
                <a:r>
                  <a:rPr lang="en-US" altLang="ko-KR" sz="2000" dirty="0"/>
                  <a:t>Vector</a:t>
                </a:r>
                <a:r>
                  <a:rPr lang="ko-KR" altLang="en-US" sz="2000" dirty="0"/>
                  <a:t>의 가장 가까운 거리를 계산함</a:t>
                </a:r>
                <a:endParaRPr lang="en-US" altLang="ko-KR" sz="2000" dirty="0"/>
              </a:p>
              <a:p>
                <a:pPr marL="742950" lvl="1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</m:acc>
                    <m:r>
                      <a:rPr lang="en-US" altLang="ko-KR" sz="2000" i="1">
                        <a:latin typeface="Cambria Math"/>
                        <a:ea typeface="Cambria Math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𝑏</m:t>
                        </m:r>
                      </m:e>
                    </m:acc>
                    <m:r>
                      <a:rPr lang="en-US" altLang="ko-KR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ko-KR" sz="2000" i="1">
                            <a:latin typeface="Cambria Math"/>
                          </a:rPr>
                          <m:t>𝑖</m:t>
                        </m:r>
                        <m:r>
                          <a:rPr lang="en-US" altLang="ko-KR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sz="20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sz="2000" dirty="0"/>
              </a:p>
              <a:p>
                <a:pPr marL="742950" lvl="1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</m:acc>
                    <m:r>
                      <a:rPr lang="en-US" altLang="ko-KR" sz="2000" i="1">
                        <a:latin typeface="Cambria Math"/>
                        <a:ea typeface="Cambria Math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𝑏</m:t>
                        </m:r>
                      </m:e>
                    </m:acc>
                    <m:r>
                      <a:rPr lang="en-US" altLang="ko-KR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"/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i="1">
                                    <a:latin typeface="Cambria Math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  <m:d>
                          <m:dPr>
                            <m:begChr m:val=""/>
                            <m:endChr m:val="‖"/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 </m:t>
                            </m:r>
                          </m:e>
                        </m:d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"/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i="1">
                                    <a:latin typeface="Cambria Math"/>
                                  </a:rPr>
                                  <m:t>𝑏</m:t>
                                </m:r>
                              </m:e>
                            </m:acc>
                          </m:e>
                        </m:d>
                        <m:d>
                          <m:dPr>
                            <m:begChr m:val=""/>
                            <m:endChr m:val="‖"/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 </m:t>
                            </m:r>
                          </m:e>
                        </m:d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𝑐𝑜𝑠</m:t>
                    </m:r>
                    <m:r>
                      <a:rPr lang="ko-KR" altLang="en-US" sz="2000" i="1">
                        <a:latin typeface="Cambria Math"/>
                      </a:rPr>
                      <m:t>𝜃</m:t>
                    </m:r>
                  </m:oMath>
                </a14:m>
                <a:r>
                  <a:rPr lang="ko-KR" altLang="en-US" sz="2000" dirty="0"/>
                  <a:t> 공식으로도 구할 수 있다</a:t>
                </a:r>
                <a:r>
                  <a:rPr lang="en-US" altLang="ko-KR" sz="2000" dirty="0"/>
                  <a:t>.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/>
                      </a:rPr>
                      <m:t>𝑐𝑜𝑠</m:t>
                    </m:r>
                    <m:r>
                      <a:rPr lang="ko-KR" altLang="en-US" sz="2000" i="1">
                        <a:latin typeface="Cambria Math"/>
                      </a:rPr>
                      <m:t>𝜃</m:t>
                    </m:r>
                  </m:oMath>
                </a14:m>
                <a:r>
                  <a:rPr lang="ko-KR" altLang="en-US" sz="2000" dirty="0"/>
                  <a:t>에서 </a:t>
                </a:r>
                <a14:m>
                  <m:oMath xmlns:m="http://schemas.openxmlformats.org/officeDocument/2006/math">
                    <m:r>
                      <a:rPr lang="ko-KR" altLang="en-US" sz="2000" i="1" dirty="0">
                        <a:latin typeface="Cambria Math"/>
                      </a:rPr>
                      <m:t>𝜃</m:t>
                    </m:r>
                  </m:oMath>
                </a14:m>
                <a:r>
                  <a:rPr lang="ko-KR" altLang="en-US" sz="2000" dirty="0"/>
                  <a:t>는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sz="2000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 dirty="0">
                            <a:latin typeface="Cambria Math"/>
                          </a:rPr>
                          <m:t>𝑎</m:t>
                        </m:r>
                      </m:e>
                    </m:acc>
                    <m:r>
                      <a:rPr lang="ko-KR" altLang="en-US" sz="2000" i="1" dirty="0">
                        <a:latin typeface="Cambria Math"/>
                      </a:rPr>
                      <m:t>와</m:t>
                    </m:r>
                    <m:r>
                      <a:rPr lang="en-US" altLang="ko-KR" sz="2000" i="1" dirty="0">
                        <a:latin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ko-KR" altLang="en-US" sz="2000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 dirty="0">
                            <a:latin typeface="Cambria Math"/>
                          </a:rPr>
                          <m:t>𝑏</m:t>
                        </m:r>
                      </m:e>
                    </m:acc>
                  </m:oMath>
                </a14:m>
                <a:r>
                  <a:rPr lang="ko-KR" altLang="en-US" sz="2000" dirty="0"/>
                  <a:t>사이에 각도</a:t>
                </a:r>
                <a:r>
                  <a:rPr lang="en-US" altLang="ko-KR" sz="2000" dirty="0"/>
                  <a:t>.</a:t>
                </a:r>
              </a:p>
              <a:p>
                <a:pPr marL="742950" lvl="1" indent="-285750">
                  <a:buFont typeface="Arial" pitchFamily="34" charset="0"/>
                  <a:buChar char="•"/>
                </a:pPr>
                <a:r>
                  <a:rPr lang="ko-KR" altLang="en-US" sz="2000" dirty="0" smtClean="0"/>
                  <a:t>벡터가 수직일 </a:t>
                </a:r>
                <a:r>
                  <a:rPr lang="ko-KR" altLang="en-US" sz="2000" dirty="0"/>
                  <a:t>때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</m:acc>
                    <m:r>
                      <a:rPr lang="en-US" altLang="ko-KR" sz="2000" i="1">
                        <a:latin typeface="Cambria Math"/>
                        <a:ea typeface="Cambria Math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𝑏</m:t>
                        </m:r>
                      </m:e>
                    </m:acc>
                    <m:r>
                      <a:rPr lang="en-US" altLang="ko-KR" sz="2000" i="1">
                        <a:latin typeface="Cambria Math"/>
                      </a:rPr>
                      <m:t>=0</m:t>
                    </m:r>
                  </m:oMath>
                </a14:m>
                <a:r>
                  <a:rPr lang="ko-KR" altLang="en-US" sz="2000" dirty="0"/>
                  <a:t>임</a:t>
                </a:r>
                <a:endParaRPr lang="en-US" altLang="ko-KR" sz="2000" dirty="0"/>
              </a:p>
              <a:p>
                <a:pPr marL="342900" indent="-342900">
                  <a:buFontTx/>
                  <a:buChar char="-"/>
                </a:pPr>
                <a:endParaRPr lang="en-US" altLang="ko-KR" sz="2000" dirty="0" smtClean="0">
                  <a:latin typeface="+mn-ea"/>
                </a:endParaRPr>
              </a:p>
              <a:p>
                <a:endParaRPr lang="en-US" altLang="ko-KR" sz="2000" b="1" dirty="0">
                  <a:latin typeface="+mn-ea"/>
                  <a:ea typeface="맑은 고딕" panose="020B0503020000020004" pitchFamily="50" charset="-127"/>
                </a:endParaRPr>
              </a:p>
              <a:p>
                <a:r>
                  <a:rPr lang="ko-KR" altLang="en-US" sz="2000" b="1" dirty="0" smtClean="0">
                    <a:latin typeface="+mn-ea"/>
                    <a:ea typeface="맑은 고딕" panose="020B0503020000020004" pitchFamily="50" charset="-127"/>
                  </a:rPr>
                  <a:t>  </a:t>
                </a:r>
                <a:endParaRPr lang="en-US" altLang="ko-KR" sz="2000" b="1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endParaRPr lang="en-US" altLang="ko-KR" sz="2000" b="1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347375"/>
                <a:ext cx="11059286" cy="3419847"/>
              </a:xfrm>
              <a:prstGeom prst="rect">
                <a:avLst/>
              </a:prstGeom>
              <a:blipFill rotWithShape="0">
                <a:blip r:embed="rId3"/>
                <a:stretch>
                  <a:fillRect l="-717" t="-21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170</a:t>
            </a:fld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74220" y="3520877"/>
            <a:ext cx="4426721" cy="253810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1099140" y="4028419"/>
                <a:ext cx="1264577" cy="1559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en-US" altLang="ko-KR" b="0" i="1" smtClean="0">
                          <a:latin typeface="Cambria Math"/>
                        </a:rPr>
                        <m:t>=(4, 2)</m:t>
                      </m:r>
                    </m:oMath>
                  </m:oMathPara>
                </a14:m>
                <a:endParaRPr lang="en-US" altLang="ko-K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𝑏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</a:rPr>
                        <m:t>=(</m:t>
                      </m:r>
                      <m:r>
                        <a:rPr lang="en-US" altLang="ko-KR" b="0" i="1" smtClean="0">
                          <a:latin typeface="Cambria Math"/>
                        </a:rPr>
                        <m:t>2</m:t>
                      </m:r>
                      <m:r>
                        <a:rPr lang="en-US" altLang="ko-KR" i="1">
                          <a:latin typeface="Cambria Math"/>
                        </a:rPr>
                        <m:t>, </m:t>
                      </m:r>
                      <m:r>
                        <a:rPr lang="en-US" altLang="ko-KR" b="0" i="1" smtClean="0">
                          <a:latin typeface="Cambria Math"/>
                        </a:rPr>
                        <m:t>0</m:t>
                      </m:r>
                      <m:r>
                        <a:rPr lang="en-US" altLang="ko-KR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𝑏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r>
                        <a:rPr lang="en-US" altLang="ko-KR" b="0" i="1" smtClean="0">
                          <a:latin typeface="Cambria Math"/>
                        </a:rPr>
                        <m:t>8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140" y="4028419"/>
                <a:ext cx="1264577" cy="1559273"/>
              </a:xfrm>
              <a:prstGeom prst="rect">
                <a:avLst/>
              </a:prstGeom>
              <a:blipFill rotWithShape="1">
                <a:blip r:embed="rId5"/>
                <a:stretch>
                  <a:fillRect t="-4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연결선 23"/>
          <p:cNvCxnSpPr/>
          <p:nvPr/>
        </p:nvCxnSpPr>
        <p:spPr>
          <a:xfrm>
            <a:off x="2988583" y="3683248"/>
            <a:ext cx="0" cy="22982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629835" y="5695595"/>
            <a:ext cx="269060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19520" y="5087889"/>
            <a:ext cx="179375" cy="36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280064" y="5695595"/>
            <a:ext cx="179375" cy="36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719520" y="4633848"/>
            <a:ext cx="179375" cy="36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2719520" y="4162991"/>
            <a:ext cx="179375" cy="36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2719520" y="3708954"/>
            <a:ext cx="179375" cy="36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3806977" y="5695595"/>
            <a:ext cx="179375" cy="36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348544" y="5695595"/>
            <a:ext cx="179375" cy="36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4848711" y="5695595"/>
            <a:ext cx="179375" cy="36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2719520" y="5695594"/>
            <a:ext cx="179375" cy="36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2988583" y="5223049"/>
            <a:ext cx="986554" cy="4725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3806977" y="5223049"/>
                <a:ext cx="460368" cy="403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1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977" y="5223049"/>
                <a:ext cx="460368" cy="403759"/>
              </a:xfrm>
              <a:prstGeom prst="rect">
                <a:avLst/>
              </a:prstGeom>
              <a:blipFill rotWithShape="1">
                <a:blip r:embed="rId6"/>
                <a:stretch>
                  <a:fillRect t="-6061" r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/>
          <p:cNvCxnSpPr/>
          <p:nvPr/>
        </p:nvCxnSpPr>
        <p:spPr>
          <a:xfrm>
            <a:off x="2988583" y="5695595"/>
            <a:ext cx="470857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2996183" y="5654503"/>
                <a:ext cx="455657" cy="445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1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183" y="5654503"/>
                <a:ext cx="455657" cy="445565"/>
              </a:xfrm>
              <a:prstGeom prst="rect">
                <a:avLst/>
              </a:prstGeom>
              <a:blipFill rotWithShape="1">
                <a:blip r:embed="rId7"/>
                <a:stretch>
                  <a:fillRect t="-6849" r="-22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/>
          <p:cNvSpPr/>
          <p:nvPr/>
        </p:nvSpPr>
        <p:spPr>
          <a:xfrm>
            <a:off x="6024785" y="3520877"/>
            <a:ext cx="4426721" cy="253810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8374879" y="4054991"/>
            <a:ext cx="0" cy="17518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8101413" y="5588960"/>
            <a:ext cx="2050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169778" y="5125719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8597069" y="5588960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8169778" y="4779613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8169778" y="4420689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8169778" y="4074586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8998723" y="5588960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9411548" y="5588960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9792815" y="5588960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8169778" y="5588959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cxnSp>
        <p:nvCxnSpPr>
          <p:cNvPr id="59" name="직선 화살표 연결선 58"/>
          <p:cNvCxnSpPr/>
          <p:nvPr/>
        </p:nvCxnSpPr>
        <p:spPr>
          <a:xfrm flipV="1">
            <a:off x="8374879" y="4833875"/>
            <a:ext cx="0" cy="755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/>
              <p:cNvSpPr/>
              <p:nvPr/>
            </p:nvSpPr>
            <p:spPr>
              <a:xfrm>
                <a:off x="8306512" y="4828474"/>
                <a:ext cx="3509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1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직사각형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512" y="4828474"/>
                <a:ext cx="350929" cy="307777"/>
              </a:xfrm>
              <a:prstGeom prst="rect">
                <a:avLst/>
              </a:prstGeom>
              <a:blipFill rotWithShape="1">
                <a:blip r:embed="rId8"/>
                <a:stretch>
                  <a:fillRect t="-7843" r="-175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화살표 연결선 60"/>
          <p:cNvCxnSpPr/>
          <p:nvPr/>
        </p:nvCxnSpPr>
        <p:spPr>
          <a:xfrm>
            <a:off x="8374879" y="5588960"/>
            <a:ext cx="1554670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/>
              <p:cNvSpPr/>
              <p:nvPr/>
            </p:nvSpPr>
            <p:spPr>
              <a:xfrm>
                <a:off x="9619146" y="5243242"/>
                <a:ext cx="347338" cy="339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1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직사각형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146" y="5243242"/>
                <a:ext cx="347338" cy="339645"/>
              </a:xfrm>
              <a:prstGeom prst="rect">
                <a:avLst/>
              </a:prstGeom>
              <a:blipFill rotWithShape="1">
                <a:blip r:embed="rId9"/>
                <a:stretch>
                  <a:fillRect t="-8929" r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원호 62"/>
          <p:cNvSpPr/>
          <p:nvPr/>
        </p:nvSpPr>
        <p:spPr>
          <a:xfrm>
            <a:off x="3280064" y="5536525"/>
            <a:ext cx="45719" cy="329433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직사각형 63"/>
              <p:cNvSpPr/>
              <p:nvPr/>
            </p:nvSpPr>
            <p:spPr>
              <a:xfrm>
                <a:off x="3282725" y="5423703"/>
                <a:ext cx="3534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latin typeface="Cambria Math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4" name="직사각형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725" y="5423703"/>
                <a:ext cx="353430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직사각형 64"/>
              <p:cNvSpPr/>
              <p:nvPr/>
            </p:nvSpPr>
            <p:spPr>
              <a:xfrm>
                <a:off x="6166796" y="4028419"/>
                <a:ext cx="1237070" cy="1559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en-US" altLang="ko-KR" b="0" i="1" smtClean="0">
                          <a:latin typeface="Cambria Math"/>
                        </a:rPr>
                        <m:t>=(0, 4)</m:t>
                      </m:r>
                    </m:oMath>
                  </m:oMathPara>
                </a14:m>
                <a:endParaRPr lang="en-US" altLang="ko-K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𝑏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</a:rPr>
                        <m:t>=(</m:t>
                      </m:r>
                      <m:r>
                        <a:rPr lang="en-US" altLang="ko-KR" b="0" i="1" smtClean="0">
                          <a:latin typeface="Cambria Math"/>
                        </a:rPr>
                        <m:t>8, 0</m:t>
                      </m:r>
                      <m:r>
                        <a:rPr lang="en-US" altLang="ko-KR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𝑏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r>
                        <a:rPr lang="en-US" altLang="ko-KR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65" name="직사각형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796" y="4028419"/>
                <a:ext cx="1237070" cy="1559273"/>
              </a:xfrm>
              <a:prstGeom prst="rect">
                <a:avLst/>
              </a:prstGeom>
              <a:blipFill rotWithShape="1">
                <a:blip r:embed="rId11"/>
                <a:stretch>
                  <a:fillRect t="-4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원호 65"/>
          <p:cNvSpPr/>
          <p:nvPr/>
        </p:nvSpPr>
        <p:spPr>
          <a:xfrm>
            <a:off x="7973217" y="5136251"/>
            <a:ext cx="837487" cy="922727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/>
              <p:cNvSpPr/>
              <p:nvPr/>
            </p:nvSpPr>
            <p:spPr>
              <a:xfrm>
                <a:off x="8645293" y="5133105"/>
                <a:ext cx="3534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latin typeface="Cambria Math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7" name="직사각형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293" y="5133105"/>
                <a:ext cx="353430" cy="30777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24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Support Vector Machine(SVM) </a:t>
            </a:r>
            <a:r>
              <a:rPr lang="ko-KR" altLang="en-US" sz="2400" b="1" dirty="0">
                <a:latin typeface="+mn-ea"/>
              </a:rPr>
              <a:t>개요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5) </a:t>
            </a:r>
            <a:r>
              <a:rPr lang="ko-KR" altLang="en-US" sz="2000" b="1" dirty="0">
                <a:latin typeface="+mn-ea"/>
              </a:rPr>
              <a:t>벡터에 대한 기본연산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50276" y="1347375"/>
                <a:ext cx="11059286" cy="2927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ko-KR" altLang="en-US" sz="2000" dirty="0" err="1" smtClean="0">
                    <a:latin typeface="+mn-ea"/>
                  </a:rPr>
                  <a:t>유클리드</a:t>
                </a:r>
                <a:r>
                  <a:rPr lang="ko-KR" altLang="en-US" sz="2000" dirty="0" smtClean="0">
                    <a:latin typeface="+mn-ea"/>
                  </a:rPr>
                  <a:t> 거리 </a:t>
                </a:r>
                <a:r>
                  <a:rPr lang="en-US" altLang="ko-KR" sz="2000" dirty="0" smtClean="0">
                    <a:latin typeface="+mn-ea"/>
                  </a:rPr>
                  <a:t>or </a:t>
                </a:r>
                <a:r>
                  <a:rPr lang="en-US" altLang="ko-KR" sz="2000" dirty="0">
                    <a:latin typeface="+mn-ea"/>
                  </a:rPr>
                  <a:t>L2-norm</a:t>
                </a:r>
              </a:p>
              <a:p>
                <a:pPr marL="742950" lvl="1" indent="-285750">
                  <a:buFont typeface="Arial" pitchFamily="34" charset="0"/>
                  <a:buChar char="•"/>
                </a:pPr>
                <a:r>
                  <a:rPr lang="ko-KR" altLang="en-US" sz="2000" dirty="0" smtClean="0"/>
                  <a:t>벡터</a:t>
                </a:r>
                <a:r>
                  <a:rPr lang="en-US" altLang="ko-KR" sz="20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</m:acc>
                    <m:r>
                      <a:rPr lang="en-US" altLang="ko-KR" sz="2000" i="1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sz="2000" dirty="0"/>
                  <a:t>를 생각해보자</a:t>
                </a:r>
                <a:endParaRPr lang="en-US" altLang="ko-KR" sz="2000" dirty="0"/>
              </a:p>
              <a:p>
                <a:pPr marL="742950" lvl="1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/>
                      </a:rPr>
                      <m:t>𝐿</m:t>
                    </m:r>
                    <m:r>
                      <a:rPr lang="en-US" altLang="ko-KR" sz="2000" i="1">
                        <a:latin typeface="Cambria Math"/>
                      </a:rPr>
                      <m:t>2−</m:t>
                    </m:r>
                    <m:r>
                      <a:rPr lang="en-US" altLang="ko-KR" sz="2000" i="1">
                        <a:latin typeface="Cambria Math"/>
                      </a:rPr>
                      <m:t>𝑛𝑜𝑟𝑚</m:t>
                    </m:r>
                    <m:r>
                      <a:rPr lang="en-US" altLang="ko-KR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"/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i="1">
                                    <a:latin typeface="Cambria Math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  <m:d>
                          <m:dPr>
                            <m:begChr m:val=""/>
                            <m:endChr m:val="‖"/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 </m:t>
                            </m:r>
                          </m:e>
                        </m:d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000" i="1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0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000" i="1">
                            <a:latin typeface="Cambria Math"/>
                          </a:rPr>
                          <m:t>+…+</m:t>
                        </m:r>
                        <m:sSup>
                          <m:sSup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ko-KR" sz="2000" dirty="0"/>
              </a:p>
              <a:p>
                <a:pPr marL="742950" lvl="1" indent="-285750">
                  <a:buFont typeface="Arial" pitchFamily="34" charset="0"/>
                  <a:buChar char="•"/>
                </a:pPr>
                <a:r>
                  <a:rPr lang="ko-KR" altLang="en-US" sz="2000" dirty="0"/>
                  <a:t>각각의 요소를 제곱한 값을 합하고 루트를 취해주면 됨</a:t>
                </a:r>
                <a:endParaRPr lang="en-US" altLang="ko-KR" sz="2000" dirty="0"/>
              </a:p>
              <a:p>
                <a:pPr marL="742950" lvl="1" indent="-285750">
                  <a:buFont typeface="Arial" pitchFamily="34" charset="0"/>
                  <a:buChar char="•"/>
                </a:pPr>
                <a:r>
                  <a:rPr lang="ko-KR" altLang="en-US" sz="2000" dirty="0"/>
                  <a:t>원점과 해당 </a:t>
                </a:r>
                <a:r>
                  <a:rPr lang="ko-KR" altLang="en-US" sz="2000" dirty="0" smtClean="0"/>
                  <a:t>벡터의 </a:t>
                </a:r>
                <a:r>
                  <a:rPr lang="ko-KR" altLang="en-US" sz="2000" dirty="0"/>
                  <a:t>가장 가까운 거리를 계산함 </a:t>
                </a:r>
                <a:endParaRPr lang="en-US" altLang="ko-KR" sz="2000" dirty="0"/>
              </a:p>
              <a:p>
                <a:pPr marL="342900" indent="-342900">
                  <a:buFontTx/>
                  <a:buChar char="-"/>
                </a:pPr>
                <a:endParaRPr lang="en-US" altLang="ko-KR" sz="2000" dirty="0" smtClean="0">
                  <a:latin typeface="+mn-ea"/>
                </a:endParaRPr>
              </a:p>
              <a:p>
                <a:endParaRPr lang="en-US" altLang="ko-KR" sz="2000" b="1" dirty="0">
                  <a:latin typeface="+mn-ea"/>
                  <a:ea typeface="맑은 고딕" panose="020B0503020000020004" pitchFamily="50" charset="-127"/>
                </a:endParaRPr>
              </a:p>
              <a:p>
                <a:r>
                  <a:rPr lang="ko-KR" altLang="en-US" sz="2000" b="1" dirty="0" smtClean="0">
                    <a:latin typeface="+mn-ea"/>
                    <a:ea typeface="맑은 고딕" panose="020B0503020000020004" pitchFamily="50" charset="-127"/>
                  </a:rPr>
                  <a:t>  </a:t>
                </a:r>
                <a:endParaRPr lang="en-US" altLang="ko-KR" sz="2000" b="1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endParaRPr lang="en-US" altLang="ko-KR" sz="2000" b="1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347375"/>
                <a:ext cx="11059286" cy="2927276"/>
              </a:xfrm>
              <a:prstGeom prst="rect">
                <a:avLst/>
              </a:prstGeom>
              <a:blipFill rotWithShape="1">
                <a:blip r:embed="rId3"/>
                <a:stretch>
                  <a:fillRect l="-717" t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171</a:t>
            </a:fld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74220" y="3093577"/>
            <a:ext cx="6144427" cy="253810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/>
          <p:cNvCxnSpPr/>
          <p:nvPr/>
        </p:nvCxnSpPr>
        <p:spPr>
          <a:xfrm>
            <a:off x="4429350" y="3627691"/>
            <a:ext cx="0" cy="17518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155884" y="5161660"/>
            <a:ext cx="2050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224249" y="4698419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4651540" y="5161660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4224249" y="4352313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4224249" y="3993389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4224249" y="3647286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94" name="TextBox 93"/>
          <p:cNvSpPr txBox="1"/>
          <p:nvPr/>
        </p:nvSpPr>
        <p:spPr>
          <a:xfrm>
            <a:off x="5053194" y="5161660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95" name="TextBox 94"/>
          <p:cNvSpPr txBox="1"/>
          <p:nvPr/>
        </p:nvSpPr>
        <p:spPr>
          <a:xfrm>
            <a:off x="5466019" y="5161660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847286" y="5161660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/>
              <p:cNvSpPr/>
              <p:nvPr/>
            </p:nvSpPr>
            <p:spPr>
              <a:xfrm>
                <a:off x="1099139" y="3601119"/>
                <a:ext cx="2857563" cy="12715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en-US" altLang="ko-KR" b="0" i="1" smtClean="0">
                          <a:latin typeface="Cambria Math"/>
                        </a:rPr>
                        <m:t>=(4, 2)</m:t>
                      </m:r>
                    </m:oMath>
                  </m:oMathPara>
                </a14:m>
                <a:endParaRPr lang="en-US" altLang="ko-K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"/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"/>
                              <m:endChr m:val="‖"/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20</m:t>
                          </m:r>
                        </m:e>
                      </m:rad>
                      <m:r>
                        <a:rPr lang="en-US" altLang="ko-KR" i="1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4.47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97" name="직사각형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139" y="3601119"/>
                <a:ext cx="2857563" cy="1271502"/>
              </a:xfrm>
              <a:prstGeom prst="rect">
                <a:avLst/>
              </a:prstGeom>
              <a:blipFill rotWithShape="1">
                <a:blip r:embed="rId5"/>
                <a:stretch>
                  <a:fillRect l="-11727" t="-10096" b="-81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/>
          <p:cNvSpPr txBox="1"/>
          <p:nvPr/>
        </p:nvSpPr>
        <p:spPr>
          <a:xfrm>
            <a:off x="4224249" y="5161659"/>
            <a:ext cx="13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cxnSp>
        <p:nvCxnSpPr>
          <p:cNvPr id="99" name="직선 화살표 연결선 98"/>
          <p:cNvCxnSpPr/>
          <p:nvPr/>
        </p:nvCxnSpPr>
        <p:spPr>
          <a:xfrm flipV="1">
            <a:off x="4429350" y="4836918"/>
            <a:ext cx="752029" cy="3247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/>
              <p:cNvSpPr/>
              <p:nvPr/>
            </p:nvSpPr>
            <p:spPr>
              <a:xfrm>
                <a:off x="5053194" y="4801448"/>
                <a:ext cx="3509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1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0" name="직사각형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94" y="4801448"/>
                <a:ext cx="350929" cy="307777"/>
              </a:xfrm>
              <a:prstGeom prst="rect">
                <a:avLst/>
              </a:prstGeom>
              <a:blipFill rotWithShape="1">
                <a:blip r:embed="rId6"/>
                <a:stretch>
                  <a:fillRect t="-8000" r="-15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직사각형 100"/>
              <p:cNvSpPr/>
              <p:nvPr/>
            </p:nvSpPr>
            <p:spPr>
              <a:xfrm>
                <a:off x="4811448" y="4399740"/>
                <a:ext cx="1656223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500" dirty="0" smtClean="0"/>
                  <a:t>벡터</a:t>
                </a:r>
                <a:r>
                  <a:rPr lang="en-US" altLang="ko-KR" sz="1500" dirty="0" smtClean="0"/>
                  <a:t> </a:t>
                </a:r>
                <a:r>
                  <a:rPr lang="ko-KR" altLang="en-US" sz="1500" dirty="0" smtClean="0"/>
                  <a:t>길이 </a:t>
                </a:r>
                <a14:m>
                  <m:oMath xmlns:m="http://schemas.openxmlformats.org/officeDocument/2006/math">
                    <m:r>
                      <a:rPr lang="ko-KR" altLang="en-US" sz="1500" i="1" smtClean="0">
                        <a:latin typeface="Cambria Math"/>
                      </a:rPr>
                      <m:t>≈</m:t>
                    </m:r>
                  </m:oMath>
                </a14:m>
                <a:r>
                  <a:rPr lang="ko-KR" altLang="en-US" sz="1500" dirty="0" smtClean="0"/>
                  <a:t> </a:t>
                </a:r>
                <a:r>
                  <a:rPr lang="en-US" altLang="ko-KR" sz="1500" dirty="0" smtClean="0"/>
                  <a:t>4.47</a:t>
                </a:r>
                <a:endParaRPr lang="ko-KR" altLang="en-US" sz="1500" dirty="0"/>
              </a:p>
            </p:txBody>
          </p:sp>
        </mc:Choice>
        <mc:Fallback xmlns="">
          <p:sp>
            <p:nvSpPr>
              <p:cNvPr id="101" name="직사각형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448" y="4399740"/>
                <a:ext cx="1656223" cy="323165"/>
              </a:xfrm>
              <a:prstGeom prst="rect">
                <a:avLst/>
              </a:prstGeom>
              <a:blipFill rotWithShape="1">
                <a:blip r:embed="rId7"/>
                <a:stretch>
                  <a:fillRect l="-1103" t="-3774" r="-735" b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746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Support Vector Machine(SVM) </a:t>
            </a:r>
            <a:r>
              <a:rPr lang="ko-KR" altLang="en-US" sz="2400" b="1" dirty="0">
                <a:latin typeface="+mn-ea"/>
              </a:rPr>
              <a:t>개요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6) </a:t>
            </a:r>
            <a:r>
              <a:rPr lang="ko-KR" altLang="en-US" sz="2000" b="1" dirty="0" err="1" smtClean="0">
                <a:latin typeface="+mn-ea"/>
              </a:rPr>
              <a:t>초평면을</a:t>
            </a:r>
            <a:r>
              <a:rPr lang="ko-KR" altLang="en-US" sz="2000" b="1" dirty="0" smtClean="0">
                <a:latin typeface="+mn-ea"/>
              </a:rPr>
              <a:t> 구하는 식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50276" y="1347375"/>
                <a:ext cx="11059286" cy="351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/>
                  <a:t>먼저 점</a:t>
                </a:r>
                <a:r>
                  <a:rPr lang="en-US" altLang="ko-KR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000" dirty="0" smtClean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000" dirty="0" smtClean="0"/>
                  <a:t> 를 통과하는 벡터</a:t>
                </a:r>
                <a:r>
                  <a:rPr lang="en-US" altLang="ko-KR" sz="20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𝑤</m:t>
                        </m:r>
                      </m:e>
                    </m:acc>
                  </m:oMath>
                </a14:m>
                <a:r>
                  <a:rPr lang="ko-KR" altLang="en-US" sz="2000" dirty="0" smtClean="0"/>
                  <a:t>를 정의함</a:t>
                </a:r>
                <a:endParaRPr lang="en-US" altLang="ko-KR" sz="2000" dirty="0" smtClean="0"/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2000" dirty="0" smtClean="0"/>
                  <a:t> </a:t>
                </a:r>
                <a:r>
                  <a:rPr lang="ko-KR" altLang="en-US" sz="2000" dirty="0"/>
                  <a:t>포함하고 벡터</a:t>
                </a:r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𝑤</m:t>
                        </m:r>
                      </m:e>
                    </m:acc>
                  </m:oMath>
                </a14:m>
                <a:r>
                  <a:rPr lang="ko-KR" altLang="en-US" sz="2000" dirty="0" smtClean="0"/>
                  <a:t>에 수직인 평면을 </a:t>
                </a:r>
                <a:r>
                  <a:rPr lang="ko-KR" altLang="en-US" sz="2000" dirty="0" err="1" smtClean="0"/>
                  <a:t>초평면</a:t>
                </a:r>
                <a:r>
                  <a:rPr lang="en-US" altLang="ko-KR" sz="2000" dirty="0" smtClean="0"/>
                  <a:t>(Hyperplane)</a:t>
                </a:r>
                <a:r>
                  <a:rPr lang="ko-KR" altLang="en-US" sz="2000" dirty="0" smtClean="0"/>
                  <a:t>으로 정의</a:t>
                </a:r>
                <a:endParaRPr lang="en-US" altLang="ko-KR" sz="2000" dirty="0"/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𝑂𝑃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𝑂𝑃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sz="2000" dirty="0"/>
                  <a:t>     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/>
                      </a:rPr>
                      <m:t>𝑃</m:t>
                    </m:r>
                  </m:oMath>
                </a14:m>
                <a:r>
                  <a:rPr lang="en-US" altLang="ko-KR" sz="2000" dirty="0"/>
                  <a:t>=</a:t>
                </a:r>
                <a:r>
                  <a:rPr lang="ko-KR" altLang="en-US" sz="2000" dirty="0" err="1"/>
                  <a:t>초평면에서</a:t>
                </a:r>
                <a:r>
                  <a:rPr lang="ko-KR" altLang="en-US" sz="2000" dirty="0"/>
                  <a:t> 임의의 점</a:t>
                </a:r>
                <a:r>
                  <a:rPr lang="en-US" altLang="ko-KR" sz="2000" dirty="0"/>
                  <a:t> </a:t>
                </a:r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/>
                  <a:t>평면상의 </a:t>
                </a:r>
                <a:r>
                  <a:rPr lang="en-US" altLang="ko-KR" sz="2000" dirty="0"/>
                  <a:t>P</a:t>
                </a:r>
                <a:r>
                  <a:rPr lang="ko-KR" altLang="en-US" sz="2000" dirty="0"/>
                  <a:t>에 대한 조건은 </a:t>
                </a:r>
                <a:r>
                  <a:rPr lang="ko-KR" altLang="en-US" sz="2000" dirty="0" smtClean="0"/>
                  <a:t>벡터</a:t>
                </a:r>
                <a:r>
                  <a:rPr lang="en-US" altLang="ko-KR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sz="20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000" dirty="0"/>
                  <a:t>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altLang="ko-KR" sz="2000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2000" dirty="0"/>
                  <a:t>에 수직이어야 함</a:t>
                </a:r>
                <a:endParaRPr lang="en-US" altLang="ko-KR" sz="2000" dirty="0"/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altLang="ko-KR" sz="2000" i="1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sz="2000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또는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altLang="ko-KR" sz="2000" i="1">
                        <a:latin typeface="Cambria Math"/>
                        <a:ea typeface="Cambria Math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  <m:r>
                      <a:rPr lang="en-US" altLang="ko-KR" sz="2000" i="1">
                        <a:latin typeface="Cambria Math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altLang="ko-KR" sz="2000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2000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altLang="ko-KR" sz="2000" dirty="0"/>
                  <a:t>,   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/>
                      </a:rPr>
                      <m:t>𝑏</m:t>
                    </m:r>
                    <m:r>
                      <a:rPr lang="en-US" altLang="ko-KR" sz="2000" i="1">
                        <a:latin typeface="Cambria Math"/>
                      </a:rPr>
                      <m:t>=−</m:t>
                    </m:r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altLang="ko-KR" sz="2000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2000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2000" dirty="0"/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altLang="ko-KR" sz="2000" i="1">
                        <a:latin typeface="Cambria Math"/>
                        <a:ea typeface="Cambria Math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  <m:r>
                      <a:rPr lang="en-US" altLang="ko-KR" sz="20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sz="2000" i="1"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altLang="ko-KR" sz="200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en-US" altLang="ko-KR" sz="2000" dirty="0"/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/>
                  <a:t>구하는 식은 </a:t>
                </a:r>
                <a:r>
                  <a:rPr lang="en-US" altLang="ko-KR" sz="2000" dirty="0"/>
                  <a:t>n&gt;3</a:t>
                </a:r>
                <a:r>
                  <a:rPr lang="ko-KR" altLang="en-US" sz="2000" dirty="0"/>
                  <a:t>인 </a:t>
                </a:r>
                <a:r>
                  <a:rPr lang="en-US" altLang="ko-KR" sz="2000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</a:t>
                </a:r>
                <a:r>
                  <a:rPr lang="en-US" altLang="ko-KR" sz="2000" i="1" baseline="300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</a:t>
                </a:r>
                <a:r>
                  <a:rPr lang="ko-KR" altLang="en-US" sz="2000" dirty="0" smtClean="0"/>
                  <a:t>에 </a:t>
                </a:r>
                <a:r>
                  <a:rPr lang="ko-KR" altLang="en-US" sz="2000" dirty="0"/>
                  <a:t>대해서도 적용 됨</a:t>
                </a:r>
                <a:endParaRPr lang="en-US" altLang="ko-KR" sz="2000" dirty="0"/>
              </a:p>
              <a:p>
                <a:pPr marL="342900" indent="-342900">
                  <a:buFontTx/>
                  <a:buChar char="-"/>
                </a:pPr>
                <a:endParaRPr lang="en-US" altLang="ko-KR" sz="2000" dirty="0" smtClean="0">
                  <a:latin typeface="+mn-ea"/>
                </a:endParaRPr>
              </a:p>
              <a:p>
                <a:endParaRPr lang="en-US" altLang="ko-KR" sz="2000" b="1" dirty="0">
                  <a:latin typeface="+mn-ea"/>
                  <a:ea typeface="맑은 고딕" panose="020B0503020000020004" pitchFamily="50" charset="-127"/>
                </a:endParaRPr>
              </a:p>
              <a:p>
                <a:r>
                  <a:rPr lang="ko-KR" altLang="en-US" sz="2000" b="1" dirty="0" smtClean="0">
                    <a:latin typeface="+mn-ea"/>
                    <a:ea typeface="맑은 고딕" panose="020B0503020000020004" pitchFamily="50" charset="-127"/>
                  </a:rPr>
                  <a:t>  </a:t>
                </a:r>
                <a:endParaRPr lang="en-US" altLang="ko-KR" sz="2000" b="1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endParaRPr lang="en-US" altLang="ko-KR" sz="2000" b="1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347375"/>
                <a:ext cx="11059286" cy="3517245"/>
              </a:xfrm>
              <a:prstGeom prst="rect">
                <a:avLst/>
              </a:prstGeom>
              <a:blipFill rotWithShape="0">
                <a:blip r:embed="rId3"/>
                <a:stretch>
                  <a:fillRect l="-717" t="-20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172</a:t>
            </a:fld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4224728" y="4035370"/>
            <a:ext cx="2774277" cy="1910917"/>
            <a:chOff x="4224728" y="3634778"/>
            <a:chExt cx="2774277" cy="1910917"/>
          </a:xfrm>
        </p:grpSpPr>
        <p:sp>
          <p:nvSpPr>
            <p:cNvPr id="47" name="평행 사변형 46"/>
            <p:cNvSpPr/>
            <p:nvPr/>
          </p:nvSpPr>
          <p:spPr>
            <a:xfrm rot="12669344">
              <a:off x="4224728" y="3831602"/>
              <a:ext cx="2702806" cy="1001706"/>
            </a:xfrm>
            <a:prstGeom prst="parallelogram">
              <a:avLst>
                <a:gd name="adj" fmla="val 154487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5982056" y="3657074"/>
              <a:ext cx="0" cy="1418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H="1">
              <a:off x="5016381" y="5075676"/>
              <a:ext cx="965675" cy="470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5982056" y="5075676"/>
              <a:ext cx="1016949" cy="3845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5982056" y="4447560"/>
              <a:ext cx="0" cy="6281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 flipV="1">
              <a:off x="5982057" y="3819444"/>
              <a:ext cx="0" cy="6281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/>
            <p:cNvSpPr/>
            <p:nvPr/>
          </p:nvSpPr>
          <p:spPr>
            <a:xfrm>
              <a:off x="5947874" y="4368510"/>
              <a:ext cx="68366" cy="811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8" name="직선 화살표 연결선 67"/>
            <p:cNvCxnSpPr>
              <a:stCxn id="53" idx="2"/>
            </p:cNvCxnSpPr>
            <p:nvPr/>
          </p:nvCxnSpPr>
          <p:spPr>
            <a:xfrm flipH="1" flipV="1">
              <a:off x="5204388" y="4409102"/>
              <a:ext cx="74348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 flipH="1" flipV="1">
              <a:off x="5204388" y="4409104"/>
              <a:ext cx="777668" cy="6665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타원 69"/>
            <p:cNvSpPr/>
            <p:nvPr/>
          </p:nvSpPr>
          <p:spPr>
            <a:xfrm>
              <a:off x="5946446" y="5025124"/>
              <a:ext cx="68366" cy="811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직사각형 70"/>
                <p:cNvSpPr/>
                <p:nvPr/>
              </p:nvSpPr>
              <p:spPr>
                <a:xfrm>
                  <a:off x="5982057" y="3634778"/>
                  <a:ext cx="4430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1" name="직사각형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2057" y="3634778"/>
                  <a:ext cx="443070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직사각형 71"/>
                <p:cNvSpPr/>
                <p:nvPr/>
              </p:nvSpPr>
              <p:spPr>
                <a:xfrm>
                  <a:off x="5982057" y="4224436"/>
                  <a:ext cx="49160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2" name="직사각형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2057" y="4224436"/>
                  <a:ext cx="491608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직사각형 72"/>
                <p:cNvSpPr/>
                <p:nvPr/>
              </p:nvSpPr>
              <p:spPr>
                <a:xfrm>
                  <a:off x="5982057" y="4605655"/>
                  <a:ext cx="4949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3" name="직사각형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2057" y="4605655"/>
                  <a:ext cx="494944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19672" r="-21951"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직사각형 73"/>
                <p:cNvSpPr/>
                <p:nvPr/>
              </p:nvSpPr>
              <p:spPr>
                <a:xfrm>
                  <a:off x="5226468" y="4605655"/>
                  <a:ext cx="4340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4" name="직사각형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6468" y="4605655"/>
                  <a:ext cx="434030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9672" r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직사각형 74"/>
                <p:cNvSpPr/>
                <p:nvPr/>
              </p:nvSpPr>
              <p:spPr>
                <a:xfrm>
                  <a:off x="5119470" y="4039772"/>
                  <a:ext cx="94750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ko-KR" b="0" i="1" smtClean="0">
                                <a:latin typeface="Cambria Math"/>
                              </a:rPr>
                              <m:t>−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5" name="직사각형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9470" y="4039772"/>
                  <a:ext cx="947503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19672" r="-14839"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직사각형 75"/>
                <p:cNvSpPr/>
                <p:nvPr/>
              </p:nvSpPr>
              <p:spPr>
                <a:xfrm>
                  <a:off x="4807290" y="4224436"/>
                  <a:ext cx="41472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6" name="직사각형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7290" y="4224436"/>
                  <a:ext cx="414729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직사각형 76"/>
                <p:cNvSpPr/>
                <p:nvPr/>
              </p:nvSpPr>
              <p:spPr>
                <a:xfrm>
                  <a:off x="5773264" y="5019920"/>
                  <a:ext cx="42755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7" name="직사각형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3264" y="5019920"/>
                  <a:ext cx="427553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354451" y="3534446"/>
                <a:ext cx="11105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ko-KR" altLang="en-US" sz="1600" dirty="0" smtClean="0"/>
                  <a:t>인 경우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51" y="3534446"/>
                <a:ext cx="1110564" cy="338554"/>
              </a:xfrm>
              <a:prstGeom prst="rect">
                <a:avLst/>
              </a:prstGeom>
              <a:blipFill rotWithShape="1">
                <a:blip r:embed="rId11"/>
                <a:stretch>
                  <a:fillRect t="-5455" r="-1093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4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Support Vector Machine(SVM) </a:t>
            </a:r>
            <a:r>
              <a:rPr lang="ko-KR" altLang="en-US" sz="2400" b="1" dirty="0">
                <a:latin typeface="+mn-ea"/>
              </a:rPr>
              <a:t>개요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6"/>
            </a:pPr>
            <a:r>
              <a:rPr lang="ko-KR" altLang="en-US" sz="2000" b="1" dirty="0" err="1">
                <a:latin typeface="+mn-ea"/>
              </a:rPr>
              <a:t>초평면을</a:t>
            </a:r>
            <a:r>
              <a:rPr lang="ko-KR" altLang="en-US" sz="2000" b="1" dirty="0">
                <a:latin typeface="+mn-ea"/>
              </a:rPr>
              <a:t> 구하는 </a:t>
            </a:r>
            <a:r>
              <a:rPr lang="ko-KR" altLang="en-US" sz="2000" b="1" dirty="0" smtClean="0">
                <a:latin typeface="+mn-ea"/>
              </a:rPr>
              <a:t>식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ko-KR" altLang="en-US" sz="2000" b="1" dirty="0" smtClean="0">
                <a:latin typeface="+mn-ea"/>
              </a:rPr>
              <a:t>예시</a:t>
            </a:r>
            <a:r>
              <a:rPr lang="en-US" altLang="ko-KR" sz="2000" b="1" dirty="0" smtClean="0">
                <a:latin typeface="+mn-ea"/>
              </a:rPr>
              <a:t>)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50275" y="1347375"/>
                <a:ext cx="6180364" cy="4545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Cambria Math" pitchFamily="18" charset="0"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altLang="ko-KR" sz="1600" i="1">
                        <a:latin typeface="Cambria Math"/>
                        <a:ea typeface="Cambria Math"/>
                      </a:rPr>
                      <m:t>=(2, −4, 7)</m:t>
                    </m:r>
                  </m:oMath>
                </a14:m>
                <a:endParaRPr lang="en-US" altLang="ko-KR" sz="1600" i="1" dirty="0">
                  <a:latin typeface="Cambria Math"/>
                </a:endParaRPr>
              </a:p>
              <a:p>
                <a:pPr marL="285750" indent="-285750">
                  <a:buFont typeface="Cambria Math" pitchFamily="18" charset="0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  <a:ea typeface="Cambria Math"/>
                          </a:rPr>
                          <m:t>−2, 0, −4</m:t>
                        </m:r>
                      </m:e>
                    </m:d>
                  </m:oMath>
                </a14:m>
                <a:endParaRPr lang="en-US" altLang="ko-KR" sz="1600" i="1" dirty="0">
                  <a:latin typeface="Cambria Math"/>
                  <a:ea typeface="Cambria Math"/>
                </a:endParaRPr>
              </a:p>
              <a:p>
                <a:pPr marL="285750" indent="-285750">
                  <a:buFont typeface="Cambria Math" pitchFamily="18" charset="0"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/>
                      </a:rPr>
                      <m:t>𝑏</m:t>
                    </m:r>
                    <m:r>
                      <a:rPr lang="en-US" altLang="ko-KR" sz="1600" i="1">
                        <a:latin typeface="Cambria Math"/>
                      </a:rPr>
                      <m:t>=−</m:t>
                    </m:r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altLang="ko-KR" sz="1600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sz="16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600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600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  <a:ea typeface="Cambria Math"/>
                          </a:rPr>
                          <m:t>−4, 0, −28</m:t>
                        </m:r>
                      </m:e>
                    </m:d>
                    <m:r>
                      <a:rPr lang="en-US" altLang="ko-KR" sz="1600" i="1">
                        <a:latin typeface="Cambria Math"/>
                        <a:ea typeface="Cambria Math"/>
                      </a:rPr>
                      <m:t>=32</m:t>
                    </m:r>
                  </m:oMath>
                </a14:m>
                <a:endParaRPr lang="en-US" altLang="ko-KR" sz="1600" i="1" dirty="0">
                  <a:latin typeface="Cambria Math"/>
                </a:endParaRPr>
              </a:p>
              <a:p>
                <a:pPr marL="742950" lvl="1" indent="-285750">
                  <a:buFont typeface="Cambria Math" pitchFamily="18" charset="0"/>
                  <a:buChar char="→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altLang="ko-KR" sz="1600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sz="16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600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600" i="1">
                            <a:latin typeface="Cambria Math"/>
                            <a:ea typeface="Cambria Math"/>
                          </a:rPr>
                          <m:t> 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  <a:ea typeface="Cambria Math"/>
                      </a:rPr>
                      <m:t>+32=0</m:t>
                    </m:r>
                  </m:oMath>
                </a14:m>
                <a:endParaRPr lang="en-US" altLang="ko-KR" sz="1600" i="1" dirty="0">
                  <a:latin typeface="Cambria Math"/>
                </a:endParaRPr>
              </a:p>
              <a:p>
                <a:pPr marL="742950" lvl="1" indent="-285750">
                  <a:buFont typeface="Cambria Math" pitchFamily="18" charset="0"/>
                  <a:buChar char="→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2,−4,7</m:t>
                        </m:r>
                      </m:e>
                    </m:d>
                    <m:r>
                      <a:rPr lang="en-US" altLang="ko-KR" sz="1600" i="1">
                        <a:latin typeface="Cambria Math"/>
                        <a:ea typeface="Cambria Math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  <m:r>
                      <a:rPr lang="en-US" altLang="ko-KR" sz="1600" i="1">
                        <a:latin typeface="Cambria Math"/>
                      </a:rPr>
                      <m:t>+32=0</m:t>
                    </m:r>
                  </m:oMath>
                </a14:m>
                <a:endParaRPr lang="en-US" altLang="ko-KR" sz="1600" i="1" dirty="0">
                  <a:latin typeface="Cambria Math"/>
                </a:endParaRPr>
              </a:p>
              <a:p>
                <a:pPr marL="742950" lvl="1" indent="-285750">
                  <a:buFont typeface="Cambria Math" pitchFamily="18" charset="0"/>
                  <a:buChar char="→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2,−4,7</m:t>
                        </m:r>
                      </m:e>
                    </m:d>
                    <m:r>
                      <a:rPr lang="en-US" altLang="ko-KR" sz="1600" i="1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ctrlPr>
                                  <a:rPr lang="en-US" altLang="ko-KR" sz="1600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altLang="ko-KR" sz="1600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ctrlPr>
                                  <a:rPr lang="en-US" altLang="ko-KR" sz="1600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en-US" altLang="ko-KR" sz="1600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ctrlPr>
                                  <a:rPr lang="en-US" altLang="ko-KR" sz="1600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/>
                                    <a:ea typeface="Cambria Math"/>
                                  </a:rPr>
                                  <m:t>3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ko-KR" sz="1600" i="1">
                        <a:latin typeface="Cambria Math"/>
                        <a:ea typeface="Cambria Math"/>
                      </a:rPr>
                      <m:t>+32=0</m:t>
                    </m:r>
                  </m:oMath>
                </a14:m>
                <a:endParaRPr lang="en-US" altLang="ko-KR" sz="1600" i="1" dirty="0">
                  <a:latin typeface="Cambria Math"/>
                  <a:ea typeface="Cambria Math"/>
                </a:endParaRPr>
              </a:p>
              <a:p>
                <a:pPr marL="742950" lvl="1" indent="-285750">
                  <a:buFont typeface="Cambria Math" pitchFamily="18" charset="0"/>
                  <a:buChar char="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US" altLang="ko-KR" sz="16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d>
                          <m:dPr>
                            <m:ctrlPr>
                              <a:rPr lang="en-US" altLang="ko-KR" sz="16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altLang="ko-KR" sz="1600" i="1">
                        <a:latin typeface="Cambria Math"/>
                        <a:ea typeface="Cambria Math"/>
                      </a:rPr>
                      <m:t>−4</m:t>
                    </m:r>
                    <m:sSub>
                      <m:sSubPr>
                        <m:ctrlPr>
                          <a:rPr lang="en-US" altLang="ko-KR" sz="16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d>
                          <m:dPr>
                            <m:ctrlPr>
                              <a:rPr lang="en-US" altLang="ko-KR" sz="16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d>
                      </m:sub>
                    </m:sSub>
                    <m:r>
                      <a:rPr lang="en-US" altLang="ko-KR" sz="1600" i="1">
                        <a:latin typeface="Cambria Math"/>
                        <a:ea typeface="Cambria Math"/>
                      </a:rPr>
                      <m:t>+7</m:t>
                    </m:r>
                    <m:sSub>
                      <m:sSubPr>
                        <m:ctrlPr>
                          <a:rPr lang="en-US" altLang="ko-KR" sz="16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d>
                          <m:dPr>
                            <m:ctrlPr>
                              <a:rPr lang="en-US" altLang="ko-KR" sz="16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e>
                        </m:d>
                      </m:sub>
                    </m:sSub>
                    <m:r>
                      <a:rPr lang="en-US" altLang="ko-KR" sz="1600" i="1">
                        <a:latin typeface="Cambria Math"/>
                        <a:ea typeface="Cambria Math"/>
                      </a:rPr>
                      <m:t>+32=0</m:t>
                    </m:r>
                  </m:oMath>
                </a14:m>
                <a:endParaRPr lang="en-US" altLang="ko-KR" sz="1600" i="1" dirty="0">
                  <a:latin typeface="Cambria Math"/>
                </a:endParaRPr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altLang="ko-KR" sz="1600" i="1" dirty="0">
                  <a:latin typeface="Cambria Math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altLang="ko-KR" sz="1600" i="1">
                        <a:latin typeface="Cambria Math"/>
                        <a:ea typeface="Cambria Math"/>
                      </a:rPr>
                      <m:t>=−(−4+0−28)</m:t>
                    </m:r>
                  </m:oMath>
                </a14:m>
                <a:r>
                  <a:rPr lang="en-US" altLang="ko-KR" sz="1600" dirty="0"/>
                  <a:t> </a:t>
                </a:r>
                <a:r>
                  <a:rPr lang="ko-KR" altLang="en-US" sz="1600" dirty="0"/>
                  <a:t>또는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altLang="ko-KR" sz="1600" i="1">
                        <a:latin typeface="Cambria Math"/>
                        <a:ea typeface="Cambria Math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  <m:r>
                      <a:rPr lang="en-US" altLang="ko-KR" sz="1600" i="1">
                        <a:latin typeface="Cambria Math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altLang="ko-KR" sz="1600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sz="16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600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600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altLang="ko-KR" sz="1600" dirty="0"/>
                  <a:t>,   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/>
                      </a:rPr>
                      <m:t>𝑏</m:t>
                    </m:r>
                    <m:r>
                      <a:rPr lang="en-US" altLang="ko-KR" sz="1600" i="1">
                        <a:latin typeface="Cambria Math"/>
                      </a:rPr>
                      <m:t>=−</m:t>
                    </m:r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altLang="ko-KR" sz="1600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sz="16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600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600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altLang="ko-KR" sz="1600" i="1">
                        <a:latin typeface="Cambria Math"/>
                        <a:ea typeface="Cambria Math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  <m:r>
                      <a:rPr lang="en-US" altLang="ko-KR" sz="16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en-US" altLang="ko-KR" sz="1600" dirty="0">
                  <a:ea typeface="Cambria Math"/>
                </a:endParaRPr>
              </a:p>
              <a:p>
                <a:endParaRPr lang="en-US" altLang="ko-KR" sz="1600" dirty="0">
                  <a:ea typeface="Cambria Math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/>
                  <a:t>계수가 바뀌면 </a:t>
                </a:r>
                <a:r>
                  <a:rPr lang="ko-KR" altLang="en-US" dirty="0" err="1"/>
                  <a:t>초평면은</a:t>
                </a:r>
                <a:r>
                  <a:rPr lang="ko-KR" altLang="en-US" dirty="0"/>
                  <a:t> 방향을 따라 움직임이고 오른쪽 그림과 같이 병렬로 된 </a:t>
                </a:r>
                <a:r>
                  <a:rPr lang="ko-KR" altLang="en-US" dirty="0" err="1"/>
                  <a:t>초평면들을</a:t>
                </a:r>
                <a:r>
                  <a:rPr lang="ko-KR" altLang="en-US" dirty="0"/>
                  <a:t> 얻음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dirty="0"/>
                  <a:t>두 개의 평행한 </a:t>
                </a:r>
                <a:r>
                  <a:rPr lang="ko-KR" altLang="en-US" dirty="0" err="1"/>
                  <a:t>초평면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  <m:r>
                      <a:rPr lang="en-US" altLang="ko-KR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ko-KR" altLang="en-US" dirty="0">
                    <a:latin typeface="+mn-ea"/>
                  </a:rPr>
                  <a:t>과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  <m:r>
                      <a:rPr lang="en-US" altLang="ko-KR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ko-KR" altLang="en-US" dirty="0">
                    <a:latin typeface="+mn-ea"/>
                  </a:rPr>
                  <a:t>이라는 가정하에 두 </a:t>
                </a:r>
                <a:r>
                  <a:rPr lang="ko-KR" altLang="en-US" dirty="0" err="1">
                    <a:latin typeface="+mn-ea"/>
                  </a:rPr>
                  <a:t>초평면</a:t>
                </a:r>
                <a:r>
                  <a:rPr lang="ko-KR" altLang="en-US" dirty="0">
                    <a:latin typeface="+mn-ea"/>
                  </a:rPr>
                  <a:t> 사이의 거리는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𝐷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/>
                      </a:rPr>
                      <m:t>−</m:t>
                    </m:r>
                    <m:d>
                      <m:dPr>
                        <m:begChr m:val=""/>
                        <m:endChr m:val="|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/>
                      </a:rPr>
                      <m:t>/</m:t>
                    </m:r>
                    <m:d>
                      <m:dPr>
                        <m:begChr m:val="‖"/>
                        <m:endChr m:val="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begChr m:val=""/>
                            <m:endChr m:val="‖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latin typeface="+mn-ea"/>
                  </a:rPr>
                  <a:t>식으로 구할 수 있음</a:t>
                </a:r>
                <a:r>
                  <a:rPr lang="en-US" altLang="ko-KR" dirty="0">
                    <a:latin typeface="+mn-ea"/>
                  </a:rPr>
                  <a:t> </a:t>
                </a:r>
              </a:p>
              <a:p>
                <a:pPr marL="342900" indent="-342900">
                  <a:buFontTx/>
                  <a:buChar char="-"/>
                </a:pPr>
                <a:endParaRPr lang="en-US" altLang="ko-KR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5" y="1347375"/>
                <a:ext cx="6180364" cy="4545796"/>
              </a:xfrm>
              <a:prstGeom prst="rect">
                <a:avLst/>
              </a:prstGeom>
              <a:blipFill rotWithShape="1">
                <a:blip r:embed="rId3"/>
                <a:stretch>
                  <a:fillRect l="-986" t="-134" r="-394" b="-76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173</a:t>
            </a:fld>
            <a:endParaRPr lang="ko-KR" altLang="en-US"/>
          </a:p>
        </p:txBody>
      </p:sp>
      <p:sp>
        <p:nvSpPr>
          <p:cNvPr id="25" name="평행 사변형 24"/>
          <p:cNvSpPr/>
          <p:nvPr/>
        </p:nvSpPr>
        <p:spPr>
          <a:xfrm rot="12727207">
            <a:off x="7037268" y="3003539"/>
            <a:ext cx="2734071" cy="949993"/>
          </a:xfrm>
          <a:prstGeom prst="parallelogram">
            <a:avLst>
              <a:gd name="adj" fmla="val 158980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평행 사변형 25"/>
          <p:cNvSpPr/>
          <p:nvPr/>
        </p:nvSpPr>
        <p:spPr>
          <a:xfrm rot="12727207">
            <a:off x="7037268" y="2482245"/>
            <a:ext cx="2734071" cy="949993"/>
          </a:xfrm>
          <a:prstGeom prst="parallelogram">
            <a:avLst>
              <a:gd name="adj" fmla="val 158980"/>
            </a:avLst>
          </a:prstGeom>
          <a:solidFill>
            <a:srgbClr val="E2F0D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평행 사변형 26"/>
          <p:cNvSpPr/>
          <p:nvPr/>
        </p:nvSpPr>
        <p:spPr>
          <a:xfrm rot="12727207">
            <a:off x="7037268" y="1964876"/>
            <a:ext cx="2734071" cy="949993"/>
          </a:xfrm>
          <a:prstGeom prst="parallelogram">
            <a:avLst>
              <a:gd name="adj" fmla="val 158980"/>
            </a:avLst>
          </a:prstGeom>
          <a:solidFill>
            <a:srgbClr val="BDD7EE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849021" y="1658826"/>
            <a:ext cx="1110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+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방향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7849021" y="3916047"/>
            <a:ext cx="1110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/>
              <a:t>- </a:t>
            </a:r>
            <a:r>
              <a:rPr lang="ko-KR" altLang="en-US" sz="1600" dirty="0" smtClean="0"/>
              <a:t>방향</a:t>
            </a:r>
            <a:endParaRPr lang="ko-KR" altLang="en-US" sz="1600" dirty="0"/>
          </a:p>
        </p:txBody>
      </p:sp>
      <p:sp>
        <p:nvSpPr>
          <p:cNvPr id="30" name="타원 29"/>
          <p:cNvSpPr/>
          <p:nvPr/>
        </p:nvSpPr>
        <p:spPr>
          <a:xfrm>
            <a:off x="8404303" y="2876056"/>
            <a:ext cx="68366" cy="811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8438486" y="2329125"/>
            <a:ext cx="0" cy="6281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8472669" y="2329125"/>
                <a:ext cx="4430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669" y="2329125"/>
                <a:ext cx="44307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7981061" y="2772575"/>
                <a:ext cx="491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061" y="2772575"/>
                <a:ext cx="491608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/>
              <p:cNvSpPr/>
              <p:nvPr/>
            </p:nvSpPr>
            <p:spPr>
              <a:xfrm>
                <a:off x="9908479" y="2255206"/>
                <a:ext cx="16955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/>
                            </a:rPr>
                            <m:t>𝑤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45=0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직사각형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479" y="2255206"/>
                <a:ext cx="1695592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196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9908479" y="2964903"/>
                <a:ext cx="16955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/>
                            </a:rPr>
                            <m:t>𝑤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32=0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479" y="2964903"/>
                <a:ext cx="1695592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196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9908479" y="3569012"/>
                <a:ext cx="15673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/>
                            </a:rPr>
                            <m:t>𝑤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5=0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479" y="3569012"/>
                <a:ext cx="1567352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196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6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Support Vector Machine(SVM) </a:t>
            </a:r>
            <a:r>
              <a:rPr lang="ko-KR" altLang="en-US" sz="2400" b="1" dirty="0">
                <a:latin typeface="+mn-ea"/>
              </a:rPr>
              <a:t>개요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7"/>
            </a:pPr>
            <a:r>
              <a:rPr lang="ko-KR" altLang="en-US" sz="2000" b="1" dirty="0">
                <a:latin typeface="+mn-ea"/>
              </a:rPr>
              <a:t>선형 </a:t>
            </a:r>
            <a:r>
              <a:rPr lang="en-US" altLang="ko-KR" sz="2000" b="1" dirty="0">
                <a:latin typeface="+mn-ea"/>
              </a:rPr>
              <a:t>SVM </a:t>
            </a:r>
            <a:r>
              <a:rPr lang="ko-KR" altLang="en-US" sz="2000" b="1" dirty="0">
                <a:latin typeface="+mn-ea"/>
              </a:rPr>
              <a:t>분류란</a:t>
            </a:r>
            <a:r>
              <a:rPr lang="en-US" altLang="ko-KR" sz="2000" b="1" dirty="0">
                <a:latin typeface="+mn-ea"/>
              </a:rPr>
              <a:t>(Linear SVM classifier)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174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750276" y="1347375"/>
                <a:ext cx="5778711" cy="4401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맑은 고딕" pitchFamily="50" charset="-127"/>
                  <a:buChar char="-"/>
                </a:pPr>
                <a:r>
                  <a:rPr lang="ko-KR" altLang="en-US" sz="2000" dirty="0" smtClean="0"/>
                  <a:t>데이터 </a:t>
                </a:r>
                <a:r>
                  <a:rPr lang="en-US" altLang="ko-KR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 sz="2000" dirty="0">
                  <a:ea typeface="Cambria Math"/>
                </a:endParaRPr>
              </a:p>
              <a:p>
                <a:r>
                  <a:rPr lang="en-US" altLang="ko-KR" sz="2000" dirty="0"/>
                  <a:t>           </a:t>
                </a:r>
                <a:r>
                  <a:rPr lang="en-US" altLang="ko-KR" sz="2000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  <a:ea typeface="Cambria Math"/>
                      </a:rPr>
                      <m:t>∈{−1, +1}</m:t>
                    </m:r>
                  </m:oMath>
                </a14:m>
                <a:endParaRPr lang="en-US" altLang="ko-KR" sz="2000" dirty="0" smtClean="0"/>
              </a:p>
              <a:p>
                <a:endParaRPr lang="en-US" altLang="ko-KR" sz="2000" dirty="0"/>
              </a:p>
              <a:p>
                <a:pPr marL="342900" indent="-342900">
                  <a:buFont typeface="맑은 고딕" pitchFamily="50" charset="-127"/>
                  <a:buChar char="-"/>
                </a:pPr>
                <a:r>
                  <a:rPr lang="ko-KR" altLang="en-US" sz="2000" dirty="0"/>
                  <a:t>부정적인 예와 긍정적인 예를 분류할 수 있는 </a:t>
                </a:r>
                <a:r>
                  <a:rPr lang="ko-KR" altLang="en-US" sz="2000" dirty="0" err="1"/>
                  <a:t>초평면을</a:t>
                </a:r>
                <a:r>
                  <a:rPr lang="ko-KR" altLang="en-US" sz="2000" dirty="0"/>
                  <a:t> 찾을 때 다음과 같이 </a:t>
                </a:r>
                <a:r>
                  <a:rPr lang="ko-KR" altLang="en-US" sz="2000" dirty="0" err="1" smtClean="0"/>
                  <a:t>초평면이</a:t>
                </a:r>
                <a:r>
                  <a:rPr lang="ko-KR" altLang="en-US" sz="2000" dirty="0"/>
                  <a:t> 무한히 존재함</a:t>
                </a:r>
                <a:endParaRPr lang="en-US" altLang="ko-KR" sz="2000" dirty="0"/>
              </a:p>
              <a:p>
                <a:pPr marL="342900" indent="-342900">
                  <a:buFont typeface="맑은 고딕" pitchFamily="50" charset="-127"/>
                  <a:buChar char="-"/>
                </a:pPr>
                <a:r>
                  <a:rPr lang="en-US" altLang="ko-KR" sz="2000" dirty="0"/>
                  <a:t>SVM</a:t>
                </a:r>
                <a:r>
                  <a:rPr lang="ko-KR" altLang="en-US" sz="2000" dirty="0"/>
                  <a:t>은 경계에 있는 </a:t>
                </a:r>
                <a:r>
                  <a:rPr lang="ko-KR" altLang="en-US" sz="2000" dirty="0" err="1" smtClean="0"/>
                  <a:t>서포트</a:t>
                </a:r>
                <a:r>
                  <a:rPr lang="ko-KR" altLang="en-US" sz="2000" dirty="0" smtClean="0"/>
                  <a:t> 벡터 사이의 </a:t>
                </a:r>
                <a:r>
                  <a:rPr lang="ko-KR" altLang="en-US" sz="2000" dirty="0"/>
                  <a:t>간격을 최대화하는 </a:t>
                </a:r>
                <a:r>
                  <a:rPr lang="ko-KR" altLang="en-US" sz="2000" dirty="0" err="1"/>
                  <a:t>초평면을</a:t>
                </a:r>
                <a:r>
                  <a:rPr lang="ko-KR" altLang="en-US" sz="2000" dirty="0"/>
                  <a:t> 찾음</a:t>
                </a:r>
                <a:endParaRPr lang="en-US" altLang="ko-KR" sz="2000" dirty="0"/>
              </a:p>
              <a:p>
                <a:pPr marL="342900" indent="-342900">
                  <a:buFont typeface="맑은 고딕" pitchFamily="50" charset="-127"/>
                  <a:buChar char="-"/>
                </a:pPr>
                <a:r>
                  <a:rPr lang="ko-KR" altLang="en-US" sz="2000" dirty="0"/>
                  <a:t>경계상의 </a:t>
                </a:r>
                <a:r>
                  <a:rPr lang="ko-KR" altLang="en-US" sz="2000" dirty="0" err="1" smtClean="0"/>
                  <a:t>서포트</a:t>
                </a:r>
                <a:r>
                  <a:rPr lang="ko-KR" altLang="en-US" sz="2000" dirty="0" smtClean="0"/>
                  <a:t> 벡터들이 </a:t>
                </a:r>
                <a:r>
                  <a:rPr lang="ko-KR" altLang="en-US" sz="2000" dirty="0"/>
                  <a:t>잡음으로 인해 정확하지 않은 경우</a:t>
                </a:r>
                <a:r>
                  <a:rPr lang="en-US" altLang="ko-KR" sz="2000" dirty="0"/>
                  <a:t>, SVM</a:t>
                </a:r>
                <a:r>
                  <a:rPr lang="ko-KR" altLang="en-US" sz="2000" dirty="0"/>
                  <a:t>은 잘 분리 하지 못함 </a:t>
                </a:r>
                <a:endParaRPr lang="en-US" altLang="ko-KR" sz="2000" dirty="0"/>
              </a:p>
              <a:p>
                <a:pPr marL="342900" indent="-342900">
                  <a:buFontTx/>
                  <a:buChar char="-"/>
                </a:pPr>
                <a:endParaRPr lang="en-US" altLang="ko-KR" sz="2000" dirty="0" smtClean="0">
                  <a:latin typeface="+mn-ea"/>
                </a:endParaRPr>
              </a:p>
              <a:p>
                <a:endParaRPr lang="en-US" altLang="ko-KR" sz="2000" b="1" dirty="0">
                  <a:latin typeface="+mn-ea"/>
                  <a:ea typeface="맑은 고딕" panose="020B0503020000020004" pitchFamily="50" charset="-127"/>
                </a:endParaRPr>
              </a:p>
              <a:p>
                <a:r>
                  <a:rPr lang="ko-KR" altLang="en-US" sz="2000" b="1" dirty="0" smtClean="0">
                    <a:latin typeface="+mn-ea"/>
                    <a:ea typeface="맑은 고딕" panose="020B0503020000020004" pitchFamily="50" charset="-127"/>
                  </a:rPr>
                  <a:t>  </a:t>
                </a:r>
                <a:endParaRPr lang="en-US" altLang="ko-KR" sz="2000" b="1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endParaRPr lang="en-US" altLang="ko-KR" sz="2000" b="1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347375"/>
                <a:ext cx="5778711" cy="4401205"/>
              </a:xfrm>
              <a:prstGeom prst="rect">
                <a:avLst/>
              </a:prstGeom>
              <a:blipFill rotWithShape="1">
                <a:blip r:embed="rId3"/>
                <a:stretch>
                  <a:fillRect l="-1371" t="-16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그룹 18"/>
          <p:cNvGrpSpPr/>
          <p:nvPr/>
        </p:nvGrpSpPr>
        <p:grpSpPr>
          <a:xfrm>
            <a:off x="6676555" y="1811708"/>
            <a:ext cx="4948015" cy="3136307"/>
            <a:chOff x="2914116" y="1811708"/>
            <a:chExt cx="4948015" cy="3136307"/>
          </a:xfrm>
        </p:grpSpPr>
        <p:cxnSp>
          <p:nvCxnSpPr>
            <p:cNvPr id="20" name="직선 화살표 연결선 19"/>
            <p:cNvCxnSpPr/>
            <p:nvPr/>
          </p:nvCxnSpPr>
          <p:spPr>
            <a:xfrm>
              <a:off x="2914116" y="2059536"/>
              <a:ext cx="0" cy="2888479"/>
            </a:xfrm>
            <a:prstGeom prst="straightConnector1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2914116" y="4948015"/>
              <a:ext cx="494801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>
              <a:off x="3221764" y="2461189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3520866" y="2461189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307221" y="2709017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3602051" y="2922662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3307221" y="3076486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3354223" y="3426863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3610596" y="3230310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3935336" y="2991028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3811422" y="2709017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4084886" y="2615013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3798600" y="2324456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4234436" y="2384276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4396807" y="2717562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4460896" y="3110667"/>
              <a:ext cx="162371" cy="15382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4084886" y="3187579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4170340" y="2914116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3888326" y="3384134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3602050" y="3555049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298250" y="2862841"/>
              <a:ext cx="205100" cy="2050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605899" y="2956845"/>
              <a:ext cx="205100" cy="2050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810999" y="2615013"/>
              <a:ext cx="205100" cy="2050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016099" y="3136305"/>
              <a:ext cx="205100" cy="2050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221199" y="3384133"/>
              <a:ext cx="205100" cy="2050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708449" y="3503774"/>
              <a:ext cx="205100" cy="2050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152834" y="2794474"/>
              <a:ext cx="205100" cy="2050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400799" y="3367043"/>
              <a:ext cx="205100" cy="2050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349525" y="3708873"/>
              <a:ext cx="205100" cy="2050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7118649" y="3845603"/>
              <a:ext cx="205100" cy="2050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810999" y="3768686"/>
              <a:ext cx="205100" cy="2050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178609" y="3204672"/>
              <a:ext cx="205100" cy="2050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640224" y="3537958"/>
              <a:ext cx="205100" cy="2050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909733" y="2956844"/>
              <a:ext cx="205100" cy="2050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029374" y="3606323"/>
              <a:ext cx="205100" cy="2050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7" name="직선 연결선 66"/>
            <p:cNvCxnSpPr/>
            <p:nvPr/>
          </p:nvCxnSpPr>
          <p:spPr>
            <a:xfrm flipH="1">
              <a:off x="5178752" y="2324456"/>
              <a:ext cx="1358317" cy="211935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 flipH="1">
              <a:off x="4016521" y="1931349"/>
              <a:ext cx="1358317" cy="211935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>
              <a:off x="5388123" y="1931349"/>
              <a:ext cx="1166502" cy="393107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5909733" y="1811708"/>
              <a:ext cx="1003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/>
                <a:t>마진</a:t>
              </a:r>
              <a:endParaRPr lang="ko-KR" altLang="en-US" sz="1400" b="1" dirty="0"/>
            </a:p>
          </p:txBody>
        </p:sp>
        <p:sp>
          <p:nvSpPr>
            <p:cNvPr id="71" name="오른쪽 중괄호 70"/>
            <p:cNvSpPr/>
            <p:nvPr/>
          </p:nvSpPr>
          <p:spPr>
            <a:xfrm rot="5400000">
              <a:off x="3572129" y="3564649"/>
              <a:ext cx="450790" cy="1463472"/>
            </a:xfrm>
            <a:prstGeom prst="rightBrac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오른쪽 중괄호 71"/>
            <p:cNvSpPr/>
            <p:nvPr/>
          </p:nvSpPr>
          <p:spPr>
            <a:xfrm rot="5400000">
              <a:off x="6297180" y="3392661"/>
              <a:ext cx="450790" cy="1807447"/>
            </a:xfrm>
            <a:prstGeom prst="rightBrac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10413" y="4521780"/>
              <a:ext cx="1749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부정적인 예 </a:t>
              </a:r>
              <a:r>
                <a:rPr lang="en-US" altLang="ko-KR" sz="1400" dirty="0" smtClean="0"/>
                <a:t>(y=-1)</a:t>
              </a:r>
              <a:endParaRPr lang="ko-KR" altLang="en-US" sz="14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647778" y="4521780"/>
              <a:ext cx="1749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긍</a:t>
              </a:r>
              <a:r>
                <a:rPr lang="ko-KR" altLang="en-US" sz="1400" dirty="0"/>
                <a:t>정</a:t>
              </a:r>
              <a:r>
                <a:rPr lang="ko-KR" altLang="en-US" sz="1400" dirty="0" smtClean="0"/>
                <a:t>적인 예 </a:t>
              </a:r>
              <a:r>
                <a:rPr lang="en-US" altLang="ko-KR" sz="1400" dirty="0" smtClean="0"/>
                <a:t>(y=+1)</a:t>
              </a:r>
              <a:endParaRPr lang="ko-KR" altLang="en-US" sz="1400" dirty="0"/>
            </a:p>
          </p:txBody>
        </p:sp>
        <p:cxnSp>
          <p:nvCxnSpPr>
            <p:cNvPr id="75" name="직선 연결선 74"/>
            <p:cNvCxnSpPr/>
            <p:nvPr/>
          </p:nvCxnSpPr>
          <p:spPr>
            <a:xfrm flipH="1">
              <a:off x="4613057" y="2144995"/>
              <a:ext cx="1358317" cy="2119353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 flipH="1">
              <a:off x="4876157" y="2204814"/>
              <a:ext cx="1358317" cy="2119353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 flipH="1">
              <a:off x="4360983" y="2059536"/>
              <a:ext cx="1358317" cy="2119353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 flipH="1">
              <a:off x="4178741" y="2115084"/>
              <a:ext cx="1756163" cy="2042441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 flipH="1">
              <a:off x="4349805" y="2183450"/>
              <a:ext cx="1756163" cy="2042441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 flipH="1">
              <a:off x="4623267" y="2281726"/>
              <a:ext cx="1756163" cy="2042441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92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Support Vector Machine(SVM) </a:t>
            </a:r>
            <a:r>
              <a:rPr lang="ko-KR" altLang="en-US" sz="2400" b="1" dirty="0">
                <a:latin typeface="+mn-ea"/>
              </a:rPr>
              <a:t>개요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7"/>
            </a:pPr>
            <a:r>
              <a:rPr lang="ko-KR" altLang="en-US" sz="2000" b="1" dirty="0">
                <a:latin typeface="+mn-ea"/>
              </a:rPr>
              <a:t>선형 </a:t>
            </a:r>
            <a:r>
              <a:rPr lang="en-US" altLang="ko-KR" sz="2000" b="1" dirty="0">
                <a:latin typeface="+mn-ea"/>
              </a:rPr>
              <a:t>SVM </a:t>
            </a:r>
            <a:r>
              <a:rPr lang="ko-KR" altLang="en-US" sz="2000" b="1" dirty="0">
                <a:latin typeface="+mn-ea"/>
              </a:rPr>
              <a:t>분류란</a:t>
            </a:r>
            <a:r>
              <a:rPr lang="en-US" altLang="ko-KR" sz="2000" b="1" dirty="0">
                <a:latin typeface="+mn-ea"/>
              </a:rPr>
              <a:t>(Linear SVM classifier)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175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750276" y="1347375"/>
                <a:ext cx="5778711" cy="4681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맑은 고딕" pitchFamily="50" charset="-127"/>
                  <a:buChar char="-"/>
                </a:pPr>
                <a:r>
                  <a:rPr lang="ko-KR" altLang="en-US" sz="2000" dirty="0" smtClean="0"/>
                  <a:t>마진은 </a:t>
                </a:r>
                <a:r>
                  <a:rPr lang="ko-KR" altLang="en-US" sz="2000" dirty="0"/>
                  <a:t>평행한 </a:t>
                </a:r>
                <a:r>
                  <a:rPr lang="ko-KR" altLang="en-US" sz="2000" dirty="0" err="1"/>
                  <a:t>초평면</a:t>
                </a:r>
                <a:r>
                  <a:rPr lang="ko-KR" altLang="en-US" sz="2000" dirty="0"/>
                  <a:t> 사이의 거리를 뜻함</a:t>
                </a:r>
              </a:p>
              <a:p>
                <a:pPr marL="342900" indent="-342900">
                  <a:buFont typeface="맑은 고딕" pitchFamily="50" charset="-127"/>
                  <a:buChar char="-"/>
                </a:pPr>
                <a:r>
                  <a:rPr lang="ko-KR" altLang="en-US" sz="2000" dirty="0"/>
                  <a:t>평행한 두 </a:t>
                </a:r>
                <a:r>
                  <a:rPr lang="ko-KR" altLang="en-US" sz="2000" dirty="0" err="1" smtClean="0"/>
                  <a:t>초평면</a:t>
                </a:r>
                <a:endParaRPr lang="en-US" altLang="ko-KR" sz="1600" dirty="0">
                  <a:latin typeface="+mn-ea"/>
                </a:endParaRPr>
              </a:p>
              <a:p>
                <a:pPr marL="742950" lvl="1" indent="-285750">
                  <a:buFont typeface="Cambria Math" pitchFamily="18" charset="0"/>
                  <a:buChar char="→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 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=−1</m:t>
                    </m:r>
                  </m:oMath>
                </a14:m>
                <a:r>
                  <a:rPr lang="en-US" altLang="ko-KR" i="1" dirty="0">
                    <a:latin typeface="Cambria Math"/>
                  </a:rPr>
                  <a:t> </a:t>
                </a:r>
                <a:r>
                  <a:rPr lang="en-US" altLang="ko-KR" dirty="0">
                    <a:latin typeface="Cambria Math"/>
                  </a:rPr>
                  <a:t>, </a:t>
                </a:r>
                <a:r>
                  <a:rPr lang="ko-KR" altLang="en-US" dirty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 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=+1</m:t>
                    </m:r>
                  </m:oMath>
                </a14:m>
                <a:r>
                  <a:rPr lang="en-US" altLang="ko-KR" i="1" dirty="0">
                    <a:latin typeface="Cambria Math"/>
                  </a:rPr>
                  <a:t> </a:t>
                </a:r>
                <a:endParaRPr lang="en-US" altLang="ko-KR" sz="2000" dirty="0"/>
              </a:p>
              <a:p>
                <a:pPr marL="342900" indent="-342900">
                  <a:buFont typeface="맑은 고딕" pitchFamily="50" charset="-127"/>
                  <a:buChar char="-"/>
                </a:pPr>
                <a:r>
                  <a:rPr lang="ko-KR" altLang="en-US" sz="2000" dirty="0"/>
                  <a:t>평행한 두 </a:t>
                </a:r>
                <a:r>
                  <a:rPr lang="ko-KR" altLang="en-US" sz="2000" dirty="0" err="1"/>
                  <a:t>초평면에</a:t>
                </a:r>
                <a:r>
                  <a:rPr lang="ko-KR" altLang="en-US" sz="2000" dirty="0"/>
                  <a:t> </a:t>
                </a:r>
                <a:r>
                  <a:rPr lang="ko-KR" altLang="en-US" sz="2000" dirty="0" smtClean="0"/>
                  <a:t>마진을 </a:t>
                </a:r>
                <a:r>
                  <a:rPr lang="ko-KR" altLang="en-US" sz="2000" dirty="0"/>
                  <a:t>구하는 식은 다음과 같음</a:t>
                </a:r>
              </a:p>
              <a:p>
                <a:pPr marL="742950" lvl="1" indent="-285750">
                  <a:buFont typeface="Cambria Math" pitchFamily="18" charset="0"/>
                  <a:buChar char="→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 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+(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+1)=0</m:t>
                    </m:r>
                  </m:oMath>
                </a14:m>
                <a:r>
                  <a:rPr lang="en-US" altLang="ko-KR" i="1" dirty="0">
                    <a:latin typeface="Cambria Math"/>
                  </a:rPr>
                  <a:t> </a:t>
                </a:r>
                <a:r>
                  <a:rPr lang="en-US" altLang="ko-KR" dirty="0">
                    <a:latin typeface="Cambria Math"/>
                  </a:rPr>
                  <a:t>, </a:t>
                </a:r>
                <a:r>
                  <a:rPr lang="ko-KR" altLang="en-US" dirty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 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+(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−1)=0</m:t>
                    </m:r>
                  </m:oMath>
                </a14:m>
                <a:endParaRPr lang="en-US" altLang="ko-KR" dirty="0"/>
              </a:p>
              <a:p>
                <a:pPr marL="742950" lvl="1" indent="-285750">
                  <a:buFont typeface="Cambria Math" pitchFamily="18" charset="0"/>
                  <a:buChar char="→"/>
                </a:pPr>
                <a:r>
                  <a:rPr lang="ko-KR" altLang="en-US" dirty="0"/>
                  <a:t>두 </a:t>
                </a:r>
                <a:r>
                  <a:rPr lang="ko-KR" altLang="en-US" dirty="0" err="1"/>
                  <a:t>초평면</a:t>
                </a:r>
                <a:r>
                  <a:rPr lang="ko-KR" altLang="en-US" dirty="0"/>
                  <a:t> 사이의 거리 식은                   </a:t>
                </a:r>
                <a:r>
                  <a:rPr lang="ko-KR" altLang="en-US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𝐷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/>
                      </a:rPr>
                      <m:t>−</m:t>
                    </m:r>
                    <m:d>
                      <m:dPr>
                        <m:begChr m:val=""/>
                        <m:endChr m:val="|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/>
                      </a:rPr>
                      <m:t>/</m:t>
                    </m:r>
                    <m:d>
                      <m:dPr>
                        <m:begChr m:val="‖"/>
                        <m:endChr m:val="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begChr m:val=""/>
                            <m:endChr m:val="‖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과 같음</a:t>
                </a:r>
                <a:endParaRPr lang="en-US" altLang="ko-KR" dirty="0"/>
              </a:p>
              <a:p>
                <a:pPr marL="742950" lvl="1" indent="-285750">
                  <a:buFont typeface="Cambria Math" pitchFamily="18" charset="0"/>
                  <a:buChar char="→"/>
                </a:pPr>
                <a:r>
                  <a:rPr lang="ko-KR" altLang="en-US" dirty="0"/>
                  <a:t>결과 적으로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𝐷</m:t>
                    </m:r>
                    <m:r>
                      <a:rPr lang="en-US" altLang="ko-KR" i="1">
                        <a:latin typeface="Cambria Math"/>
                      </a:rPr>
                      <m:t>=2/</m:t>
                    </m:r>
                    <m:d>
                      <m:dPr>
                        <m:begChr m:val="‖"/>
                        <m:endChr m:val="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begChr m:val=""/>
                            <m:endChr m:val="‖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lang="ko-KR" altLang="en-US" dirty="0"/>
                  <a:t>식이 성립됨</a:t>
                </a:r>
                <a:endParaRPr lang="en-US" altLang="ko-KR" dirty="0"/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/>
                  <a:t>우리는 </a:t>
                </a:r>
                <a:r>
                  <a:rPr lang="ko-KR" altLang="en-US" sz="2000" dirty="0" smtClean="0"/>
                  <a:t>마진을 </a:t>
                </a:r>
                <a:r>
                  <a:rPr lang="ko-KR" altLang="en-US" sz="2000" dirty="0"/>
                  <a:t>극대화하기를 원하기 때문에</a:t>
                </a:r>
                <a:r>
                  <a:rPr lang="en-US" altLang="ko-KR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"/>
                        <m:ctrlPr>
                          <a:rPr lang="en-US" altLang="ko-KR" sz="2000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begChr m:val=""/>
                            <m:endChr m:val="‖"/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lang="ko-KR" altLang="en-US" sz="2000" dirty="0"/>
                  <a:t>를 최소화하거나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"/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i="1">
                                    <a:latin typeface="Cambria Math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begChr m:val=""/>
                                <m:endChr m:val="‖"/>
                                <m:ctrlPr>
                                  <a:rPr lang="en-US" altLang="ko-KR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i="1">
                                    <a:latin typeface="Cambria Math"/>
                                  </a:rPr>
                                  <m:t> 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000" dirty="0" err="1"/>
                  <a:t>를</a:t>
                </a:r>
                <a:r>
                  <a:rPr lang="ko-KR" altLang="en-US" sz="2000" dirty="0"/>
                  <a:t> 최소화해야 함</a:t>
                </a:r>
                <a:endParaRPr lang="en-US" altLang="ko-KR" sz="2000" dirty="0"/>
              </a:p>
              <a:p>
                <a:pPr marL="342900" indent="-342900">
                  <a:buFontTx/>
                  <a:buChar char="-"/>
                </a:pPr>
                <a:endParaRPr lang="en-US" altLang="ko-KR" sz="2000" dirty="0" smtClean="0">
                  <a:latin typeface="+mn-ea"/>
                </a:endParaRPr>
              </a:p>
              <a:p>
                <a:endParaRPr lang="en-US" altLang="ko-KR" sz="2000" b="1" dirty="0">
                  <a:latin typeface="+mn-ea"/>
                  <a:ea typeface="맑은 고딕" panose="020B0503020000020004" pitchFamily="50" charset="-127"/>
                </a:endParaRPr>
              </a:p>
              <a:p>
                <a:r>
                  <a:rPr lang="ko-KR" altLang="en-US" sz="2000" b="1" dirty="0" smtClean="0">
                    <a:latin typeface="+mn-ea"/>
                    <a:ea typeface="맑은 고딕" panose="020B0503020000020004" pitchFamily="50" charset="-127"/>
                  </a:rPr>
                  <a:t>  </a:t>
                </a:r>
                <a:endParaRPr lang="en-US" altLang="ko-KR" sz="2000" b="1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endParaRPr lang="en-US" altLang="ko-KR" sz="2000" b="1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347375"/>
                <a:ext cx="5778711" cy="4681923"/>
              </a:xfrm>
              <a:prstGeom prst="rect">
                <a:avLst/>
              </a:prstGeom>
              <a:blipFill rotWithShape="1">
                <a:blip r:embed="rId3"/>
                <a:stretch>
                  <a:fillRect l="-1371" t="-1563" r="-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/>
          <p:cNvCxnSpPr/>
          <p:nvPr/>
        </p:nvCxnSpPr>
        <p:spPr>
          <a:xfrm>
            <a:off x="6559227" y="2059536"/>
            <a:ext cx="0" cy="2888479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>
            <a:off x="6559227" y="4948015"/>
            <a:ext cx="49480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6866875" y="2461189"/>
            <a:ext cx="162371" cy="153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7165977" y="2461189"/>
            <a:ext cx="162371" cy="153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6952332" y="2709017"/>
            <a:ext cx="162371" cy="153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7247162" y="2922662"/>
            <a:ext cx="162371" cy="153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6952332" y="3076486"/>
            <a:ext cx="162371" cy="153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6999334" y="3426863"/>
            <a:ext cx="162371" cy="153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7255707" y="3230310"/>
            <a:ext cx="162371" cy="153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7580447" y="2991028"/>
            <a:ext cx="162371" cy="153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7456533" y="2709017"/>
            <a:ext cx="162371" cy="153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/>
          <p:cNvSpPr/>
          <p:nvPr/>
        </p:nvSpPr>
        <p:spPr>
          <a:xfrm>
            <a:off x="7729997" y="2615013"/>
            <a:ext cx="162371" cy="153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/>
          <p:cNvSpPr/>
          <p:nvPr/>
        </p:nvSpPr>
        <p:spPr>
          <a:xfrm>
            <a:off x="7443711" y="2324456"/>
            <a:ext cx="162371" cy="153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7879547" y="2384276"/>
            <a:ext cx="162371" cy="153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8041918" y="2717562"/>
            <a:ext cx="162371" cy="153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/>
          <p:cNvSpPr/>
          <p:nvPr/>
        </p:nvSpPr>
        <p:spPr>
          <a:xfrm>
            <a:off x="8106007" y="3110667"/>
            <a:ext cx="162371" cy="15382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7729997" y="3187579"/>
            <a:ext cx="162371" cy="153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7815451" y="2914116"/>
            <a:ext cx="162371" cy="153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7533437" y="3384134"/>
            <a:ext cx="162371" cy="153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7247161" y="3555049"/>
            <a:ext cx="162371" cy="153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9943361" y="2862841"/>
            <a:ext cx="205100" cy="205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10251010" y="2956845"/>
            <a:ext cx="205100" cy="205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10456110" y="2615013"/>
            <a:ext cx="205100" cy="205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10661210" y="3136305"/>
            <a:ext cx="205100" cy="205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10866310" y="3384133"/>
            <a:ext cx="205100" cy="205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10353560" y="3503774"/>
            <a:ext cx="205100" cy="205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10797945" y="2794474"/>
            <a:ext cx="205100" cy="205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10045910" y="3367043"/>
            <a:ext cx="205100" cy="205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/>
          <p:cNvSpPr/>
          <p:nvPr/>
        </p:nvSpPr>
        <p:spPr>
          <a:xfrm>
            <a:off x="9994636" y="3708873"/>
            <a:ext cx="205100" cy="205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10763760" y="3845603"/>
            <a:ext cx="205100" cy="205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10456110" y="3768686"/>
            <a:ext cx="205100" cy="205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9823720" y="3204672"/>
            <a:ext cx="205100" cy="205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9285335" y="3537958"/>
            <a:ext cx="205100" cy="205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9554844" y="2956844"/>
            <a:ext cx="205100" cy="205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9674485" y="3606323"/>
            <a:ext cx="205100" cy="205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6" name="직선 연결선 115"/>
          <p:cNvCxnSpPr/>
          <p:nvPr/>
        </p:nvCxnSpPr>
        <p:spPr>
          <a:xfrm flipH="1">
            <a:off x="8823863" y="2324456"/>
            <a:ext cx="1358317" cy="21193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 flipH="1">
            <a:off x="7661632" y="1931349"/>
            <a:ext cx="1358317" cy="21193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오른쪽 중괄호 117"/>
          <p:cNvSpPr/>
          <p:nvPr/>
        </p:nvSpPr>
        <p:spPr>
          <a:xfrm rot="5400000">
            <a:off x="7217240" y="3564649"/>
            <a:ext cx="450790" cy="1463472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오른쪽 중괄호 118"/>
          <p:cNvSpPr/>
          <p:nvPr/>
        </p:nvSpPr>
        <p:spPr>
          <a:xfrm rot="5400000">
            <a:off x="9942291" y="3392661"/>
            <a:ext cx="450790" cy="1807447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6655524" y="4521780"/>
            <a:ext cx="1749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부정적인 예 </a:t>
            </a:r>
            <a:r>
              <a:rPr lang="en-US" altLang="ko-KR" sz="1400" dirty="0" smtClean="0"/>
              <a:t>(y=-1)</a:t>
            </a:r>
            <a:endParaRPr lang="ko-KR" altLang="en-US" sz="1400" dirty="0"/>
          </a:p>
        </p:txBody>
      </p:sp>
      <p:sp>
        <p:nvSpPr>
          <p:cNvPr id="121" name="TextBox 120"/>
          <p:cNvSpPr txBox="1"/>
          <p:nvPr/>
        </p:nvSpPr>
        <p:spPr>
          <a:xfrm>
            <a:off x="9292889" y="4521780"/>
            <a:ext cx="1749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긍</a:t>
            </a:r>
            <a:r>
              <a:rPr lang="ko-KR" altLang="en-US" sz="1400" dirty="0"/>
              <a:t>정</a:t>
            </a:r>
            <a:r>
              <a:rPr lang="ko-KR" altLang="en-US" sz="1400" dirty="0" smtClean="0"/>
              <a:t>적인 예 </a:t>
            </a:r>
            <a:r>
              <a:rPr lang="en-US" altLang="ko-KR" sz="1400" dirty="0" smtClean="0"/>
              <a:t>(y=+1)</a:t>
            </a:r>
            <a:endParaRPr lang="ko-KR" altLang="en-US" sz="1400" dirty="0"/>
          </a:p>
        </p:txBody>
      </p:sp>
      <p:cxnSp>
        <p:nvCxnSpPr>
          <p:cNvPr id="122" name="직선 연결선 121"/>
          <p:cNvCxnSpPr/>
          <p:nvPr/>
        </p:nvCxnSpPr>
        <p:spPr>
          <a:xfrm flipH="1">
            <a:off x="8258168" y="2136449"/>
            <a:ext cx="1358317" cy="2119353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직사각형 122"/>
              <p:cNvSpPr/>
              <p:nvPr/>
            </p:nvSpPr>
            <p:spPr>
              <a:xfrm>
                <a:off x="9346891" y="1689320"/>
                <a:ext cx="15692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/>
                            </a:rPr>
                            <m:t>𝑤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3" name="직사각형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891" y="1689320"/>
                <a:ext cx="1569212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196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직사각형 123"/>
              <p:cNvSpPr/>
              <p:nvPr/>
            </p:nvSpPr>
            <p:spPr>
              <a:xfrm>
                <a:off x="10097692" y="2091856"/>
                <a:ext cx="17423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/>
                            </a:rPr>
                            <m:t>𝑤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ko-KR" b="0" i="0" smtClean="0">
                          <a:latin typeface="Cambria Math"/>
                          <a:ea typeface="Cambria Math"/>
                        </a:rPr>
                        <m:t>+1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4" name="직사각형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7692" y="2091856"/>
                <a:ext cx="1742336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96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직사각형 124"/>
              <p:cNvSpPr/>
              <p:nvPr/>
            </p:nvSpPr>
            <p:spPr>
              <a:xfrm>
                <a:off x="7492994" y="1570562"/>
                <a:ext cx="17423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/>
                            </a:rPr>
                            <m:t>𝑤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=−1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5" name="직사각형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994" y="1570562"/>
                <a:ext cx="1742336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8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Support Vector Machine(SVM) </a:t>
            </a:r>
            <a:r>
              <a:rPr lang="ko-KR" altLang="en-US" sz="2400" b="1" dirty="0">
                <a:latin typeface="+mn-ea"/>
              </a:rPr>
              <a:t>개요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8"/>
            </a:pPr>
            <a:r>
              <a:rPr lang="ko-KR" altLang="en-US" sz="2000" b="1" dirty="0">
                <a:latin typeface="+mn-ea"/>
              </a:rPr>
              <a:t>선형 </a:t>
            </a:r>
            <a:r>
              <a:rPr lang="en-US" altLang="ko-KR" sz="2000" b="1" dirty="0">
                <a:latin typeface="+mn-ea"/>
              </a:rPr>
              <a:t>SVM </a:t>
            </a:r>
            <a:r>
              <a:rPr lang="ko-KR" altLang="en-US" sz="2000" b="1" dirty="0">
                <a:latin typeface="+mn-ea"/>
              </a:rPr>
              <a:t>분류란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en-US" altLang="ko-KR" sz="2000" b="1" dirty="0">
                <a:latin typeface="+mn-ea"/>
              </a:rPr>
              <a:t>Soft margin Linear </a:t>
            </a:r>
            <a:r>
              <a:rPr lang="en-US" altLang="ko-KR" sz="2000" b="1" dirty="0" smtClean="0">
                <a:latin typeface="+mn-ea"/>
              </a:rPr>
              <a:t>SVM)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176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50276" y="1347375"/>
            <a:ext cx="107950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맑은 고딕" pitchFamily="50" charset="-127"/>
              <a:buChar char="-"/>
            </a:pPr>
            <a:r>
              <a:rPr lang="ko-KR" altLang="en-US" sz="2000" dirty="0"/>
              <a:t>선형으로 분리할 수 없는 데이터일 때 사용</a:t>
            </a:r>
            <a:r>
              <a:rPr lang="en-US" altLang="ko-KR" sz="2000" dirty="0"/>
              <a:t>(</a:t>
            </a:r>
            <a:r>
              <a:rPr lang="ko-KR" altLang="en-US" sz="2000" dirty="0"/>
              <a:t>잡음이 있는 측정 값이 있거나 데이터가 비선형</a:t>
            </a:r>
            <a:r>
              <a:rPr lang="en-US" altLang="ko-KR" sz="2000" dirty="0"/>
              <a:t>)</a:t>
            </a:r>
          </a:p>
          <a:p>
            <a:pPr marL="342900" indent="-342900">
              <a:buFont typeface="맑은 고딕" pitchFamily="50" charset="-127"/>
              <a:buChar char="-"/>
            </a:pPr>
            <a:r>
              <a:rPr lang="ko-KR" altLang="en-US" sz="2000" dirty="0"/>
              <a:t>잘못 분류 된 경우 </a:t>
            </a:r>
            <a:r>
              <a:rPr lang="ko-KR" altLang="en-US" sz="2000" dirty="0" err="1"/>
              <a:t>초평면에서</a:t>
            </a:r>
            <a:r>
              <a:rPr lang="ko-KR" altLang="en-US" sz="2000" dirty="0"/>
              <a:t> 거리를 생각할 수 있는 여유 변수</a:t>
            </a:r>
            <a:r>
              <a:rPr lang="en-US" altLang="ko-KR" sz="2000" dirty="0"/>
              <a:t>(Slack Variable)</a:t>
            </a:r>
            <a:r>
              <a:rPr lang="ko-KR" altLang="en-US" sz="2000" dirty="0"/>
              <a:t>를 각 요소에 할당하고</a:t>
            </a:r>
            <a:r>
              <a:rPr lang="en-US" altLang="ko-KR" sz="2000" dirty="0"/>
              <a:t>, </a:t>
            </a:r>
            <a:r>
              <a:rPr lang="ko-KR" altLang="en-US" sz="2000" dirty="0"/>
              <a:t>그렇지 않은 경우 </a:t>
            </a:r>
            <a:r>
              <a:rPr lang="en-US" altLang="ko-KR" sz="2000" dirty="0"/>
              <a:t>0</a:t>
            </a:r>
            <a:r>
              <a:rPr lang="ko-KR" altLang="en-US" sz="2000" dirty="0"/>
              <a:t>을 지정</a:t>
            </a:r>
          </a:p>
          <a:p>
            <a:pPr marL="342900" indent="-342900">
              <a:buFontTx/>
              <a:buChar char="-"/>
            </a:pPr>
            <a:endParaRPr lang="en-US" altLang="ko-KR" sz="2000" dirty="0" smtClean="0">
              <a:latin typeface="+mn-ea"/>
            </a:endParaRPr>
          </a:p>
          <a:p>
            <a:endParaRPr lang="en-US" altLang="ko-KR" sz="2000" b="1" dirty="0">
              <a:latin typeface="+mn-ea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  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327017" y="3009314"/>
            <a:ext cx="3537967" cy="2588324"/>
            <a:chOff x="3392674" y="2966584"/>
            <a:chExt cx="3537967" cy="2588324"/>
          </a:xfrm>
        </p:grpSpPr>
        <p:sp>
          <p:nvSpPr>
            <p:cNvPr id="51" name="타원 50"/>
            <p:cNvSpPr/>
            <p:nvPr/>
          </p:nvSpPr>
          <p:spPr>
            <a:xfrm>
              <a:off x="3909690" y="3435425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4371163" y="3384149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3738779" y="3854168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3490951" y="4358369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4533535" y="4042175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5392388" y="4136178"/>
              <a:ext cx="162371" cy="15382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4072061" y="4195999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4025054" y="4708747"/>
              <a:ext cx="162371" cy="153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033330" y="3708889"/>
              <a:ext cx="205100" cy="2050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546079" y="3358511"/>
              <a:ext cx="205100" cy="2050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614448" y="3837076"/>
              <a:ext cx="205100" cy="2050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084605" y="4554921"/>
              <a:ext cx="205100" cy="2050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648629" y="4435281"/>
              <a:ext cx="205100" cy="2050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742774" y="3401242"/>
              <a:ext cx="205100" cy="2050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905287" y="4606191"/>
              <a:ext cx="205100" cy="2050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4695906" y="3307238"/>
              <a:ext cx="205100" cy="2050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5742774" y="4255819"/>
              <a:ext cx="205100" cy="2050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8" name="직선 연결선 67"/>
            <p:cNvCxnSpPr/>
            <p:nvPr/>
          </p:nvCxnSpPr>
          <p:spPr>
            <a:xfrm>
              <a:off x="4615662" y="3025226"/>
              <a:ext cx="0" cy="222190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>
              <a:off x="4623267" y="5225391"/>
              <a:ext cx="1222057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937486" y="5247131"/>
              <a:ext cx="5936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Gap</a:t>
              </a:r>
              <a:endParaRPr lang="ko-KR" altLang="en-US" sz="1400" b="1" dirty="0"/>
            </a:p>
          </p:txBody>
        </p:sp>
        <p:cxnSp>
          <p:nvCxnSpPr>
            <p:cNvPr id="71" name="직선 연결선 70"/>
            <p:cNvCxnSpPr/>
            <p:nvPr/>
          </p:nvCxnSpPr>
          <p:spPr>
            <a:xfrm>
              <a:off x="5234294" y="2966584"/>
              <a:ext cx="1" cy="2258806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5845324" y="3025226"/>
              <a:ext cx="0" cy="222190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3392674" y="4059201"/>
              <a:ext cx="358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0</a:t>
              </a:r>
              <a:endParaRPr lang="ko-KR" altLang="en-US" sz="14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640502" y="3563610"/>
              <a:ext cx="358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0</a:t>
              </a:r>
              <a:endParaRPr lang="ko-KR" altLang="en-US" sz="14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19964" y="3196014"/>
              <a:ext cx="358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0</a:t>
              </a:r>
              <a:endParaRPr lang="ko-KR" altLang="en-US" sz="14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277152" y="3153349"/>
              <a:ext cx="358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0</a:t>
              </a:r>
              <a:endParaRPr lang="ko-KR" altLang="en-US" sz="14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623267" y="3076372"/>
              <a:ext cx="487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0.8</a:t>
              </a:r>
              <a:endParaRPr lang="ko-KR" altLang="en-US" sz="14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90875" y="3982225"/>
              <a:ext cx="358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0</a:t>
              </a:r>
              <a:endParaRPr lang="ko-KR" altLang="en-US" sz="14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435258" y="3796625"/>
              <a:ext cx="358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0</a:t>
              </a:r>
              <a:endParaRPr lang="ko-KR" altLang="en-US" sz="14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913961" y="4477882"/>
              <a:ext cx="358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0</a:t>
              </a:r>
              <a:endParaRPr lang="ko-KR" altLang="en-US" sz="14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695906" y="4341338"/>
              <a:ext cx="499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0.4</a:t>
              </a:r>
              <a:endParaRPr lang="ko-KR" altLang="en-US" sz="14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285562" y="3890562"/>
              <a:ext cx="457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0.3</a:t>
              </a:r>
              <a:endParaRPr lang="ko-KR" altLang="en-US" sz="1400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663559" y="3976020"/>
              <a:ext cx="358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0</a:t>
              </a:r>
              <a:endParaRPr lang="ko-KR" altLang="en-US" sz="14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007693" y="4272780"/>
              <a:ext cx="358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0</a:t>
              </a:r>
              <a:endParaRPr lang="ko-KR" altLang="en-US" sz="1400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571717" y="4170105"/>
              <a:ext cx="358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0</a:t>
              </a:r>
              <a:endParaRPr lang="ko-KR" altLang="en-US" sz="1400" dirty="0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537535" y="3606083"/>
              <a:ext cx="358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0</a:t>
              </a:r>
              <a:endParaRPr lang="ko-KR" altLang="en-US" sz="1400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6434986" y="3136258"/>
              <a:ext cx="358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0</a:t>
              </a:r>
              <a:endParaRPr lang="ko-KR" altLang="en-US" sz="1400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663559" y="3161829"/>
              <a:ext cx="358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0</a:t>
              </a:r>
              <a:endParaRPr lang="ko-KR" altLang="en-US" sz="1400" dirty="0"/>
            </a:p>
          </p:txBody>
        </p:sp>
        <p:cxnSp>
          <p:nvCxnSpPr>
            <p:cNvPr id="134" name="직선 연결선 133"/>
            <p:cNvCxnSpPr>
              <a:endCxn id="66" idx="3"/>
            </p:cNvCxnSpPr>
            <p:nvPr/>
          </p:nvCxnSpPr>
          <p:spPr>
            <a:xfrm flipH="1">
              <a:off x="4901006" y="3409788"/>
              <a:ext cx="333289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>
              <a:stCxn id="56" idx="2"/>
            </p:cNvCxnSpPr>
            <p:nvPr/>
          </p:nvCxnSpPr>
          <p:spPr>
            <a:xfrm flipH="1">
              <a:off x="5234294" y="4213090"/>
              <a:ext cx="15809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 flipH="1">
              <a:off x="5067650" y="4708747"/>
              <a:ext cx="15809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199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Support Vector Machine(SVM) </a:t>
            </a:r>
            <a:r>
              <a:rPr lang="ko-KR" altLang="en-US" sz="2400" b="1" dirty="0">
                <a:latin typeface="+mn-ea"/>
              </a:rPr>
              <a:t>개요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8"/>
            </a:pPr>
            <a:r>
              <a:rPr lang="ko-KR" altLang="en-US" sz="2000" b="1" dirty="0">
                <a:latin typeface="+mn-ea"/>
              </a:rPr>
              <a:t>선형 </a:t>
            </a:r>
            <a:r>
              <a:rPr lang="en-US" altLang="ko-KR" sz="2000" b="1" dirty="0">
                <a:latin typeface="+mn-ea"/>
              </a:rPr>
              <a:t>SVM </a:t>
            </a:r>
            <a:r>
              <a:rPr lang="ko-KR" altLang="en-US" sz="2000" b="1" dirty="0">
                <a:latin typeface="+mn-ea"/>
              </a:rPr>
              <a:t>분류란</a:t>
            </a:r>
            <a:r>
              <a:rPr lang="en-US" altLang="ko-KR" sz="2000" b="1" dirty="0">
                <a:latin typeface="+mn-ea"/>
              </a:rPr>
              <a:t>(Soft margin Linear SVM</a:t>
            </a:r>
            <a:r>
              <a:rPr lang="en-US" altLang="ko-KR" sz="2000" b="1" dirty="0" smtClean="0">
                <a:latin typeface="+mn-ea"/>
              </a:rPr>
              <a:t>)</a:t>
            </a:r>
            <a:r>
              <a:rPr lang="ko-KR" altLang="en-US" sz="2000" b="1" dirty="0" smtClean="0">
                <a:latin typeface="+mn-ea"/>
              </a:rPr>
              <a:t>의 두 공식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177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750276" y="1347375"/>
                <a:ext cx="10795092" cy="37483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/>
                      </a:rPr>
                      <m:t>𝑖</m:t>
                    </m:r>
                    <m:r>
                      <a:rPr lang="en-US" altLang="ko-KR" sz="2000" i="1">
                        <a:latin typeface="Cambria Math"/>
                      </a:rPr>
                      <m:t>=1,…,</m:t>
                    </m:r>
                    <m:r>
                      <a:rPr lang="en-US" altLang="ko-KR" sz="2000" i="1">
                        <a:latin typeface="Cambria Math"/>
                      </a:rPr>
                      <m:t>𝑁</m:t>
                    </m:r>
                  </m:oMath>
                </a14:m>
                <a:endParaRPr lang="en-US" altLang="ko-KR" sz="2000" dirty="0"/>
              </a:p>
              <a:p>
                <a:pPr marL="342900" indent="-342900">
                  <a:buFontTx/>
                  <a:buChar char="-"/>
                </a:pPr>
                <a:r>
                  <a:rPr lang="en-US" altLang="ko-KR" sz="2000" dirty="0"/>
                  <a:t>Primal </a:t>
                </a:r>
                <a:r>
                  <a:rPr lang="ko-KR" altLang="en-US" sz="2000" dirty="0"/>
                  <a:t>공식</a:t>
                </a:r>
                <a:endParaRPr lang="en-US" altLang="ko-KR" sz="2000" dirty="0">
                  <a:latin typeface="+mn-ea"/>
                </a:endParaRPr>
              </a:p>
              <a:p>
                <a:pPr marL="742950" lvl="1" indent="-285750">
                  <a:buFont typeface="Cambria Math" pitchFamily="18" charset="0"/>
                  <a:buChar char="→"/>
                </a:pPr>
                <a:r>
                  <a:rPr lang="ko-KR" altLang="en-US" sz="2000" dirty="0"/>
                  <a:t>조건 </a:t>
                </a:r>
                <a:r>
                  <a:rPr lang="en-US" altLang="ko-KR" sz="20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sz="2000">
                        <a:latin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altLang="ko-KR" sz="2000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2000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sz="2000" i="1"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altLang="ko-KR" sz="2000" i="1">
                        <a:latin typeface="Cambria Math"/>
                        <a:ea typeface="Cambria Math"/>
                      </a:rPr>
                      <m:t>≥1−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ko-KR" altLang="en-US" sz="2000" i="1">
                            <a:latin typeface="Cambria Math"/>
                            <a:ea typeface="Cambria Math"/>
                          </a:rPr>
                          <m:t>𝜉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ko-KR" sz="2000" dirty="0"/>
              </a:p>
              <a:p>
                <a:pPr marL="742950" lvl="1" indent="-285750">
                  <a:buFont typeface="Cambria Math" pitchFamily="18" charset="0"/>
                  <a:buChar char="→"/>
                </a:pPr>
                <a:r>
                  <a:rPr lang="ko-KR" altLang="en-US" sz="2000" dirty="0"/>
                  <a:t>최소화하기 위한 목적함수 </a:t>
                </a:r>
                <a:r>
                  <a:rPr lang="en-US" altLang="ko-KR" sz="2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i="1">
                            <a:latin typeface="Cambria Math"/>
                          </a:rPr>
                          <m:t>𝑖</m:t>
                        </m:r>
                        <m:r>
                          <a:rPr lang="en-US" altLang="ko-KR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sz="2000" i="1">
                            <a:latin typeface="Cambria Math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sz="2000" i="1">
                        <a:latin typeface="Cambria Math"/>
                      </a:rPr>
                      <m:t>+</m:t>
                    </m:r>
                    <m:r>
                      <a:rPr lang="en-US" altLang="ko-KR" sz="2000" i="1">
                        <a:latin typeface="Cambria Math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altLang="ko-KR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i="1">
                            <a:latin typeface="Cambria Math"/>
                          </a:rPr>
                          <m:t>𝑖</m:t>
                        </m:r>
                        <m:r>
                          <a:rPr lang="en-US" altLang="ko-KR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sz="2000" i="1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ko-KR" altLang="en-US" sz="2000" i="1">
                                <a:latin typeface="Cambria Math"/>
                                <a:ea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sz="2000" dirty="0"/>
                  <a:t> 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altLang="ko-KR" sz="2000" dirty="0"/>
                  <a:t>Dual </a:t>
                </a:r>
                <a:r>
                  <a:rPr lang="ko-KR" altLang="en-US" sz="2000" dirty="0"/>
                  <a:t>공식</a:t>
                </a:r>
                <a:endParaRPr lang="en-US" altLang="ko-KR" sz="2000" dirty="0">
                  <a:latin typeface="+mn-ea"/>
                </a:endParaRPr>
              </a:p>
              <a:p>
                <a:pPr marL="742950" lvl="1" indent="-285750">
                  <a:buFont typeface="Cambria Math" pitchFamily="18" charset="0"/>
                  <a:buChar char="→"/>
                </a:pPr>
                <a:r>
                  <a:rPr lang="ko-KR" altLang="en-US" sz="2000" dirty="0"/>
                  <a:t>조건 </a:t>
                </a:r>
                <a:r>
                  <a:rPr lang="en-US" altLang="ko-KR" sz="2000" dirty="0"/>
                  <a:t>= </a:t>
                </a:r>
                <a14:m>
                  <m:oMath xmlns:m="http://schemas.openxmlformats.org/officeDocument/2006/math">
                    <m:r>
                      <a:rPr lang="en-US" altLang="ko-KR" sz="2000">
                        <a:latin typeface="Cambria Math"/>
                      </a:rPr>
                      <m:t>0</m:t>
                    </m:r>
                    <m:r>
                      <a:rPr lang="en-US" altLang="ko-KR" sz="2000" i="1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ko-KR" sz="2000" i="1">
                        <a:latin typeface="Cambria Math"/>
                        <a:ea typeface="Cambria Math"/>
                      </a:rPr>
                      <m:t>𝐶</m:t>
                    </m:r>
                    <m:r>
                      <a:rPr lang="ko-KR" altLang="en-US" sz="2000">
                        <a:latin typeface="Cambria Math"/>
                      </a:rPr>
                      <m:t>와</m:t>
                    </m:r>
                    <m:r>
                      <a:rPr lang="en-US" altLang="ko-KR" sz="20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2000" i="1" dirty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i="1" dirty="0">
                            <a:latin typeface="Cambria Math"/>
                          </a:rPr>
                          <m:t>𝑖</m:t>
                        </m:r>
                        <m:r>
                          <a:rPr lang="en-US" altLang="ko-KR" sz="2000" i="1" dirty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sz="2000" i="1" dirty="0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20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i="1" dirty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0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i="1" dirty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2000" i="1" dirty="0">
                        <a:latin typeface="Cambria Math"/>
                      </a:rPr>
                      <m:t>=0</m:t>
                    </m:r>
                  </m:oMath>
                </a14:m>
                <a:endParaRPr lang="en-US" altLang="ko-KR" sz="2000" dirty="0"/>
              </a:p>
              <a:p>
                <a:pPr marL="742950" lvl="1" indent="-285750">
                  <a:buFont typeface="Cambria Math" pitchFamily="18" charset="0"/>
                  <a:buChar char="→"/>
                </a:pPr>
                <a:r>
                  <a:rPr lang="ko-KR" altLang="en-US" sz="2000" dirty="0"/>
                  <a:t>최소화하기 위한 목적함수 </a:t>
                </a:r>
                <a:r>
                  <a:rPr lang="en-US" altLang="ko-KR" sz="20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i="1">
                            <a:latin typeface="Cambria Math"/>
                          </a:rPr>
                          <m:t>𝑖</m:t>
                        </m:r>
                        <m:r>
                          <a:rPr lang="en-US" altLang="ko-KR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sz="20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200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altLang="ko-KR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i="1">
                            <a:latin typeface="Cambria Math"/>
                          </a:rPr>
                          <m:t>𝑖</m:t>
                        </m:r>
                        <m:r>
                          <a:rPr lang="en-US" altLang="ko-KR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sz="20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sz="2000" dirty="0"/>
              </a:p>
              <a:p>
                <a:pPr marL="342900" indent="-342900">
                  <a:buFontTx/>
                  <a:buChar char="-"/>
                </a:pPr>
                <a:endParaRPr lang="en-US" altLang="ko-KR" sz="2000" dirty="0" smtClean="0">
                  <a:latin typeface="+mn-ea"/>
                </a:endParaRPr>
              </a:p>
              <a:p>
                <a:endParaRPr lang="en-US" altLang="ko-KR" sz="2000" b="1" dirty="0">
                  <a:latin typeface="+mn-ea"/>
                  <a:ea typeface="맑은 고딕" panose="020B0503020000020004" pitchFamily="50" charset="-127"/>
                </a:endParaRPr>
              </a:p>
              <a:p>
                <a:r>
                  <a:rPr lang="ko-KR" altLang="en-US" sz="2000" b="1" dirty="0" smtClean="0">
                    <a:latin typeface="+mn-ea"/>
                    <a:ea typeface="맑은 고딕" panose="020B0503020000020004" pitchFamily="50" charset="-127"/>
                  </a:rPr>
                  <a:t>  </a:t>
                </a:r>
                <a:endParaRPr lang="en-US" altLang="ko-KR" sz="2000" b="1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endParaRPr lang="en-US" altLang="ko-KR" sz="2000" b="1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347375"/>
                <a:ext cx="10795092" cy="3748398"/>
              </a:xfrm>
              <a:prstGeom prst="rect">
                <a:avLst/>
              </a:prstGeom>
              <a:blipFill rotWithShape="1">
                <a:blip r:embed="rId3"/>
                <a:stretch>
                  <a:fillRect l="-734" t="-6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13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Support Vector Machine(SVM) </a:t>
            </a:r>
            <a:r>
              <a:rPr lang="ko-KR" altLang="en-US" sz="2400" b="1" dirty="0">
                <a:latin typeface="+mn-ea"/>
              </a:rPr>
              <a:t>개요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8"/>
            </a:pPr>
            <a:r>
              <a:rPr lang="ko-KR" altLang="en-US" sz="2000" b="1" dirty="0">
                <a:latin typeface="+mn-ea"/>
              </a:rPr>
              <a:t>선형 </a:t>
            </a:r>
            <a:r>
              <a:rPr lang="en-US" altLang="ko-KR" sz="2000" b="1" dirty="0">
                <a:latin typeface="+mn-ea"/>
              </a:rPr>
              <a:t>SVM </a:t>
            </a:r>
            <a:r>
              <a:rPr lang="ko-KR" altLang="en-US" sz="2000" b="1" dirty="0">
                <a:latin typeface="+mn-ea"/>
              </a:rPr>
              <a:t>분류란</a:t>
            </a:r>
            <a:r>
              <a:rPr lang="en-US" altLang="ko-KR" sz="2000" b="1" dirty="0">
                <a:latin typeface="+mn-ea"/>
              </a:rPr>
              <a:t>(Soft margin Linear SVM)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178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50277" y="1347375"/>
            <a:ext cx="449684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맑은 고딕" pitchFamily="50" charset="-127"/>
              <a:buChar char="-"/>
            </a:pPr>
            <a:r>
              <a:rPr lang="en-US" altLang="ko-KR" sz="2000" dirty="0"/>
              <a:t>C</a:t>
            </a:r>
            <a:r>
              <a:rPr lang="ko-KR" altLang="en-US" sz="2000" dirty="0"/>
              <a:t>값이 매우 큰 경우 </a:t>
            </a:r>
            <a:r>
              <a:rPr lang="en-US" altLang="ko-KR" sz="2000" dirty="0"/>
              <a:t>Soft margin SVM</a:t>
            </a:r>
            <a:r>
              <a:rPr lang="ko-KR" altLang="en-US" sz="2000" dirty="0"/>
              <a:t>은 </a:t>
            </a:r>
            <a:r>
              <a:rPr lang="en-US" altLang="ko-KR" sz="2000" dirty="0"/>
              <a:t>Hard margin SVM</a:t>
            </a:r>
            <a:r>
              <a:rPr lang="ko-KR" altLang="en-US" sz="2000" dirty="0"/>
              <a:t>과 같음</a:t>
            </a:r>
          </a:p>
          <a:p>
            <a:pPr marL="342900" indent="-342900">
              <a:buFont typeface="맑은 고딕" pitchFamily="50" charset="-127"/>
              <a:buChar char="-"/>
            </a:pPr>
            <a:endParaRPr lang="ko-KR" altLang="en-US" sz="2000" dirty="0"/>
          </a:p>
          <a:p>
            <a:pPr marL="342900" indent="-342900">
              <a:buFont typeface="맑은 고딕" pitchFamily="50" charset="-127"/>
              <a:buChar char="-"/>
            </a:pPr>
            <a:r>
              <a:rPr lang="en-US" altLang="ko-KR" sz="2000" dirty="0"/>
              <a:t>C</a:t>
            </a:r>
            <a:r>
              <a:rPr lang="ko-KR" altLang="en-US" sz="2000" dirty="0"/>
              <a:t>값이 매우 작으면 우리는 훈련 데이터에서 잘못된 분류를 볼 수 있음</a:t>
            </a:r>
          </a:p>
          <a:p>
            <a:pPr marL="342900" indent="-342900">
              <a:buFontTx/>
              <a:buChar char="-"/>
            </a:pPr>
            <a:endParaRPr lang="en-US" altLang="ko-KR" sz="2000" dirty="0" smtClean="0">
              <a:latin typeface="+mn-ea"/>
            </a:endParaRPr>
          </a:p>
          <a:p>
            <a:endParaRPr lang="en-US" altLang="ko-KR" sz="2000" b="1" dirty="0">
              <a:latin typeface="+mn-ea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  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+mn-ea"/>
            </a:endParaRPr>
          </a:p>
        </p:txBody>
      </p:sp>
      <p:pic>
        <p:nvPicPr>
          <p:cNvPr id="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953" y="3508785"/>
            <a:ext cx="2873244" cy="1897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202" y="3464105"/>
            <a:ext cx="2865372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202" y="1245450"/>
            <a:ext cx="2881115" cy="191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824" y="1257258"/>
            <a:ext cx="2873244" cy="1889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6462860" y="3139887"/>
            <a:ext cx="803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C=100</a:t>
            </a:r>
            <a:endParaRPr lang="ko-KR" altLang="en-US" sz="14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9693173" y="3139887"/>
            <a:ext cx="803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C=1</a:t>
            </a:r>
            <a:endParaRPr lang="ko-KR" altLang="en-US" sz="140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9693173" y="5405913"/>
            <a:ext cx="803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C=0.1</a:t>
            </a:r>
            <a:endParaRPr lang="ko-KR" altLang="en-US" sz="14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6462860" y="5405913"/>
            <a:ext cx="803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C=0.15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2682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Support Vector Machine(SVM) </a:t>
            </a:r>
            <a:r>
              <a:rPr lang="ko-KR" altLang="en-US" sz="2400" b="1" dirty="0">
                <a:latin typeface="+mn-ea"/>
              </a:rPr>
              <a:t>개요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9"/>
            </a:pPr>
            <a:r>
              <a:rPr lang="ko-KR" altLang="en-US" sz="2000" b="1" dirty="0" err="1" smtClean="0">
                <a:latin typeface="+mn-ea"/>
              </a:rPr>
              <a:t>커널트릭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179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50277" y="1347375"/>
            <a:ext cx="44968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맑은 고딕" pitchFamily="50" charset="-127"/>
              <a:buChar char="-"/>
            </a:pPr>
            <a:r>
              <a:rPr lang="ko-KR" altLang="en-US" sz="2000" dirty="0"/>
              <a:t>선형으로 분리할 수 있는 데이터가 아닐 때 </a:t>
            </a:r>
            <a:r>
              <a:rPr lang="ko-KR" altLang="en-US" sz="2000" dirty="0" smtClean="0"/>
              <a:t>사용</a:t>
            </a:r>
            <a:endParaRPr lang="ko-KR" altLang="en-US" sz="2000" dirty="0"/>
          </a:p>
        </p:txBody>
      </p:sp>
      <p:pic>
        <p:nvPicPr>
          <p:cNvPr id="121" name="Picture 2" descr="matlab 3d plots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766" y="2044432"/>
            <a:ext cx="3471508" cy="314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2" name="직선 연결선 121"/>
          <p:cNvCxnSpPr/>
          <p:nvPr/>
        </p:nvCxnSpPr>
        <p:spPr>
          <a:xfrm flipH="1">
            <a:off x="7716852" y="3415229"/>
            <a:ext cx="6409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7716852" y="3415229"/>
            <a:ext cx="320467" cy="4560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9357644" y="3415229"/>
            <a:ext cx="320467" cy="4560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9084179" y="3415229"/>
            <a:ext cx="2734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8037319" y="3871252"/>
            <a:ext cx="16407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타원 126"/>
          <p:cNvSpPr/>
          <p:nvPr/>
        </p:nvSpPr>
        <p:spPr>
          <a:xfrm>
            <a:off x="7776673" y="4247267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/>
          <p:cNvSpPr/>
          <p:nvPr/>
        </p:nvSpPr>
        <p:spPr>
          <a:xfrm>
            <a:off x="7987113" y="4247267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/>
          <p:cNvSpPr/>
          <p:nvPr/>
        </p:nvSpPr>
        <p:spPr>
          <a:xfrm>
            <a:off x="8192212" y="4289995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/>
          <p:cNvSpPr/>
          <p:nvPr/>
        </p:nvSpPr>
        <p:spPr>
          <a:xfrm>
            <a:off x="8196484" y="4375454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/>
          <p:cNvSpPr/>
          <p:nvPr/>
        </p:nvSpPr>
        <p:spPr>
          <a:xfrm>
            <a:off x="8242416" y="4529278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/>
          <p:cNvSpPr/>
          <p:nvPr/>
        </p:nvSpPr>
        <p:spPr>
          <a:xfrm>
            <a:off x="8546122" y="4443819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/>
          <p:cNvSpPr/>
          <p:nvPr/>
        </p:nvSpPr>
        <p:spPr>
          <a:xfrm>
            <a:off x="8603108" y="4401091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/>
          <p:cNvSpPr/>
          <p:nvPr/>
        </p:nvSpPr>
        <p:spPr>
          <a:xfrm>
            <a:off x="8703520" y="4307086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/>
          <p:cNvSpPr/>
          <p:nvPr/>
        </p:nvSpPr>
        <p:spPr>
          <a:xfrm>
            <a:off x="8357787" y="4307086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/>
          <p:cNvSpPr/>
          <p:nvPr/>
        </p:nvSpPr>
        <p:spPr>
          <a:xfrm>
            <a:off x="8364195" y="4572006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/>
          <p:cNvSpPr/>
          <p:nvPr/>
        </p:nvSpPr>
        <p:spPr>
          <a:xfrm>
            <a:off x="8801795" y="4550640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/>
          <p:cNvSpPr/>
          <p:nvPr/>
        </p:nvSpPr>
        <p:spPr>
          <a:xfrm>
            <a:off x="8902207" y="4422453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/>
          <p:cNvSpPr/>
          <p:nvPr/>
        </p:nvSpPr>
        <p:spPr>
          <a:xfrm>
            <a:off x="8847353" y="4272904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/>
          <p:cNvSpPr/>
          <p:nvPr/>
        </p:nvSpPr>
        <p:spPr>
          <a:xfrm>
            <a:off x="9000108" y="4285721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/>
          <p:cNvSpPr/>
          <p:nvPr/>
        </p:nvSpPr>
        <p:spPr>
          <a:xfrm>
            <a:off x="9120817" y="4469456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/>
          <p:cNvSpPr/>
          <p:nvPr/>
        </p:nvSpPr>
        <p:spPr>
          <a:xfrm>
            <a:off x="9163863" y="4268629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/>
          <p:cNvSpPr/>
          <p:nvPr/>
        </p:nvSpPr>
        <p:spPr>
          <a:xfrm>
            <a:off x="9357643" y="4285721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/>
          <p:cNvSpPr/>
          <p:nvPr/>
        </p:nvSpPr>
        <p:spPr>
          <a:xfrm>
            <a:off x="9307438" y="4490816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/>
          <p:cNvSpPr/>
          <p:nvPr/>
        </p:nvSpPr>
        <p:spPr>
          <a:xfrm>
            <a:off x="9500785" y="4362629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/>
          <p:cNvSpPr/>
          <p:nvPr/>
        </p:nvSpPr>
        <p:spPr>
          <a:xfrm>
            <a:off x="7966814" y="4465182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8603108" y="2914123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/>
          <p:cNvSpPr/>
          <p:nvPr/>
        </p:nvSpPr>
        <p:spPr>
          <a:xfrm>
            <a:off x="8807509" y="3025219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/>
          <p:cNvSpPr/>
          <p:nvPr/>
        </p:nvSpPr>
        <p:spPr>
          <a:xfrm>
            <a:off x="8653314" y="3080767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/>
          <p:cNvSpPr/>
          <p:nvPr/>
        </p:nvSpPr>
        <p:spPr>
          <a:xfrm>
            <a:off x="8502696" y="3191863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/>
          <p:cNvSpPr/>
          <p:nvPr/>
        </p:nvSpPr>
        <p:spPr>
          <a:xfrm>
            <a:off x="8707425" y="3302959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8897559" y="3294415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/>
          <p:cNvSpPr/>
          <p:nvPr/>
        </p:nvSpPr>
        <p:spPr>
          <a:xfrm>
            <a:off x="8542542" y="3359681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8711650" y="3470777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/>
          <p:cNvSpPr/>
          <p:nvPr/>
        </p:nvSpPr>
        <p:spPr>
          <a:xfrm>
            <a:off x="8910754" y="3470777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/>
          <p:cNvSpPr/>
          <p:nvPr/>
        </p:nvSpPr>
        <p:spPr>
          <a:xfrm>
            <a:off x="8540734" y="3526324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/>
          <p:cNvSpPr/>
          <p:nvPr/>
        </p:nvSpPr>
        <p:spPr>
          <a:xfrm>
            <a:off x="8414401" y="3405511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8" name="직선 화살표 연결선 157"/>
          <p:cNvCxnSpPr/>
          <p:nvPr/>
        </p:nvCxnSpPr>
        <p:spPr>
          <a:xfrm>
            <a:off x="1461331" y="2495380"/>
            <a:ext cx="0" cy="2333001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/>
          <p:nvPr/>
        </p:nvCxnSpPr>
        <p:spPr>
          <a:xfrm>
            <a:off x="1461331" y="4828381"/>
            <a:ext cx="272610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타원 159"/>
          <p:cNvSpPr/>
          <p:nvPr/>
        </p:nvSpPr>
        <p:spPr>
          <a:xfrm>
            <a:off x="1751888" y="2640657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2050991" y="2841484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/>
          <p:cNvSpPr/>
          <p:nvPr/>
        </p:nvSpPr>
        <p:spPr>
          <a:xfrm>
            <a:off x="1868323" y="2905577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/>
          <p:cNvSpPr/>
          <p:nvPr/>
        </p:nvSpPr>
        <p:spPr>
          <a:xfrm>
            <a:off x="1723045" y="3170499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/>
          <p:cNvSpPr/>
          <p:nvPr/>
        </p:nvSpPr>
        <p:spPr>
          <a:xfrm>
            <a:off x="1918529" y="3504961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/>
          <p:cNvSpPr/>
          <p:nvPr/>
        </p:nvSpPr>
        <p:spPr>
          <a:xfrm>
            <a:off x="1823457" y="3661880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/>
          <p:cNvSpPr/>
          <p:nvPr/>
        </p:nvSpPr>
        <p:spPr>
          <a:xfrm>
            <a:off x="1955919" y="3986620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/>
          <p:cNvSpPr/>
          <p:nvPr/>
        </p:nvSpPr>
        <p:spPr>
          <a:xfrm>
            <a:off x="1779660" y="4336997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/>
          <p:cNvSpPr/>
          <p:nvPr/>
        </p:nvSpPr>
        <p:spPr>
          <a:xfrm>
            <a:off x="2143923" y="4396816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/>
          <p:cNvSpPr/>
          <p:nvPr/>
        </p:nvSpPr>
        <p:spPr>
          <a:xfrm>
            <a:off x="2408843" y="4405362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/>
          <p:cNvSpPr/>
          <p:nvPr/>
        </p:nvSpPr>
        <p:spPr>
          <a:xfrm>
            <a:off x="2365043" y="4178899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/>
          <p:cNvSpPr/>
          <p:nvPr/>
        </p:nvSpPr>
        <p:spPr>
          <a:xfrm>
            <a:off x="2812628" y="4157534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/>
          <p:cNvSpPr/>
          <p:nvPr/>
        </p:nvSpPr>
        <p:spPr>
          <a:xfrm>
            <a:off x="2839571" y="4422453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/>
          <p:cNvSpPr/>
          <p:nvPr/>
        </p:nvSpPr>
        <p:spPr>
          <a:xfrm>
            <a:off x="3147220" y="4460905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/>
          <p:cNvSpPr/>
          <p:nvPr/>
        </p:nvSpPr>
        <p:spPr>
          <a:xfrm>
            <a:off x="3147220" y="4268628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/>
          <p:cNvSpPr/>
          <p:nvPr/>
        </p:nvSpPr>
        <p:spPr>
          <a:xfrm>
            <a:off x="3147220" y="3807158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/>
          <p:cNvSpPr/>
          <p:nvPr/>
        </p:nvSpPr>
        <p:spPr>
          <a:xfrm>
            <a:off x="3097014" y="3678971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/>
          <p:cNvSpPr/>
          <p:nvPr/>
        </p:nvSpPr>
        <p:spPr>
          <a:xfrm>
            <a:off x="2762422" y="3815703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/>
          <p:cNvSpPr/>
          <p:nvPr/>
        </p:nvSpPr>
        <p:spPr>
          <a:xfrm>
            <a:off x="2574415" y="3922524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/>
          <p:cNvSpPr/>
          <p:nvPr/>
        </p:nvSpPr>
        <p:spPr>
          <a:xfrm>
            <a:off x="3428995" y="3647509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/>
          <p:cNvSpPr/>
          <p:nvPr/>
        </p:nvSpPr>
        <p:spPr>
          <a:xfrm>
            <a:off x="3522993" y="4023521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/>
          <p:cNvSpPr/>
          <p:nvPr/>
        </p:nvSpPr>
        <p:spPr>
          <a:xfrm>
            <a:off x="3422581" y="4281447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/>
          <p:cNvSpPr/>
          <p:nvPr/>
        </p:nvSpPr>
        <p:spPr>
          <a:xfrm>
            <a:off x="3747321" y="4153260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/>
          <p:cNvSpPr/>
          <p:nvPr/>
        </p:nvSpPr>
        <p:spPr>
          <a:xfrm>
            <a:off x="3733424" y="3730242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/>
          <p:cNvSpPr/>
          <p:nvPr/>
        </p:nvSpPr>
        <p:spPr>
          <a:xfrm>
            <a:off x="3733424" y="3419501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/>
          <p:cNvSpPr/>
          <p:nvPr/>
        </p:nvSpPr>
        <p:spPr>
          <a:xfrm>
            <a:off x="3778278" y="3052035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/>
          <p:cNvSpPr/>
          <p:nvPr/>
        </p:nvSpPr>
        <p:spPr>
          <a:xfrm>
            <a:off x="3683218" y="2640656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/>
          <p:cNvSpPr/>
          <p:nvPr/>
        </p:nvSpPr>
        <p:spPr>
          <a:xfrm>
            <a:off x="3247632" y="2516740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/>
          <p:cNvSpPr/>
          <p:nvPr/>
        </p:nvSpPr>
        <p:spPr>
          <a:xfrm>
            <a:off x="2762422" y="2499644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/>
          <p:cNvSpPr/>
          <p:nvPr/>
        </p:nvSpPr>
        <p:spPr>
          <a:xfrm>
            <a:off x="2408843" y="2704744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/>
          <p:cNvSpPr/>
          <p:nvPr/>
        </p:nvSpPr>
        <p:spPr>
          <a:xfrm>
            <a:off x="2200535" y="3025219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/>
          <p:cNvSpPr/>
          <p:nvPr/>
        </p:nvSpPr>
        <p:spPr>
          <a:xfrm>
            <a:off x="2056331" y="3273049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/>
          <p:cNvSpPr/>
          <p:nvPr/>
        </p:nvSpPr>
        <p:spPr>
          <a:xfrm>
            <a:off x="2509255" y="2961125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/>
          <p:cNvSpPr/>
          <p:nvPr/>
        </p:nvSpPr>
        <p:spPr>
          <a:xfrm>
            <a:off x="2194129" y="2627830"/>
            <a:ext cx="100412" cy="128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/>
          <p:cNvSpPr/>
          <p:nvPr/>
        </p:nvSpPr>
        <p:spPr>
          <a:xfrm>
            <a:off x="2912301" y="2785936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/>
          <p:cNvSpPr/>
          <p:nvPr/>
        </p:nvSpPr>
        <p:spPr>
          <a:xfrm>
            <a:off x="3194542" y="2785936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직사각형 195"/>
          <p:cNvSpPr/>
          <p:nvPr/>
        </p:nvSpPr>
        <p:spPr>
          <a:xfrm>
            <a:off x="3422581" y="2837210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직사각형 196"/>
          <p:cNvSpPr/>
          <p:nvPr/>
        </p:nvSpPr>
        <p:spPr>
          <a:xfrm>
            <a:off x="3482395" y="3059402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직사각형 197"/>
          <p:cNvSpPr/>
          <p:nvPr/>
        </p:nvSpPr>
        <p:spPr>
          <a:xfrm>
            <a:off x="3194536" y="2978216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2868720" y="2996487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2712216" y="3136315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/>
          <p:cNvSpPr/>
          <p:nvPr/>
        </p:nvSpPr>
        <p:spPr>
          <a:xfrm>
            <a:off x="2474003" y="3226049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/>
          <p:cNvSpPr/>
          <p:nvPr/>
        </p:nvSpPr>
        <p:spPr>
          <a:xfrm>
            <a:off x="2314837" y="3419503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>
            <a:off x="2314837" y="3606332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2668414" y="3614877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/>
          <p:cNvSpPr/>
          <p:nvPr/>
        </p:nvSpPr>
        <p:spPr>
          <a:xfrm>
            <a:off x="2624621" y="3401235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/>
          <p:cNvSpPr/>
          <p:nvPr/>
        </p:nvSpPr>
        <p:spPr>
          <a:xfrm>
            <a:off x="2830259" y="3418329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/>
          <p:cNvSpPr/>
          <p:nvPr/>
        </p:nvSpPr>
        <p:spPr>
          <a:xfrm>
            <a:off x="3012713" y="3226046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직사각형 207"/>
          <p:cNvSpPr/>
          <p:nvPr/>
        </p:nvSpPr>
        <p:spPr>
          <a:xfrm>
            <a:off x="3209408" y="3393867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/>
          <p:cNvSpPr/>
          <p:nvPr/>
        </p:nvSpPr>
        <p:spPr>
          <a:xfrm>
            <a:off x="3445552" y="3368233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/>
          <p:cNvSpPr/>
          <p:nvPr/>
        </p:nvSpPr>
        <p:spPr>
          <a:xfrm>
            <a:off x="3294942" y="3191867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/>
          <p:cNvSpPr/>
          <p:nvPr/>
        </p:nvSpPr>
        <p:spPr>
          <a:xfrm>
            <a:off x="2493768" y="3591961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/>
          <p:cNvSpPr/>
          <p:nvPr/>
        </p:nvSpPr>
        <p:spPr>
          <a:xfrm>
            <a:off x="2365043" y="3910872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/>
          <p:cNvSpPr/>
          <p:nvPr/>
        </p:nvSpPr>
        <p:spPr>
          <a:xfrm>
            <a:off x="2143923" y="3697225"/>
            <a:ext cx="100412" cy="1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TextBox 213"/>
          <p:cNvSpPr txBox="1"/>
          <p:nvPr/>
        </p:nvSpPr>
        <p:spPr>
          <a:xfrm>
            <a:off x="1461331" y="5067664"/>
            <a:ext cx="272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데이터가 입력 공간에서 선형으로 분리되지 않음</a:t>
            </a:r>
            <a:endParaRPr lang="ko-KR" alt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7071271" y="5067664"/>
            <a:ext cx="326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커널에</a:t>
            </a:r>
            <a:r>
              <a:rPr lang="ko-KR" altLang="en-US" dirty="0" smtClean="0"/>
              <a:t> 의해 얻어진 특정 공간에서 선형으로 분리 가능함</a:t>
            </a:r>
            <a:endParaRPr lang="ko-KR" altLang="en-US" dirty="0"/>
          </a:p>
        </p:txBody>
      </p:sp>
      <p:cxnSp>
        <p:nvCxnSpPr>
          <p:cNvPr id="216" name="직선 화살표 연결선 215"/>
          <p:cNvCxnSpPr/>
          <p:nvPr/>
        </p:nvCxnSpPr>
        <p:spPr>
          <a:xfrm>
            <a:off x="5033473" y="3584972"/>
            <a:ext cx="120495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5127477" y="3107583"/>
            <a:ext cx="94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커널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/>
              <p:cNvSpPr txBox="1"/>
              <p:nvPr/>
            </p:nvSpPr>
            <p:spPr>
              <a:xfrm>
                <a:off x="5127476" y="3618484"/>
                <a:ext cx="9485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3200" i="1" dirty="0" smtClean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218" name="TextBox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76" y="3618484"/>
                <a:ext cx="948583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87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>
                <a:latin typeface="+mn-ea"/>
              </a:rPr>
              <a:t>적합도 검증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3"/>
            </a:pPr>
            <a:r>
              <a:rPr lang="ko-KR" altLang="en-US" sz="2000" b="1" dirty="0">
                <a:latin typeface="+mn-ea"/>
              </a:rPr>
              <a:t>추정의 표준오차</a:t>
            </a:r>
            <a:r>
              <a:rPr lang="en-US" altLang="ko-KR" sz="2000" b="1" dirty="0">
                <a:latin typeface="+mn-ea"/>
              </a:rPr>
              <a:t>(standard error of estimate</a:t>
            </a:r>
            <a:r>
              <a:rPr lang="en-US" altLang="ko-KR" sz="2000" b="1" dirty="0" smtClean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50276" y="1347375"/>
                <a:ext cx="11059286" cy="53245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</a:rPr>
                  <a:t>값이 클수록 실제 값들이 표본회귀선 주위로 널리 흩어지고 작을수록 실제 값들이 표본회귀선 주위로 모여들어 그 표본회귀선을 이용한 종속변수 값의 예측에 대한 정확도는 높아짐</a:t>
                </a:r>
                <a:endParaRPr lang="en-US" altLang="ko-KR" sz="2000" dirty="0" smtClean="0">
                  <a:latin typeface="+mn-ea"/>
                </a:endParaRPr>
              </a:p>
              <a:p>
                <a:r>
                  <a:rPr lang="en-US" altLang="ko-KR" sz="2000" dirty="0" smtClean="0">
                    <a:latin typeface="+mn-ea"/>
                  </a:rPr>
                  <a:t>-  </a:t>
                </a:r>
                <a:r>
                  <a:rPr lang="ko-KR" altLang="en-US" sz="2000" smtClean="0">
                    <a:latin typeface="+mn-ea"/>
                  </a:rPr>
                  <a:t>추정의 </a:t>
                </a:r>
                <a:r>
                  <a:rPr lang="ko-KR" altLang="en-US" sz="2000" dirty="0">
                    <a:latin typeface="+mn-ea"/>
                  </a:rPr>
                  <a:t>표준오차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𝑒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000" dirty="0">
                    <a:latin typeface="+mn-ea"/>
                  </a:rPr>
                  <a:t>와 표준편차의 차이</a:t>
                </a:r>
                <a:endParaRPr lang="en-US" altLang="ko-KR" sz="2000" dirty="0">
                  <a:latin typeface="+mn-ea"/>
                </a:endParaRPr>
              </a:p>
              <a:p>
                <a:pPr marL="800100" lvl="1" indent="-342900">
                  <a:buFont typeface="맑은 고딕" pitchFamily="50" charset="-127"/>
                  <a:buChar char="-"/>
                </a:pPr>
                <a:r>
                  <a:rPr lang="ko-KR" altLang="en-US" sz="2000" dirty="0">
                    <a:latin typeface="+mn-ea"/>
                  </a:rPr>
                  <a:t>추정의 표준오차 </a:t>
                </a:r>
                <a:r>
                  <a:rPr lang="en-US" altLang="ko-KR" sz="2000" dirty="0">
                    <a:latin typeface="+mn-ea"/>
                  </a:rPr>
                  <a:t>: </a:t>
                </a:r>
                <a:r>
                  <a:rPr lang="ko-KR" altLang="en-US" sz="2000" dirty="0">
                    <a:latin typeface="+mn-ea"/>
                  </a:rPr>
                  <a:t>표본들의 실제 값들이 표본회귀선 주위로 흩어진 변동을 측정</a:t>
                </a:r>
                <a:endParaRPr lang="en-US" altLang="ko-KR" sz="2000" dirty="0">
                  <a:latin typeface="+mn-ea"/>
                </a:endParaRPr>
              </a:p>
              <a:p>
                <a:pPr marL="800100" lvl="1" indent="-342900">
                  <a:buFont typeface="맑은 고딕" pitchFamily="50" charset="-127"/>
                  <a:buChar char="-"/>
                </a:pPr>
                <a:r>
                  <a:rPr lang="ko-KR" altLang="en-US" sz="2000" dirty="0">
                    <a:latin typeface="+mn-ea"/>
                  </a:rPr>
                  <a:t>표준편차 </a:t>
                </a:r>
                <a:r>
                  <a:rPr lang="en-US" altLang="ko-KR" sz="2000" dirty="0">
                    <a:latin typeface="+mn-ea"/>
                  </a:rPr>
                  <a:t>: </a:t>
                </a:r>
                <a:r>
                  <a:rPr lang="ko-KR" altLang="en-US" sz="2000" dirty="0">
                    <a:latin typeface="+mn-ea"/>
                  </a:rPr>
                  <a:t>표본들의 실제 값들이 평균 주위로 흩어진 변동을 측정</a:t>
                </a:r>
                <a:endParaRPr lang="en-US" altLang="ko-KR" sz="2000" dirty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endParaRPr lang="en-US" altLang="ko-KR" sz="2000" dirty="0" smtClean="0">
                  <a:latin typeface="+mn-ea"/>
                </a:endParaRPr>
              </a:p>
              <a:p>
                <a:endParaRPr lang="en-US" altLang="ko-KR" sz="2000" dirty="0" smtClean="0">
                  <a:latin typeface="+mn-ea"/>
                  <a:ea typeface="맑은 고딕" panose="020B0503020000020004" pitchFamily="50" charset="-127"/>
                </a:endParaRPr>
              </a:p>
              <a:p>
                <a:endParaRPr lang="en-US" altLang="ko-KR" sz="2000" dirty="0">
                  <a:latin typeface="+mn-ea"/>
                  <a:ea typeface="맑은 고딕" panose="020B0503020000020004" pitchFamily="50" charset="-127"/>
                </a:endParaRPr>
              </a:p>
              <a:p>
                <a:endParaRPr lang="en-US" altLang="ko-KR" sz="2000" dirty="0" smtClean="0">
                  <a:latin typeface="+mn-ea"/>
                  <a:ea typeface="맑은 고딕" panose="020B0503020000020004" pitchFamily="50" charset="-127"/>
                </a:endParaRPr>
              </a:p>
              <a:p>
                <a:endParaRPr lang="en-US" altLang="ko-KR" sz="2000" dirty="0">
                  <a:latin typeface="+mn-ea"/>
                  <a:ea typeface="맑은 고딕" panose="020B0503020000020004" pitchFamily="50" charset="-127"/>
                </a:endParaRPr>
              </a:p>
              <a:p>
                <a:endParaRPr lang="en-US" altLang="ko-KR" sz="2000" dirty="0" smtClean="0">
                  <a:latin typeface="+mn-ea"/>
                  <a:ea typeface="맑은 고딕" panose="020B0503020000020004" pitchFamily="50" charset="-127"/>
                </a:endParaRPr>
              </a:p>
              <a:p>
                <a:endParaRPr lang="en-US" altLang="ko-KR" sz="2000" dirty="0">
                  <a:latin typeface="+mn-ea"/>
                  <a:ea typeface="맑은 고딕" panose="020B0503020000020004" pitchFamily="50" charset="-127"/>
                </a:endParaRPr>
              </a:p>
              <a:p>
                <a:endParaRPr lang="en-US" altLang="ko-KR" sz="2000" dirty="0" smtClean="0">
                  <a:latin typeface="+mn-ea"/>
                  <a:ea typeface="맑은 고딕" panose="020B0503020000020004" pitchFamily="50" charset="-127"/>
                </a:endParaRPr>
              </a:p>
              <a:p>
                <a:endParaRPr lang="en-US" altLang="ko-KR" sz="2000" dirty="0">
                  <a:latin typeface="+mn-ea"/>
                  <a:ea typeface="맑은 고딕" panose="020B0503020000020004" pitchFamily="50" charset="-127"/>
                </a:endParaRPr>
              </a:p>
              <a:p>
                <a:endParaRPr lang="en-US" altLang="ko-KR" sz="2000" dirty="0" smtClean="0">
                  <a:latin typeface="+mn-ea"/>
                  <a:ea typeface="맑은 고딕" panose="020B0503020000020004" pitchFamily="50" charset="-127"/>
                </a:endParaRPr>
              </a:p>
              <a:p>
                <a:endParaRPr lang="en-US" altLang="ko-KR" sz="2000" dirty="0" smtClean="0">
                  <a:latin typeface="+mn-ea"/>
                  <a:ea typeface="맑은 고딕" panose="020B0503020000020004" pitchFamily="50" charset="-127"/>
                </a:endParaRPr>
              </a:p>
              <a:p>
                <a:endParaRPr lang="en-US" altLang="ko-KR" sz="2000" dirty="0" smtClean="0">
                  <a:latin typeface="+mn-ea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347375"/>
                <a:ext cx="11059286" cy="5324535"/>
              </a:xfrm>
              <a:prstGeom prst="rect">
                <a:avLst/>
              </a:prstGeom>
              <a:blipFill rotWithShape="0">
                <a:blip r:embed="rId3"/>
                <a:stretch>
                  <a:fillRect l="-717" t="-1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704087" y="3318221"/>
            <a:ext cx="6783825" cy="2440289"/>
            <a:chOff x="1994442" y="2513657"/>
            <a:chExt cx="6783825" cy="244028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442" y="2513657"/>
              <a:ext cx="2519008" cy="2440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7549" y="2530245"/>
              <a:ext cx="2530718" cy="2407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88763" y="5719868"/>
                <a:ext cx="15496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ko-KR" altLang="en-US" sz="1600" dirty="0" smtClean="0"/>
                  <a:t>가 작은 경우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763" y="5719868"/>
                <a:ext cx="1549655" cy="338554"/>
              </a:xfrm>
              <a:prstGeom prst="rect">
                <a:avLst/>
              </a:prstGeom>
              <a:blipFill rotWithShape="0">
                <a:blip r:embed="rId6"/>
                <a:stretch>
                  <a:fillRect t="-5357" r="-1181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506451" y="5719866"/>
                <a:ext cx="13444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ko-KR" altLang="en-US" sz="1600" dirty="0" smtClean="0"/>
                  <a:t>가 큰 경우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451" y="5719866"/>
                <a:ext cx="1344471" cy="338554"/>
              </a:xfrm>
              <a:prstGeom prst="rect">
                <a:avLst/>
              </a:prstGeom>
              <a:blipFill rotWithShape="0">
                <a:blip r:embed="rId7"/>
                <a:stretch>
                  <a:fillRect t="-5357" r="-1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15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Support Vector Machine(SVM) </a:t>
            </a:r>
            <a:r>
              <a:rPr lang="ko-KR" altLang="en-US" sz="2400" b="1" dirty="0">
                <a:latin typeface="+mn-ea"/>
              </a:rPr>
              <a:t>개요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9"/>
            </a:pPr>
            <a:r>
              <a:rPr lang="ko-KR" altLang="en-US" sz="2000" b="1" dirty="0" err="1" smtClean="0">
                <a:latin typeface="+mn-ea"/>
              </a:rPr>
              <a:t>커널트릭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180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750277" y="1347375"/>
                <a:ext cx="1107710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00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ko-KR" altLang="en-US" sz="2000" dirty="0"/>
                  <a:t>에 대해서 자세히 알기보단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/>
                      </a:rPr>
                      <m:t>𝐾</m:t>
                    </m:r>
                    <m:d>
                      <m:dPr>
                        <m:ctrlPr>
                          <a:rPr lang="en-US" altLang="ko-KR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∙, ∙</m:t>
                        </m:r>
                      </m:e>
                    </m:d>
                    <m:r>
                      <a:rPr lang="en-US" altLang="ko-KR" sz="200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sz="2000" i="1">
                            <a:latin typeface="Cambria Math"/>
                          </a:rPr>
                          <m:t>𝑁</m:t>
                        </m:r>
                      </m:sup>
                    </m:sSup>
                    <m:r>
                      <a:rPr lang="en-US" altLang="ko-KR" sz="2000" i="1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𝑁</m:t>
                        </m:r>
                      </m:sup>
                    </m:sSup>
                    <m:r>
                      <a:rPr lang="en-US" altLang="ko-KR" sz="2000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altLang="ko-KR" sz="2000" i="1">
                        <a:latin typeface="Cambria Math"/>
                        <a:ea typeface="Cambria Math"/>
                      </a:rPr>
                      <m:t>𝑅</m:t>
                    </m:r>
                  </m:oMath>
                </a14:m>
                <a:r>
                  <a:rPr lang="ko-KR" altLang="en-US" sz="2000" dirty="0"/>
                  <a:t>함수에 대해서 알아야 함</a:t>
                </a:r>
                <a:endParaRPr lang="en-US" altLang="ko-KR" sz="20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2000" dirty="0"/>
                  <a:t>모든 유효한 </a:t>
                </a:r>
                <a:r>
                  <a:rPr lang="ko-KR" altLang="en-US" sz="2000" dirty="0" err="1"/>
                  <a:t>커널일</a:t>
                </a:r>
                <a:r>
                  <a:rPr lang="ko-KR" altLang="en-US" sz="2000" dirty="0"/>
                  <a:t> 수 없음</a:t>
                </a:r>
                <a:endParaRPr lang="en-US" altLang="ko-KR" sz="20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7" y="1347375"/>
                <a:ext cx="11077102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715" t="-4310" b="-18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그룹 103"/>
          <p:cNvGrpSpPr/>
          <p:nvPr/>
        </p:nvGrpSpPr>
        <p:grpSpPr>
          <a:xfrm>
            <a:off x="1673552" y="2422661"/>
            <a:ext cx="8844897" cy="2102265"/>
            <a:chOff x="1444240" y="1249787"/>
            <a:chExt cx="8844897" cy="2102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/>
                <p:cNvSpPr/>
                <p:nvPr/>
              </p:nvSpPr>
              <p:spPr>
                <a:xfrm>
                  <a:off x="1444240" y="1249787"/>
                  <a:ext cx="3503776" cy="210226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altLang="ko-KR" sz="1600" dirty="0" smtClean="0"/>
                </a:p>
                <a:p>
                  <a:r>
                    <a:rPr lang="ko-KR" altLang="en-US" sz="1600" dirty="0" smtClean="0">
                      <a:solidFill>
                        <a:schemeClr val="tx1"/>
                      </a:solidFill>
                    </a:rPr>
                    <a:t>원본 데이터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a14:m>
                  <a:r>
                    <a:rPr lang="en-US" altLang="ko-KR" sz="1600" dirty="0" smtClean="0">
                      <a:solidFill>
                        <a:schemeClr val="tx1"/>
                      </a:solidFill>
                    </a:rPr>
                    <a:t>(</a:t>
                  </a:r>
                  <a:r>
                    <a:rPr lang="ko-KR" altLang="en-US" sz="1600" dirty="0" smtClean="0">
                      <a:solidFill>
                        <a:schemeClr val="tx1"/>
                      </a:solidFill>
                    </a:rPr>
                    <a:t>입력공간</a:t>
                  </a:r>
                  <a:r>
                    <a:rPr lang="en-US" altLang="ko-KR" sz="1600" dirty="0" smtClean="0">
                      <a:solidFill>
                        <a:schemeClr val="tx1"/>
                      </a:solidFill>
                    </a:rPr>
                    <a:t>)</a:t>
                  </a:r>
                </a:p>
                <a:p>
                  <a:pPr algn="ctr"/>
                  <a:endParaRPr lang="en-US" altLang="ko-KR" sz="1600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𝑠𝑖𝑔𝑛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</m:acc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altLang="ko-KR" sz="16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ko-KR" sz="1600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</m:acc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altLang="ko-KR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직사각형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4240" y="1249787"/>
                  <a:ext cx="3503776" cy="21022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691"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직사각형 105"/>
                <p:cNvSpPr/>
                <p:nvPr/>
              </p:nvSpPr>
              <p:spPr>
                <a:xfrm>
                  <a:off x="6366618" y="1249788"/>
                  <a:ext cx="3922519" cy="210226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altLang="ko-KR" sz="1600" dirty="0" smtClean="0"/>
                </a:p>
                <a:p>
                  <a:r>
                    <a:rPr lang="ko-KR" altLang="en-US" sz="1600" dirty="0" smtClean="0">
                      <a:solidFill>
                        <a:schemeClr val="tx1"/>
                      </a:solidFill>
                    </a:rPr>
                    <a:t>고차원 공간에서의 데이터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16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a14:m>
                  <a:r>
                    <a:rPr lang="ko-KR" altLang="en-US" sz="1600" dirty="0" smtClean="0">
                      <a:solidFill>
                        <a:schemeClr val="tx1"/>
                      </a:solidFill>
                    </a:rPr>
                    <a:t> </a:t>
                  </a:r>
                  <a:endParaRPr lang="en-US" altLang="ko-KR" sz="16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ko-KR" sz="1600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𝑠𝑖𝑔𝑛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</m:acc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altLang="ko-KR" sz="16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ko-KR" sz="1600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</m:acc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l-GR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Φ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altLang="ko-KR" sz="16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직사각형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6618" y="1249788"/>
                  <a:ext cx="3922519" cy="210226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463"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직사각형 106"/>
              <p:cNvSpPr/>
              <p:nvPr/>
            </p:nvSpPr>
            <p:spPr>
              <a:xfrm>
                <a:off x="6523683" y="4524926"/>
                <a:ext cx="4067011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r>
                        <a:rPr lang="en-US" altLang="ko-KR" i="1">
                          <a:latin typeface="Cambria Math"/>
                        </a:rPr>
                        <m:t>𝑠𝑖𝑔𝑛</m:t>
                      </m:r>
                      <m:r>
                        <a:rPr lang="en-US" altLang="ko-KR" i="1">
                          <a:latin typeface="Cambria Math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altLang="ko-KR" i="0">
                              <a:latin typeface="Cambria Math"/>
                              <a:ea typeface="Cambria Math"/>
                            </a:rPr>
                            <m:t>Φ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l-GR" altLang="ko-KR" i="1" smtClean="0">
                          <a:latin typeface="Cambria Math"/>
                          <a:ea typeface="Cambria Math"/>
                        </a:rPr>
                        <m:t>Φ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07" name="직사각형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683" y="4524926"/>
                <a:ext cx="4067011" cy="87126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직사각형 107"/>
              <p:cNvSpPr/>
              <p:nvPr/>
            </p:nvSpPr>
            <p:spPr>
              <a:xfrm>
                <a:off x="6595930" y="5396190"/>
                <a:ext cx="3585277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r>
                        <a:rPr lang="en-US" altLang="ko-KR" i="1">
                          <a:latin typeface="Cambria Math"/>
                        </a:rPr>
                        <m:t>𝑠𝑖𝑔𝑛</m:t>
                      </m:r>
                      <m:r>
                        <a:rPr lang="en-US" altLang="ko-KR" i="1">
                          <a:latin typeface="Cambria Math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/>
                              <a:ea typeface="Cambria Math"/>
                            </a:rPr>
                            <m:t>K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08" name="직사각형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930" y="5396190"/>
                <a:ext cx="3585277" cy="8712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88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Support Vector Machine(SVM) </a:t>
            </a:r>
            <a:r>
              <a:rPr lang="ko-KR" altLang="en-US" sz="2400" b="1" dirty="0">
                <a:latin typeface="+mn-ea"/>
              </a:rPr>
              <a:t>개요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10"/>
            </a:pPr>
            <a:r>
              <a:rPr lang="ko-KR" altLang="en-US" sz="2000" b="1" dirty="0" smtClean="0">
                <a:latin typeface="+mn-ea"/>
              </a:rPr>
              <a:t>많이 사용하는 </a:t>
            </a:r>
            <a:r>
              <a:rPr lang="ko-KR" altLang="en-US" sz="2000" b="1" dirty="0" err="1" smtClean="0">
                <a:latin typeface="+mn-ea"/>
              </a:rPr>
              <a:t>커널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181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750277" y="1347375"/>
                <a:ext cx="11077102" cy="4611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맑은 고딕" pitchFamily="50" charset="-127"/>
                  <a:buChar char="-"/>
                </a:pPr>
                <a:r>
                  <a:rPr lang="ko-KR" altLang="en-US" sz="2000" dirty="0" err="1" smtClean="0"/>
                  <a:t>커널은</a:t>
                </a:r>
                <a:r>
                  <a:rPr lang="en-US" altLang="ko-KR" sz="2000" dirty="0" smtClean="0"/>
                  <a:t> </a:t>
                </a:r>
                <a:r>
                  <a:rPr lang="ko-KR" altLang="en-US" sz="2000" dirty="0"/>
                  <a:t>일부 공간에서 점으로 표현 </a:t>
                </a:r>
                <a:r>
                  <a:rPr lang="ko-KR" altLang="en-US" sz="2000" dirty="0" smtClean="0"/>
                  <a:t>됨</a:t>
                </a:r>
                <a:endParaRPr lang="en-US" altLang="ko-KR" sz="2000" dirty="0" smtClean="0"/>
              </a:p>
              <a:p>
                <a:pPr marL="342900" indent="-342900">
                  <a:buFont typeface="맑은 고딕" pitchFamily="50" charset="-127"/>
                  <a:buChar char="-"/>
                </a:pPr>
                <a:endParaRPr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/>
                        </a:rPr>
                        <m:t>𝐾</m:t>
                      </m:r>
                      <m:d>
                        <m:d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ko-KR" i="1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en-US" altLang="ko-KR" i="1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  <a:ea typeface="Cambria Math"/>
                        </a:rPr>
                        <m:t>)∙</m:t>
                      </m:r>
                      <m:r>
                        <m:rPr>
                          <m:sty m:val="p"/>
                        </m:rPr>
                        <a:rPr lang="el-GR" altLang="ko-KR" i="1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en-US" altLang="ko-KR" i="1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 marL="742950" lvl="1" indent="-285750">
                  <a:buFont typeface="Arial" pitchFamily="34" charset="0"/>
                  <a:buChar char="•"/>
                </a:pPr>
                <a:endParaRPr lang="en-US" altLang="ko-KR" sz="1600" dirty="0"/>
              </a:p>
              <a:p>
                <a:pPr marL="742950" lvl="1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/>
                      </a:rPr>
                      <m:t>𝐾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sz="16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600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600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600" dirty="0"/>
                  <a:t>                                         		Linear kernel</a:t>
                </a:r>
              </a:p>
              <a:p>
                <a:pPr marL="742950" lvl="1" indent="-285750">
                  <a:buFont typeface="Arial" pitchFamily="34" charset="0"/>
                  <a:buChar char="•"/>
                </a:pPr>
                <a:endParaRPr lang="en-US" altLang="ko-KR" sz="1600" dirty="0"/>
              </a:p>
              <a:p>
                <a:pPr marL="742950" lvl="1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/>
                      </a:rPr>
                      <m:t>𝐾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600">
                        <a:latin typeface="Cambria Math"/>
                      </a:rPr>
                      <m:t>exp</m:t>
                    </m:r>
                    <m:r>
                      <a:rPr lang="en-US" altLang="ko-KR" sz="1600" i="1">
                        <a:latin typeface="Cambria Math"/>
                      </a:rPr>
                      <m:t>⁡(</m:t>
                    </m:r>
                    <m:sSup>
                      <m:sSup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/>
                          </a:rPr>
                          <m:t>−</m:t>
                        </m:r>
                        <m:r>
                          <a:rPr lang="en-US" altLang="ko-KR" sz="1600" i="1">
                            <a:latin typeface="Cambria Math"/>
                          </a:rPr>
                          <m:t>𝑟</m:t>
                        </m:r>
                        <m:d>
                          <m:dPr>
                            <m:begChr m:val="‖"/>
                            <m:endChr m:val=""/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6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600" i="1">
                                <a:latin typeface="Cambria Math"/>
                              </a:rPr>
                              <m:t>−</m:t>
                            </m:r>
                            <m:d>
                              <m:dPr>
                                <m:begChr m:val=""/>
                                <m:endChr m:val="‖"/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ko-KR" sz="1600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16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6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1600" dirty="0"/>
                  <a:t>                         		Gaussian kernel</a:t>
                </a:r>
              </a:p>
              <a:p>
                <a:pPr marL="742950" lvl="1" indent="-285750">
                  <a:buFont typeface="Arial" pitchFamily="34" charset="0"/>
                  <a:buChar char="•"/>
                </a:pPr>
                <a:endParaRPr lang="en-US" altLang="ko-KR" sz="1600" dirty="0"/>
              </a:p>
              <a:p>
                <a:pPr marL="742950" lvl="1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/>
                      </a:rPr>
                      <m:t>𝐾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600">
                        <a:latin typeface="Cambria Math"/>
                      </a:rPr>
                      <m:t>exp</m:t>
                    </m:r>
                    <m:r>
                      <a:rPr lang="en-US" altLang="ko-KR" sz="1600" i="1">
                        <a:latin typeface="Cambria Math"/>
                      </a:rPr>
                      <m:t>(−</m:t>
                    </m:r>
                    <m:r>
                      <a:rPr lang="en-US" altLang="ko-KR" sz="1600" i="1">
                        <a:latin typeface="Cambria Math"/>
                      </a:rPr>
                      <m:t>𝑟</m:t>
                    </m:r>
                    <m:d>
                      <m:dPr>
                        <m:begChr m:val="‖"/>
                        <m:endChr m:val=""/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"/>
                            <m:endChr m:val="‖"/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6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sz="16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1600" dirty="0"/>
                  <a:t>                          		Exponential kernel</a:t>
                </a:r>
              </a:p>
              <a:p>
                <a:pPr marL="742950" lvl="1" indent="-285750">
                  <a:buFont typeface="Arial" pitchFamily="34" charset="0"/>
                  <a:buChar char="•"/>
                </a:pPr>
                <a:endParaRPr lang="en-US" altLang="ko-KR" sz="1600" dirty="0"/>
              </a:p>
              <a:p>
                <a:pPr marL="742950" lvl="1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/>
                      </a:rPr>
                      <m:t>𝐾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/>
                          </a:rPr>
                          <m:t> (</m:t>
                        </m:r>
                        <m:r>
                          <a:rPr lang="en-US" altLang="ko-KR" sz="1600" i="1">
                            <a:latin typeface="Cambria Math"/>
                          </a:rPr>
                          <m:t>𝑝</m:t>
                        </m:r>
                        <m:r>
                          <a:rPr lang="en-US" altLang="ko-KR" sz="16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ko-KR" sz="1600" i="1">
                            <a:latin typeface="Cambria Math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altLang="ko-KR" sz="1600" dirty="0"/>
                  <a:t>                                		Polynomial kernel</a:t>
                </a:r>
              </a:p>
              <a:p>
                <a:pPr marL="742950" lvl="1" indent="-285750">
                  <a:buFont typeface="Arial" pitchFamily="34" charset="0"/>
                  <a:buChar char="•"/>
                </a:pPr>
                <a:endParaRPr lang="en-US" altLang="ko-KR" sz="1600" dirty="0"/>
              </a:p>
              <a:p>
                <a:pPr marL="742950" lvl="1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/>
                      </a:rPr>
                      <m:t>𝐾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/>
                          </a:rPr>
                          <m:t> (</m:t>
                        </m:r>
                        <m:r>
                          <a:rPr lang="en-US" altLang="ko-KR" sz="1600" i="1">
                            <a:latin typeface="Cambria Math"/>
                          </a:rPr>
                          <m:t>𝑝</m:t>
                        </m:r>
                        <m:r>
                          <a:rPr lang="en-US" altLang="ko-KR" sz="16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ko-KR" sz="1600" i="1">
                            <a:latin typeface="Cambria Math"/>
                          </a:rPr>
                          <m:t>𝑞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 sz="1600">
                        <a:latin typeface="Cambria Math"/>
                      </a:rPr>
                      <m:t>exp</m:t>
                    </m:r>
                    <m:r>
                      <a:rPr lang="en-US" altLang="ko-KR" sz="1600" i="1">
                        <a:latin typeface="Cambria Math"/>
                      </a:rPr>
                      <m:t>⁡(</m:t>
                    </m:r>
                    <m:sSup>
                      <m:sSup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/>
                          </a:rPr>
                          <m:t>−</m:t>
                        </m:r>
                        <m:r>
                          <a:rPr lang="en-US" altLang="ko-KR" sz="1600" i="1">
                            <a:latin typeface="Cambria Math"/>
                          </a:rPr>
                          <m:t>𝑟</m:t>
                        </m:r>
                        <m:d>
                          <m:dPr>
                            <m:begChr m:val="‖"/>
                            <m:endChr m:val=""/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6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600" i="1">
                                <a:latin typeface="Cambria Math"/>
                              </a:rPr>
                              <m:t>−</m:t>
                            </m:r>
                            <m:d>
                              <m:dPr>
                                <m:begChr m:val=""/>
                                <m:endChr m:val="‖"/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ko-KR" sz="1600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16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6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1600" dirty="0"/>
                  <a:t>         		Hybrid kernel</a:t>
                </a:r>
              </a:p>
              <a:p>
                <a:pPr lvl="1"/>
                <a:endParaRPr lang="en-US" altLang="ko-KR" sz="1600" dirty="0"/>
              </a:p>
              <a:p>
                <a:pPr marL="742950" lvl="1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/>
                      </a:rPr>
                      <m:t>𝐾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600">
                        <a:latin typeface="Cambria Math"/>
                      </a:rPr>
                      <m:t>tanh</m:t>
                    </m:r>
                    <m:r>
                      <a:rPr lang="en-US" altLang="ko-KR" sz="1600" i="1">
                        <a:latin typeface="Cambria Math"/>
                      </a:rPr>
                      <m:t>⁡(</m:t>
                    </m:r>
                    <m:r>
                      <a:rPr lang="en-US" altLang="ko-KR" sz="1600" i="1">
                        <a:latin typeface="Cambria Math"/>
                      </a:rPr>
                      <m:t>𝑘</m:t>
                    </m:r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−</m:t>
                    </m:r>
                    <m:r>
                      <a:rPr lang="ko-KR" altLang="en-US" sz="1600" i="1">
                        <a:latin typeface="Cambria Math"/>
                      </a:rPr>
                      <m:t>𝛿</m:t>
                    </m:r>
                    <m:r>
                      <a:rPr lang="en-US" altLang="ko-KR" sz="16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1600" dirty="0"/>
                  <a:t>                           		Sigmoidal</a:t>
                </a:r>
              </a:p>
              <a:p>
                <a:pPr marL="342900" indent="-342900">
                  <a:buFont typeface="맑은 고딕" pitchFamily="50" charset="-127"/>
                  <a:buChar char="-"/>
                </a:pPr>
                <a:endParaRPr lang="en-US" altLang="ko-KR" sz="20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7" y="1347375"/>
                <a:ext cx="11077102" cy="4611262"/>
              </a:xfrm>
              <a:prstGeom prst="rect">
                <a:avLst/>
              </a:prstGeom>
              <a:blipFill rotWithShape="1">
                <a:blip r:embed="rId3"/>
                <a:stretch>
                  <a:fillRect l="-715" t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34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Support Vector Machine(SVM) </a:t>
            </a:r>
            <a:r>
              <a:rPr lang="ko-KR" altLang="en-US" sz="2400" b="1" dirty="0">
                <a:latin typeface="+mn-ea"/>
              </a:rPr>
              <a:t>개요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11"/>
            </a:pPr>
            <a:r>
              <a:rPr lang="ko-KR" altLang="en-US" sz="2000" b="1" dirty="0" err="1" smtClean="0">
                <a:latin typeface="+mn-ea"/>
              </a:rPr>
              <a:t>파이썬</a:t>
            </a:r>
            <a:r>
              <a:rPr lang="ko-KR" altLang="en-US" sz="2000" b="1" dirty="0" smtClean="0">
                <a:latin typeface="+mn-ea"/>
              </a:rPr>
              <a:t> </a:t>
            </a:r>
            <a:r>
              <a:rPr lang="en-US" altLang="ko-KR" sz="2000" b="1" dirty="0" err="1" smtClean="0">
                <a:latin typeface="+mn-ea"/>
              </a:rPr>
              <a:t>Sklearn</a:t>
            </a:r>
            <a:r>
              <a:rPr lang="en-US" altLang="ko-KR" sz="2000" b="1" dirty="0" smtClean="0">
                <a:latin typeface="+mn-ea"/>
              </a:rPr>
              <a:t> SVM Parameter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SVM</a:t>
            </a:r>
            <a:r>
              <a:rPr lang="ko-KR" altLang="en-US" sz="2000" dirty="0">
                <a:latin typeface="+mn-ea"/>
              </a:rPr>
              <a:t>에서 사용되는 </a:t>
            </a:r>
            <a:r>
              <a:rPr lang="en-US" altLang="ko-KR" sz="2000" dirty="0">
                <a:latin typeface="+mn-ea"/>
              </a:rPr>
              <a:t>Parameter</a:t>
            </a:r>
            <a:r>
              <a:rPr lang="ko-KR" altLang="en-US" sz="2000" dirty="0">
                <a:latin typeface="+mn-ea"/>
              </a:rPr>
              <a:t>는 </a:t>
            </a:r>
            <a:r>
              <a:rPr lang="en-US" altLang="ko-KR" sz="2000" dirty="0">
                <a:latin typeface="+mn-ea"/>
              </a:rPr>
              <a:t>Kernel, C, gamma </a:t>
            </a:r>
            <a:r>
              <a:rPr lang="ko-KR" altLang="en-US" sz="2000" dirty="0">
                <a:latin typeface="+mn-ea"/>
              </a:rPr>
              <a:t>대표적으로 많이 사용하는 총 세가지 종류가 있음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Kernel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sz="2000" dirty="0">
                <a:latin typeface="+mn-ea"/>
              </a:rPr>
              <a:t>기본값으로 </a:t>
            </a:r>
            <a:r>
              <a:rPr lang="en-US" altLang="ko-KR" sz="2000" dirty="0" err="1">
                <a:latin typeface="+mn-ea"/>
              </a:rPr>
              <a:t>rbf</a:t>
            </a:r>
            <a:r>
              <a:rPr lang="ko-KR" altLang="en-US" sz="2000" dirty="0">
                <a:latin typeface="+mn-ea"/>
              </a:rPr>
              <a:t>를 설정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값은 특정 중심에서 거리에 의존하는 함수 값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sz="2000" dirty="0" err="1">
                <a:latin typeface="+mn-ea"/>
              </a:rPr>
              <a:t>rbf</a:t>
            </a:r>
            <a:r>
              <a:rPr lang="en-US" altLang="ko-KR" sz="2000" dirty="0">
                <a:latin typeface="+mn-ea"/>
              </a:rPr>
              <a:t>(Radial Basis Function, linear, poly(Polynomial) </a:t>
            </a:r>
            <a:r>
              <a:rPr lang="ko-KR" altLang="en-US" sz="2000" dirty="0">
                <a:latin typeface="+mn-ea"/>
              </a:rPr>
              <a:t>총 </a:t>
            </a:r>
            <a:r>
              <a:rPr lang="en-US" altLang="ko-KR" sz="2000" dirty="0">
                <a:latin typeface="+mn-ea"/>
              </a:rPr>
              <a:t>3</a:t>
            </a:r>
            <a:r>
              <a:rPr lang="ko-KR" altLang="en-US" sz="2000" dirty="0">
                <a:latin typeface="+mn-ea"/>
              </a:rPr>
              <a:t>가지가 있음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C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ko-KR" altLang="en-US" sz="2000" dirty="0">
                <a:latin typeface="+mn-ea"/>
              </a:rPr>
              <a:t>기본값으로 </a:t>
            </a:r>
            <a:r>
              <a:rPr lang="en-US" altLang="ko-KR" sz="2000" dirty="0">
                <a:latin typeface="+mn-ea"/>
              </a:rPr>
              <a:t>1.0 </a:t>
            </a:r>
            <a:r>
              <a:rPr lang="ko-KR" altLang="en-US" sz="2000" dirty="0">
                <a:latin typeface="+mn-ea"/>
              </a:rPr>
              <a:t>설정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altLang="ko-KR" sz="2000" dirty="0">
                <a:latin typeface="+mn-ea"/>
              </a:rPr>
              <a:t>C </a:t>
            </a:r>
            <a:r>
              <a:rPr lang="ko-KR" altLang="en-US" sz="2000" dirty="0">
                <a:latin typeface="+mn-ea"/>
              </a:rPr>
              <a:t>값을 낮추면 </a:t>
            </a:r>
            <a:r>
              <a:rPr lang="ko-KR" altLang="en-US" sz="2000" dirty="0" err="1">
                <a:latin typeface="+mn-ea"/>
              </a:rPr>
              <a:t>초평면이</a:t>
            </a:r>
            <a:r>
              <a:rPr lang="ko-KR" altLang="en-US" sz="2000" dirty="0">
                <a:latin typeface="+mn-ea"/>
              </a:rPr>
              <a:t> 매끄러워지고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값을 높이면 </a:t>
            </a:r>
            <a:r>
              <a:rPr lang="ko-KR" altLang="en-US" sz="2000" dirty="0" err="1" smtClean="0">
                <a:latin typeface="+mn-ea"/>
              </a:rPr>
              <a:t>서포트</a:t>
            </a:r>
            <a:r>
              <a:rPr lang="ko-KR" altLang="en-US" sz="2000" dirty="0" smtClean="0">
                <a:latin typeface="+mn-ea"/>
              </a:rPr>
              <a:t> 벡터들을 </a:t>
            </a:r>
            <a:r>
              <a:rPr lang="ko-KR" altLang="en-US" sz="2000" dirty="0">
                <a:latin typeface="+mn-ea"/>
              </a:rPr>
              <a:t>더 잘 분류함                                     </a:t>
            </a:r>
            <a:r>
              <a:rPr lang="en-US" altLang="ko-KR" sz="2000" dirty="0">
                <a:latin typeface="+mn-ea"/>
              </a:rPr>
              <a:t>(Classifying training points correctly)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Gamma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sz="2000" dirty="0">
                <a:latin typeface="+mn-ea"/>
              </a:rPr>
              <a:t>기본값으로 </a:t>
            </a:r>
            <a:r>
              <a:rPr lang="en-US" altLang="ko-KR" sz="2000" dirty="0">
                <a:latin typeface="+mn-ea"/>
              </a:rPr>
              <a:t>auto </a:t>
            </a:r>
            <a:r>
              <a:rPr lang="ko-KR" altLang="en-US" sz="2000" dirty="0">
                <a:latin typeface="+mn-ea"/>
              </a:rPr>
              <a:t>설정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sz="2000" dirty="0">
                <a:latin typeface="+mn-ea"/>
              </a:rPr>
              <a:t>Gamma </a:t>
            </a:r>
            <a:r>
              <a:rPr lang="ko-KR" altLang="en-US" sz="2000" dirty="0">
                <a:latin typeface="+mn-ea"/>
              </a:rPr>
              <a:t>값을 낮추면 </a:t>
            </a:r>
            <a:r>
              <a:rPr lang="ko-KR" altLang="en-US" sz="2000" dirty="0" err="1">
                <a:latin typeface="+mn-ea"/>
              </a:rPr>
              <a:t>초평면에서</a:t>
            </a:r>
            <a:r>
              <a:rPr lang="ko-KR" altLang="en-US" sz="2000" dirty="0">
                <a:latin typeface="+mn-ea"/>
              </a:rPr>
              <a:t> 멀리 떨어진 </a:t>
            </a:r>
            <a:r>
              <a:rPr lang="ko-KR" altLang="en-US" sz="2000" dirty="0" err="1" smtClean="0">
                <a:latin typeface="+mn-ea"/>
              </a:rPr>
              <a:t>서포트</a:t>
            </a:r>
            <a:r>
              <a:rPr lang="ko-KR" altLang="en-US" sz="2000" dirty="0" smtClean="0">
                <a:latin typeface="+mn-ea"/>
              </a:rPr>
              <a:t> 벡터들의 </a:t>
            </a:r>
            <a:r>
              <a:rPr lang="ko-KR" altLang="en-US" sz="2000" dirty="0">
                <a:latin typeface="+mn-ea"/>
              </a:rPr>
              <a:t>영향이 낮고 값을 높이면 멀리 떨어진 요소들의 값이 영향이 큼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sz="2000" dirty="0">
                <a:latin typeface="+mn-ea"/>
              </a:rPr>
              <a:t>값을 높일 경우 </a:t>
            </a:r>
            <a:r>
              <a:rPr lang="ko-KR" altLang="en-US" sz="2000" dirty="0" err="1">
                <a:latin typeface="+mn-ea"/>
              </a:rPr>
              <a:t>초평면에</a:t>
            </a:r>
            <a:r>
              <a:rPr lang="ko-KR" altLang="en-US" sz="2000" dirty="0">
                <a:latin typeface="+mn-ea"/>
              </a:rPr>
              <a:t> 인접한 </a:t>
            </a:r>
            <a:r>
              <a:rPr lang="ko-KR" altLang="en-US" sz="2000" dirty="0" err="1" smtClean="0">
                <a:latin typeface="+mn-ea"/>
              </a:rPr>
              <a:t>서포트</a:t>
            </a:r>
            <a:r>
              <a:rPr lang="ko-KR" altLang="en-US" sz="2000" dirty="0" smtClean="0">
                <a:latin typeface="+mn-ea"/>
              </a:rPr>
              <a:t> 벡터들의 </a:t>
            </a:r>
            <a:r>
              <a:rPr lang="ko-KR" altLang="en-US" sz="2000" dirty="0">
                <a:latin typeface="+mn-ea"/>
              </a:rPr>
              <a:t>영향</a:t>
            </a:r>
            <a:r>
              <a:rPr lang="en-US" altLang="ko-KR" sz="2000" dirty="0">
                <a:latin typeface="+mn-ea"/>
              </a:rPr>
              <a:t>(Weight)</a:t>
            </a:r>
            <a:r>
              <a:rPr lang="ko-KR" altLang="en-US" sz="2000" dirty="0">
                <a:latin typeface="+mn-ea"/>
              </a:rPr>
              <a:t>가 커지기 때문에 </a:t>
            </a:r>
            <a:r>
              <a:rPr lang="ko-KR" altLang="en-US" sz="2000" dirty="0" err="1">
                <a:latin typeface="+mn-ea"/>
              </a:rPr>
              <a:t>초평면이</a:t>
            </a:r>
            <a:r>
              <a:rPr lang="ko-KR" altLang="en-US" sz="2000" dirty="0">
                <a:latin typeface="+mn-ea"/>
              </a:rPr>
              <a:t> 울퉁불퉁</a:t>
            </a:r>
            <a:r>
              <a:rPr lang="en-US" altLang="ko-KR" sz="2000" dirty="0">
                <a:latin typeface="+mn-ea"/>
              </a:rPr>
              <a:t>(Uneven)</a:t>
            </a:r>
            <a:r>
              <a:rPr lang="ko-KR" altLang="en-US" sz="2000" dirty="0">
                <a:latin typeface="+mn-ea"/>
              </a:rPr>
              <a:t>하게 됨</a:t>
            </a:r>
          </a:p>
          <a:p>
            <a:pPr marL="342900" indent="-342900">
              <a:buFontTx/>
              <a:buChar char="-"/>
            </a:pPr>
            <a:endParaRPr lang="en-US" altLang="ko-KR" sz="2000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10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Support Vector Machine(SVM) </a:t>
            </a:r>
            <a:r>
              <a:rPr lang="ko-KR" altLang="en-US" sz="2400" b="1" dirty="0">
                <a:latin typeface="+mn-ea"/>
              </a:rPr>
              <a:t>개요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12"/>
            </a:pPr>
            <a:r>
              <a:rPr lang="en-US" altLang="ko-KR" sz="2000" b="1" dirty="0" smtClean="0">
                <a:latin typeface="+mn-ea"/>
              </a:rPr>
              <a:t>SVM </a:t>
            </a:r>
            <a:r>
              <a:rPr lang="en-US" altLang="ko-KR" sz="2000" b="1" dirty="0" err="1" smtClean="0">
                <a:latin typeface="+mn-ea"/>
              </a:rPr>
              <a:t>Overfitting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그림과 같은 형태로 </a:t>
            </a:r>
            <a:r>
              <a:rPr lang="ko-KR" altLang="en-US" sz="2000" dirty="0" err="1">
                <a:latin typeface="+mn-ea"/>
              </a:rPr>
              <a:t>초평면을</a:t>
            </a:r>
            <a:r>
              <a:rPr lang="ko-KR" altLang="en-US" sz="2000" dirty="0">
                <a:latin typeface="+mn-ea"/>
              </a:rPr>
              <a:t> 정한 것을 보고 </a:t>
            </a:r>
            <a:r>
              <a:rPr lang="en-US" altLang="ko-KR" sz="2000" dirty="0" err="1">
                <a:latin typeface="+mn-ea"/>
              </a:rPr>
              <a:t>Overfitting</a:t>
            </a:r>
            <a:r>
              <a:rPr lang="ko-KR" altLang="en-US" sz="2000" dirty="0">
                <a:latin typeface="+mn-ea"/>
              </a:rPr>
              <a:t>되었다고 함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Machine Learning</a:t>
            </a:r>
            <a:r>
              <a:rPr lang="ko-KR" altLang="en-US" sz="2000" dirty="0">
                <a:latin typeface="+mn-ea"/>
              </a:rPr>
              <a:t>에서는 이러한 경우를 피해야 함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SVM Parameters</a:t>
            </a:r>
            <a:r>
              <a:rPr lang="ko-KR" altLang="en-US" sz="2000" dirty="0">
                <a:latin typeface="+mn-ea"/>
              </a:rPr>
              <a:t>인 </a:t>
            </a:r>
            <a:r>
              <a:rPr lang="en-US" altLang="ko-KR" sz="2000" dirty="0">
                <a:latin typeface="+mn-ea"/>
              </a:rPr>
              <a:t>Kernel, C, Gamma</a:t>
            </a:r>
            <a:r>
              <a:rPr lang="ko-KR" altLang="en-US" sz="2000" dirty="0">
                <a:latin typeface="+mn-ea"/>
              </a:rPr>
              <a:t>는 </a:t>
            </a:r>
            <a:r>
              <a:rPr lang="en-US" altLang="ko-KR" sz="2000" dirty="0" err="1">
                <a:latin typeface="+mn-ea"/>
              </a:rPr>
              <a:t>Overfitting</a:t>
            </a:r>
            <a:r>
              <a:rPr lang="ko-KR" altLang="en-US" sz="2000" dirty="0">
                <a:latin typeface="+mn-ea"/>
              </a:rPr>
              <a:t>에 영향을 주는 요소 중 일부</a:t>
            </a:r>
          </a:p>
          <a:p>
            <a:pPr marL="342900" indent="-342900">
              <a:buFontTx/>
              <a:buChar char="-"/>
            </a:pPr>
            <a:endParaRPr lang="en-US" altLang="ko-KR" sz="2000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183</a:t>
            </a:fld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3896681" y="4306260"/>
            <a:ext cx="416105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5977206" y="2492692"/>
            <a:ext cx="0" cy="359418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772096" y="2595333"/>
            <a:ext cx="12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813455" y="3936928"/>
            <a:ext cx="12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273972" y="4566772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836189" y="4939066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185732" y="4092615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195659" y="5215721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484373" y="5054985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382276" y="4509368"/>
            <a:ext cx="205099" cy="2136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699358" y="4639412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939285" y="3547967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5542254" y="4334180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5720832" y="3367550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6151732" y="3547966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6716349" y="3226544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6817659" y="4582007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7155025" y="4058431"/>
            <a:ext cx="256374" cy="2820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4007978" y="2879933"/>
            <a:ext cx="3649956" cy="2408105"/>
          </a:xfrm>
          <a:custGeom>
            <a:avLst/>
            <a:gdLst>
              <a:gd name="connsiteX0" fmla="*/ 0 w 3649956"/>
              <a:gd name="connsiteY0" fmla="*/ 649480 h 2408105"/>
              <a:gd name="connsiteX1" fmla="*/ 358923 w 3649956"/>
              <a:gd name="connsiteY1" fmla="*/ 1427147 h 2408105"/>
              <a:gd name="connsiteX2" fmla="*/ 435835 w 3649956"/>
              <a:gd name="connsiteY2" fmla="*/ 1512605 h 2408105"/>
              <a:gd name="connsiteX3" fmla="*/ 495656 w 3649956"/>
              <a:gd name="connsiteY3" fmla="*/ 2367185 h 2408105"/>
              <a:gd name="connsiteX4" fmla="*/ 1213502 w 3649956"/>
              <a:gd name="connsiteY4" fmla="*/ 2162086 h 2408105"/>
              <a:gd name="connsiteX5" fmla="*/ 1076770 w 3649956"/>
              <a:gd name="connsiteY5" fmla="*/ 1204957 h 2408105"/>
              <a:gd name="connsiteX6" fmla="*/ 1461330 w 3649956"/>
              <a:gd name="connsiteY6" fmla="*/ 1486968 h 2408105"/>
              <a:gd name="connsiteX7" fmla="*/ 1512605 w 3649956"/>
              <a:gd name="connsiteY7" fmla="*/ 2119357 h 2408105"/>
              <a:gd name="connsiteX8" fmla="*/ 1974078 w 3649956"/>
              <a:gd name="connsiteY8" fmla="*/ 1700613 h 2408105"/>
              <a:gd name="connsiteX9" fmla="*/ 2093719 w 3649956"/>
              <a:gd name="connsiteY9" fmla="*/ 1042587 h 2408105"/>
              <a:gd name="connsiteX10" fmla="*/ 2666287 w 3649956"/>
              <a:gd name="connsiteY10" fmla="*/ 1316052 h 2408105"/>
              <a:gd name="connsiteX11" fmla="*/ 2623558 w 3649956"/>
              <a:gd name="connsiteY11" fmla="*/ 1888620 h 2408105"/>
              <a:gd name="connsiteX12" fmla="*/ 3170489 w 3649956"/>
              <a:gd name="connsiteY12" fmla="*/ 2204815 h 2408105"/>
              <a:gd name="connsiteX13" fmla="*/ 3273039 w 3649956"/>
              <a:gd name="connsiteY13" fmla="*/ 1640792 h 2408105"/>
              <a:gd name="connsiteX14" fmla="*/ 3649054 w 3649956"/>
              <a:gd name="connsiteY14" fmla="*/ 1281869 h 2408105"/>
              <a:gd name="connsiteX15" fmla="*/ 3153398 w 3649956"/>
              <a:gd name="connsiteY15" fmla="*/ 0 h 240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49956" h="2408105">
                <a:moveTo>
                  <a:pt x="0" y="649480"/>
                </a:moveTo>
                <a:cubicBezTo>
                  <a:pt x="143142" y="966386"/>
                  <a:pt x="286284" y="1283293"/>
                  <a:pt x="358923" y="1427147"/>
                </a:cubicBezTo>
                <a:cubicBezTo>
                  <a:pt x="431562" y="1571001"/>
                  <a:pt x="413046" y="1355932"/>
                  <a:pt x="435835" y="1512605"/>
                </a:cubicBezTo>
                <a:cubicBezTo>
                  <a:pt x="458624" y="1669278"/>
                  <a:pt x="366045" y="2258938"/>
                  <a:pt x="495656" y="2367185"/>
                </a:cubicBezTo>
                <a:cubicBezTo>
                  <a:pt x="625267" y="2475432"/>
                  <a:pt x="1116650" y="2355791"/>
                  <a:pt x="1213502" y="2162086"/>
                </a:cubicBezTo>
                <a:cubicBezTo>
                  <a:pt x="1310354" y="1968381"/>
                  <a:pt x="1035465" y="1317477"/>
                  <a:pt x="1076770" y="1204957"/>
                </a:cubicBezTo>
                <a:cubicBezTo>
                  <a:pt x="1118075" y="1092437"/>
                  <a:pt x="1388691" y="1334568"/>
                  <a:pt x="1461330" y="1486968"/>
                </a:cubicBezTo>
                <a:cubicBezTo>
                  <a:pt x="1533969" y="1639368"/>
                  <a:pt x="1427147" y="2083750"/>
                  <a:pt x="1512605" y="2119357"/>
                </a:cubicBezTo>
                <a:cubicBezTo>
                  <a:pt x="1598063" y="2154965"/>
                  <a:pt x="1877226" y="1880075"/>
                  <a:pt x="1974078" y="1700613"/>
                </a:cubicBezTo>
                <a:cubicBezTo>
                  <a:pt x="2070930" y="1521151"/>
                  <a:pt x="1978351" y="1106680"/>
                  <a:pt x="2093719" y="1042587"/>
                </a:cubicBezTo>
                <a:cubicBezTo>
                  <a:pt x="2209087" y="978494"/>
                  <a:pt x="2577981" y="1175047"/>
                  <a:pt x="2666287" y="1316052"/>
                </a:cubicBezTo>
                <a:cubicBezTo>
                  <a:pt x="2754593" y="1457057"/>
                  <a:pt x="2539524" y="1740493"/>
                  <a:pt x="2623558" y="1888620"/>
                </a:cubicBezTo>
                <a:cubicBezTo>
                  <a:pt x="2707592" y="2036747"/>
                  <a:pt x="3062242" y="2246120"/>
                  <a:pt x="3170489" y="2204815"/>
                </a:cubicBezTo>
                <a:cubicBezTo>
                  <a:pt x="3278736" y="2163510"/>
                  <a:pt x="3193278" y="1794616"/>
                  <a:pt x="3273039" y="1640792"/>
                </a:cubicBezTo>
                <a:cubicBezTo>
                  <a:pt x="3352800" y="1486968"/>
                  <a:pt x="3668994" y="1555334"/>
                  <a:pt x="3649054" y="1281869"/>
                </a:cubicBezTo>
                <a:cubicBezTo>
                  <a:pt x="3629114" y="1008404"/>
                  <a:pt x="3237432" y="280587"/>
                  <a:pt x="3153398" y="0"/>
                </a:cubicBez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74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981950" y="6356354"/>
            <a:ext cx="2057400" cy="365125"/>
          </a:xfrm>
        </p:spPr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52079" y="2996952"/>
            <a:ext cx="828784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.2</a:t>
            </a:r>
            <a:r>
              <a:rPr lang="ko-KR" altLang="en-US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Support Vector Machine </a:t>
            </a:r>
            <a:r>
              <a:rPr lang="ko-KR" altLang="en-US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40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864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en-US" altLang="ko-KR" dirty="0" smtClean="0">
                <a:latin typeface="+mn-ea"/>
              </a:rPr>
              <a:t>Python package </a:t>
            </a:r>
            <a:r>
              <a:rPr lang="ko-KR" altLang="en-US" dirty="0" smtClean="0">
                <a:latin typeface="+mn-ea"/>
              </a:rPr>
              <a:t>가져오기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</a:t>
            </a:r>
            <a:r>
              <a:rPr lang="en-US" altLang="ko-KR" sz="2400" b="1" dirty="0">
                <a:latin typeface="+mn-ea"/>
              </a:rPr>
              <a:t>. Support Vector Machine </a:t>
            </a:r>
            <a:r>
              <a:rPr lang="ko-KR" altLang="en-US" sz="2400" b="1" dirty="0">
                <a:latin typeface="+mn-ea"/>
              </a:rPr>
              <a:t>실습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80645" y="2790041"/>
            <a:ext cx="11181472" cy="2837204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4400" indent="-2844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패키지 설명</a:t>
            </a:r>
            <a:endParaRPr lang="en-US" altLang="ko-KR" dirty="0" smtClean="0"/>
          </a:p>
          <a:p>
            <a:pPr marL="284400" indent="-284400">
              <a:buFontTx/>
              <a:buChar char="-"/>
            </a:pPr>
            <a:r>
              <a:rPr lang="en-US" altLang="ko-KR" sz="1600" dirty="0" err="1" smtClean="0">
                <a:latin typeface="+mn-ea"/>
              </a:rPr>
              <a:t>numpy</a:t>
            </a:r>
            <a:r>
              <a:rPr lang="en-US" altLang="ko-KR" sz="1600" dirty="0" smtClean="0">
                <a:latin typeface="+mn-ea"/>
              </a:rPr>
              <a:t> : </a:t>
            </a:r>
            <a:r>
              <a:rPr lang="ko-KR" altLang="en-US" sz="1600" dirty="0" err="1" smtClean="0">
                <a:latin typeface="+mn-ea"/>
              </a:rPr>
              <a:t>파이썬</a:t>
            </a:r>
            <a:r>
              <a:rPr lang="ko-KR" altLang="en-US" sz="1600" dirty="0" smtClean="0">
                <a:latin typeface="+mn-ea"/>
              </a:rPr>
              <a:t> 언어를 위한 행렬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벡터 등의 수학 계산을 위한 자료구조와 계산 함수를 제공하는 패키지</a:t>
            </a:r>
            <a:endParaRPr lang="en-US" altLang="ko-KR" sz="1600" dirty="0" smtClean="0">
              <a:latin typeface="+mn-ea"/>
            </a:endParaRPr>
          </a:p>
          <a:p>
            <a:pPr marL="284400" indent="-284400">
              <a:buFontTx/>
              <a:buChar char="-"/>
            </a:pPr>
            <a:r>
              <a:rPr lang="en-US" altLang="ko-KR" sz="1600" dirty="0"/>
              <a:t>pandas : </a:t>
            </a:r>
            <a:r>
              <a:rPr lang="ko-KR" altLang="en-US" sz="1600" dirty="0"/>
              <a:t>데이터 분석</a:t>
            </a:r>
            <a:r>
              <a:rPr lang="en-US" altLang="ko-KR" sz="1600" dirty="0"/>
              <a:t>, </a:t>
            </a:r>
            <a:r>
              <a:rPr lang="ko-KR" altLang="en-US" sz="1600" dirty="0"/>
              <a:t>가공</a:t>
            </a:r>
            <a:r>
              <a:rPr lang="en-US" altLang="ko-KR" sz="1600" dirty="0"/>
              <a:t>, </a:t>
            </a:r>
            <a:r>
              <a:rPr lang="ko-KR" altLang="en-US" sz="1600" dirty="0"/>
              <a:t>처리</a:t>
            </a:r>
            <a:r>
              <a:rPr lang="en-US" altLang="ko-KR" sz="1600" dirty="0"/>
              <a:t> </a:t>
            </a:r>
            <a:r>
              <a:rPr lang="ko-KR" altLang="en-US" sz="1600" dirty="0"/>
              <a:t>등을 쉽게 하기 위한 자료구조와 처리 함수들을 제공하는 </a:t>
            </a:r>
            <a:r>
              <a:rPr lang="ko-KR" altLang="en-US" sz="1600" dirty="0" smtClean="0"/>
              <a:t>패키지</a:t>
            </a:r>
            <a:endParaRPr lang="en-US" altLang="ko-KR" sz="1600" dirty="0" smtClean="0"/>
          </a:p>
          <a:p>
            <a:pPr marL="284400" indent="-284400">
              <a:buFontTx/>
              <a:buChar char="-"/>
            </a:pPr>
            <a:r>
              <a:rPr lang="en-US" altLang="ko-KR" sz="1600" dirty="0" err="1" smtClean="0">
                <a:latin typeface="+mn-ea"/>
              </a:rPr>
              <a:t>matplotlib.pyplot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 </a:t>
            </a:r>
            <a:r>
              <a:rPr lang="en-US" altLang="ko-KR" sz="1600" dirty="0" err="1">
                <a:latin typeface="+mn-ea"/>
              </a:rPr>
              <a:t>matplotlib</a:t>
            </a:r>
            <a:r>
              <a:rPr lang="ko-KR" altLang="en-US" sz="1600" dirty="0">
                <a:latin typeface="+mn-ea"/>
              </a:rPr>
              <a:t>의 서브패키지로 </a:t>
            </a:r>
            <a:r>
              <a:rPr lang="en-US" altLang="ko-KR" sz="1600" dirty="0" smtClean="0">
                <a:latin typeface="+mn-ea"/>
              </a:rPr>
              <a:t>*</a:t>
            </a:r>
            <a:r>
              <a:rPr lang="en-US" altLang="ko-KR" sz="1600" dirty="0">
                <a:latin typeface="+mn-ea"/>
              </a:rPr>
              <a:t>MATLAB </a:t>
            </a:r>
            <a:r>
              <a:rPr lang="ko-KR" altLang="en-US" sz="1600" dirty="0">
                <a:latin typeface="+mn-ea"/>
              </a:rPr>
              <a:t>처럼 플롯을 그려주는 </a:t>
            </a:r>
            <a:r>
              <a:rPr lang="ko-KR" altLang="en-US" sz="1600" dirty="0" smtClean="0">
                <a:latin typeface="+mn-ea"/>
              </a:rPr>
              <a:t>패키지</a:t>
            </a:r>
            <a:endParaRPr lang="en-US" altLang="ko-KR" sz="1600" dirty="0" smtClean="0">
              <a:latin typeface="+mn-ea"/>
            </a:endParaRPr>
          </a:p>
          <a:p>
            <a:pPr marL="284400" lvl="0" indent="-284400" algn="r"/>
            <a:r>
              <a:rPr lang="en-US" altLang="ko-KR" sz="1400" dirty="0" smtClean="0">
                <a:solidFill>
                  <a:prstClr val="black"/>
                </a:solidFill>
              </a:rPr>
              <a:t>*MATLAB : </a:t>
            </a:r>
            <a:r>
              <a:rPr lang="ko-KR" altLang="en-US" sz="1400" dirty="0" smtClean="0">
                <a:solidFill>
                  <a:prstClr val="black"/>
                </a:solidFill>
              </a:rPr>
              <a:t>수치 해석 및 프로그래밍 환경을 제공하는 </a:t>
            </a:r>
            <a:r>
              <a:rPr lang="ko-KR" altLang="en-US" sz="1400" dirty="0">
                <a:solidFill>
                  <a:prstClr val="black"/>
                </a:solidFill>
              </a:rPr>
              <a:t>공학용 </a:t>
            </a:r>
            <a:r>
              <a:rPr lang="ko-KR" altLang="en-US" sz="1400" dirty="0" smtClean="0">
                <a:solidFill>
                  <a:prstClr val="black"/>
                </a:solidFill>
              </a:rPr>
              <a:t>소프트웨어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marL="284400" indent="-2844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모듈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/>
          </a:p>
          <a:p>
            <a:pPr marL="284400" indent="-284400" fontAlgn="base">
              <a:buFontTx/>
              <a:buChar char="-"/>
            </a:pPr>
            <a:r>
              <a:rPr lang="en-US" altLang="ko-KR" dirty="0" err="1" smtClean="0"/>
              <a:t>svm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sklearn</a:t>
            </a:r>
            <a:r>
              <a:rPr lang="en-US" altLang="ko-KR" dirty="0"/>
              <a:t> </a:t>
            </a:r>
            <a:r>
              <a:rPr lang="ko-KR" altLang="en-US" dirty="0"/>
              <a:t>패키지에서 제공하는 </a:t>
            </a:r>
            <a:r>
              <a:rPr lang="en-US" altLang="ko-KR" dirty="0" smtClean="0"/>
              <a:t>Support Vector Machine</a:t>
            </a:r>
            <a:r>
              <a:rPr lang="ko-KR" altLang="en-US" dirty="0" smtClean="0"/>
              <a:t>을 </a:t>
            </a:r>
            <a:r>
              <a:rPr lang="ko-KR" altLang="en-US" dirty="0"/>
              <a:t>할 수 있게 도와주는 </a:t>
            </a:r>
            <a:r>
              <a:rPr lang="ko-KR" altLang="en-US" dirty="0" smtClean="0"/>
              <a:t>모듈</a:t>
            </a:r>
            <a:endParaRPr lang="en-US" altLang="ko-KR" dirty="0" smtClean="0"/>
          </a:p>
          <a:p>
            <a:pPr marL="284400" indent="-284400" fontAlgn="base">
              <a:buFontTx/>
              <a:buChar char="-"/>
            </a:pPr>
            <a:r>
              <a:rPr lang="en-US" altLang="ko-KR" dirty="0">
                <a:latin typeface="+mn-ea"/>
              </a:rPr>
              <a:t>d</a:t>
            </a:r>
            <a:r>
              <a:rPr lang="en-US" altLang="ko-KR" dirty="0" smtClean="0">
                <a:latin typeface="+mn-ea"/>
              </a:rPr>
              <a:t>atasets : </a:t>
            </a:r>
            <a:r>
              <a:rPr lang="en-US" altLang="ko-KR" dirty="0" err="1"/>
              <a:t>sklearn</a:t>
            </a:r>
            <a:r>
              <a:rPr lang="en-US" altLang="ko-KR" dirty="0"/>
              <a:t> </a:t>
            </a:r>
            <a:r>
              <a:rPr lang="ko-KR" altLang="en-US" dirty="0"/>
              <a:t>패키지에서 제공하는 </a:t>
            </a:r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dataset</a:t>
            </a:r>
            <a:r>
              <a:rPr lang="ko-KR" altLang="en-US" dirty="0"/>
              <a:t>을 </a:t>
            </a:r>
            <a:r>
              <a:rPr lang="ko-KR" altLang="en-US" dirty="0" err="1"/>
              <a:t>로드할</a:t>
            </a:r>
            <a:r>
              <a:rPr lang="ko-KR" altLang="en-US" dirty="0"/>
              <a:t> 때 사용하는 </a:t>
            </a:r>
            <a:r>
              <a:rPr lang="ko-KR" altLang="en-US" dirty="0" smtClean="0"/>
              <a:t>모듈</a:t>
            </a:r>
            <a:endParaRPr lang="en-US" altLang="ko-KR" dirty="0" smtClean="0">
              <a:latin typeface="+mn-ea"/>
            </a:endParaRPr>
          </a:p>
          <a:p>
            <a:pPr marL="284400" indent="-2844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코드 설명</a:t>
            </a:r>
            <a:endParaRPr lang="en-US" altLang="ko-KR" dirty="0">
              <a:latin typeface="+mn-ea"/>
            </a:endParaRPr>
          </a:p>
          <a:p>
            <a:pPr marL="284400" indent="-284400">
              <a:buFontTx/>
              <a:buChar char="-"/>
            </a:pPr>
            <a:r>
              <a:rPr lang="en-US" altLang="ko-KR" sz="1600" dirty="0">
                <a:latin typeface="+mn-ea"/>
              </a:rPr>
              <a:t>%</a:t>
            </a:r>
            <a:r>
              <a:rPr lang="en-US" altLang="ko-KR" sz="1600" dirty="0" err="1">
                <a:latin typeface="+mn-ea"/>
              </a:rPr>
              <a:t>matplotlib</a:t>
            </a:r>
            <a:r>
              <a:rPr lang="en-US" altLang="ko-KR" sz="1600" dirty="0">
                <a:latin typeface="+mn-ea"/>
              </a:rPr>
              <a:t> inline : </a:t>
            </a:r>
            <a:r>
              <a:rPr lang="en-US" altLang="ko-KR" sz="1600" dirty="0" err="1">
                <a:latin typeface="+mn-ea"/>
              </a:rPr>
              <a:t>ipython</a:t>
            </a:r>
            <a:r>
              <a:rPr lang="ko-KR" altLang="en-US" sz="1600" dirty="0">
                <a:latin typeface="+mn-ea"/>
              </a:rPr>
              <a:t>의 </a:t>
            </a:r>
            <a:r>
              <a:rPr lang="en-US" altLang="ko-KR" sz="1600" dirty="0">
                <a:latin typeface="+mn-ea"/>
              </a:rPr>
              <a:t>“magic function” </a:t>
            </a:r>
            <a:r>
              <a:rPr lang="ko-KR" altLang="en-US" sz="1600" dirty="0">
                <a:latin typeface="+mn-ea"/>
              </a:rPr>
              <a:t>중 하나로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matplotlib</a:t>
            </a:r>
            <a:r>
              <a:rPr lang="ko-KR" altLang="en-US" sz="1600" dirty="0">
                <a:latin typeface="+mn-ea"/>
              </a:rPr>
              <a:t>의 시각화 결과를 </a:t>
            </a:r>
            <a:r>
              <a:rPr lang="en-US" altLang="ko-KR" sz="1600" dirty="0" err="1">
                <a:latin typeface="+mn-ea"/>
              </a:rPr>
              <a:t>Ipython</a:t>
            </a:r>
            <a:r>
              <a:rPr lang="en-US" altLang="ko-KR" sz="1600" dirty="0">
                <a:latin typeface="+mn-ea"/>
              </a:rPr>
              <a:t> notebook </a:t>
            </a:r>
            <a:r>
              <a:rPr lang="ko-KR" altLang="en-US" sz="1600" dirty="0">
                <a:latin typeface="+mn-ea"/>
              </a:rPr>
              <a:t>안에서 출력하는 </a:t>
            </a:r>
            <a:r>
              <a:rPr lang="ko-KR" altLang="en-US" sz="1600" dirty="0" smtClean="0">
                <a:latin typeface="+mn-ea"/>
              </a:rPr>
              <a:t>함수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5" y="1212614"/>
            <a:ext cx="4272411" cy="1305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058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Support Vector Machine </a:t>
            </a:r>
            <a:r>
              <a:rPr lang="ko-KR" altLang="en-US" sz="2400" b="1" dirty="0">
                <a:latin typeface="+mn-ea"/>
              </a:rPr>
              <a:t>실습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en-US" altLang="ko-KR" dirty="0" smtClean="0">
                <a:latin typeface="+mn-ea"/>
              </a:rPr>
              <a:t>Iris dataset </a:t>
            </a:r>
            <a:r>
              <a:rPr lang="ko-KR" altLang="en-US" dirty="0" err="1" smtClean="0">
                <a:latin typeface="+mn-ea"/>
              </a:rPr>
              <a:t>로드하기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3185063"/>
            <a:ext cx="11181472" cy="3061913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변수 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iris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 smtClean="0">
                <a:latin typeface="+mn-ea"/>
              </a:rPr>
              <a:t>sklearn</a:t>
            </a:r>
            <a:r>
              <a:rPr lang="ko-KR" altLang="en-US" dirty="0" smtClean="0">
                <a:latin typeface="+mn-ea"/>
              </a:rPr>
              <a:t>패키지에서 제공하는 </a:t>
            </a:r>
            <a:r>
              <a:rPr lang="ko-KR" altLang="en-US" dirty="0" err="1" smtClean="0">
                <a:latin typeface="+mn-ea"/>
              </a:rPr>
              <a:t>데이터셋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iris</a:t>
            </a:r>
            <a:r>
              <a:rPr lang="ko-KR" altLang="en-US" dirty="0">
                <a:latin typeface="+mn-ea"/>
              </a:rPr>
              <a:t>를</a:t>
            </a:r>
            <a:r>
              <a:rPr lang="ko-KR" altLang="en-US" dirty="0" smtClean="0">
                <a:latin typeface="+mn-ea"/>
              </a:rPr>
              <a:t> 저장한 변수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모듈 설명</a:t>
            </a:r>
            <a:endParaRPr lang="en-US" altLang="ko-KR" dirty="0" smtClean="0"/>
          </a:p>
          <a:p>
            <a:pPr marL="342900" indent="-342900" fontAlgn="base">
              <a:buFontTx/>
              <a:buChar char="-"/>
            </a:pPr>
            <a:r>
              <a:rPr lang="en-US" altLang="ko-KR" dirty="0" smtClean="0"/>
              <a:t>datasets </a:t>
            </a:r>
            <a:r>
              <a:rPr lang="en-US" altLang="ko-KR" dirty="0"/>
              <a:t>: </a:t>
            </a:r>
            <a:r>
              <a:rPr lang="en-US" altLang="ko-KR" dirty="0" err="1" smtClean="0"/>
              <a:t>sklearn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패키지에서 제공하는 </a:t>
            </a:r>
            <a:r>
              <a:rPr lang="en-US" altLang="ko-KR" dirty="0"/>
              <a:t>o</a:t>
            </a:r>
            <a:r>
              <a:rPr lang="en-US" altLang="ko-KR" dirty="0" smtClean="0"/>
              <a:t>pen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dataset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로드할</a:t>
            </a:r>
            <a:r>
              <a:rPr lang="ko-KR" altLang="en-US" dirty="0" smtClean="0"/>
              <a:t> 때 사용하는 모듈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함수 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datasets.load_iris</a:t>
            </a:r>
            <a:r>
              <a:rPr lang="en-US" altLang="ko-KR" dirty="0" smtClean="0">
                <a:latin typeface="+mn-ea"/>
              </a:rPr>
              <a:t>() : </a:t>
            </a:r>
            <a:r>
              <a:rPr lang="en-US" altLang="ko-KR" dirty="0" err="1" smtClean="0">
                <a:latin typeface="+mn-ea"/>
              </a:rPr>
              <a:t>sklearn</a:t>
            </a:r>
            <a:r>
              <a:rPr lang="ko-KR" altLang="en-US" dirty="0">
                <a:latin typeface="+mn-ea"/>
              </a:rPr>
              <a:t>의 내장 </a:t>
            </a:r>
            <a:r>
              <a:rPr lang="ko-KR" altLang="en-US" dirty="0" err="1">
                <a:latin typeface="+mn-ea"/>
              </a:rPr>
              <a:t>데이터셋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iris</a:t>
            </a:r>
            <a:r>
              <a:rPr lang="ko-KR" altLang="en-US" dirty="0">
                <a:latin typeface="+mn-ea"/>
              </a:rPr>
              <a:t>를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로드하는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함수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+mn-ea"/>
              </a:rPr>
              <a:t>딕셔너리</a:t>
            </a:r>
            <a:r>
              <a:rPr lang="en-US" altLang="ko-KR" dirty="0" smtClean="0">
                <a:latin typeface="+mn-ea"/>
              </a:rPr>
              <a:t>.</a:t>
            </a:r>
            <a:r>
              <a:rPr lang="en-US" altLang="ko-KR" dirty="0">
                <a:latin typeface="+mn-ea"/>
              </a:rPr>
              <a:t>keys</a:t>
            </a:r>
            <a:r>
              <a:rPr lang="en-US" altLang="ko-KR" dirty="0" smtClean="0">
                <a:latin typeface="+mn-ea"/>
              </a:rPr>
              <a:t>() : </a:t>
            </a:r>
            <a:r>
              <a:rPr lang="ko-KR" altLang="en-US" dirty="0" err="1" smtClean="0">
                <a:latin typeface="+mn-ea"/>
              </a:rPr>
              <a:t>딕셔너리</a:t>
            </a:r>
            <a:r>
              <a:rPr lang="ko-KR" altLang="en-US" dirty="0" smtClean="0">
                <a:latin typeface="+mn-ea"/>
              </a:rPr>
              <a:t> 형식에 데이터에서 </a:t>
            </a:r>
            <a:r>
              <a:rPr lang="en-US" altLang="ko-KR" dirty="0">
                <a:latin typeface="+mn-ea"/>
              </a:rPr>
              <a:t>k</a:t>
            </a:r>
            <a:r>
              <a:rPr lang="en-US" altLang="ko-KR" dirty="0" smtClean="0">
                <a:latin typeface="+mn-ea"/>
              </a:rPr>
              <a:t>ey</a:t>
            </a:r>
            <a:r>
              <a:rPr lang="ko-KR" altLang="en-US" dirty="0" smtClean="0">
                <a:latin typeface="+mn-ea"/>
              </a:rPr>
              <a:t>값만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출력하는 함수 </a:t>
            </a:r>
            <a:r>
              <a:rPr lang="en-US" altLang="ko-KR" dirty="0" smtClean="0">
                <a:latin typeface="+mn-ea"/>
              </a:rPr>
              <a:t>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코드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print(</a:t>
            </a:r>
            <a:r>
              <a:rPr lang="en-US" altLang="ko-KR" dirty="0" err="1" smtClean="0">
                <a:latin typeface="+mn-ea"/>
              </a:rPr>
              <a:t>iris.keys</a:t>
            </a:r>
            <a:r>
              <a:rPr lang="en-US" altLang="ko-KR" dirty="0" smtClean="0">
                <a:latin typeface="+mn-ea"/>
              </a:rPr>
              <a:t>()) : </a:t>
            </a:r>
            <a:r>
              <a:rPr lang="ko-KR" altLang="en-US" dirty="0" err="1" smtClean="0">
                <a:latin typeface="+mn-ea"/>
              </a:rPr>
              <a:t>로드한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iris </a:t>
            </a:r>
            <a:r>
              <a:rPr lang="ko-KR" altLang="en-US" dirty="0" smtClean="0">
                <a:latin typeface="+mn-ea"/>
              </a:rPr>
              <a:t>전체 데이터</a:t>
            </a:r>
            <a:r>
              <a:rPr lang="ko-KR" altLang="en-US" dirty="0">
                <a:latin typeface="+mn-ea"/>
              </a:rPr>
              <a:t>에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key </a:t>
            </a:r>
            <a:r>
              <a:rPr lang="ko-KR" altLang="en-US" dirty="0" smtClean="0">
                <a:latin typeface="+mn-ea"/>
              </a:rPr>
              <a:t>값을 출력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print(</a:t>
            </a:r>
            <a:r>
              <a:rPr lang="en-US" altLang="ko-KR" dirty="0" err="1" smtClean="0">
                <a:latin typeface="+mn-ea"/>
              </a:rPr>
              <a:t>iris.data.shape</a:t>
            </a:r>
            <a:r>
              <a:rPr lang="en-US" altLang="ko-KR" dirty="0" smtClean="0">
                <a:latin typeface="+mn-ea"/>
              </a:rPr>
              <a:t>) : iris </a:t>
            </a:r>
            <a:r>
              <a:rPr lang="ko-KR" altLang="en-US" dirty="0" smtClean="0">
                <a:latin typeface="+mn-ea"/>
              </a:rPr>
              <a:t>전체 데이터 중 </a:t>
            </a:r>
            <a:r>
              <a:rPr lang="en-US" altLang="ko-KR" dirty="0" smtClean="0">
                <a:latin typeface="+mn-ea"/>
              </a:rPr>
              <a:t>data</a:t>
            </a:r>
            <a:r>
              <a:rPr lang="ko-KR" altLang="en-US" dirty="0" smtClean="0">
                <a:latin typeface="+mn-ea"/>
              </a:rPr>
              <a:t>에 대한 전체 행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열 길이를 출력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print(</a:t>
            </a:r>
            <a:r>
              <a:rPr lang="en-US" altLang="ko-KR" dirty="0" err="1" smtClean="0">
                <a:latin typeface="+mn-ea"/>
              </a:rPr>
              <a:t>iris.feature_names</a:t>
            </a:r>
            <a:r>
              <a:rPr lang="en-US" altLang="ko-KR" dirty="0" smtClean="0">
                <a:latin typeface="+mn-ea"/>
              </a:rPr>
              <a:t>) : iris </a:t>
            </a:r>
            <a:r>
              <a:rPr lang="ko-KR" altLang="en-US" dirty="0" smtClean="0">
                <a:latin typeface="+mn-ea"/>
              </a:rPr>
              <a:t>데이터에 </a:t>
            </a:r>
            <a:r>
              <a:rPr lang="ko-KR" altLang="en-US" dirty="0" err="1" smtClean="0">
                <a:latin typeface="+mn-ea"/>
              </a:rPr>
              <a:t>컬럼</a:t>
            </a:r>
            <a:r>
              <a:rPr lang="ko-KR" altLang="en-US" dirty="0" smtClean="0">
                <a:latin typeface="+mn-ea"/>
              </a:rPr>
              <a:t> 이름을 출력 </a:t>
            </a:r>
            <a:endParaRPr lang="en-US" altLang="ko-KR" dirty="0"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5" y="1212614"/>
            <a:ext cx="6788373" cy="1625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78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Support Vector Machine </a:t>
            </a:r>
            <a:r>
              <a:rPr lang="ko-KR" altLang="en-US" sz="2400" b="1" dirty="0">
                <a:latin typeface="+mn-ea"/>
              </a:rPr>
              <a:t>실습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66333" y="2565400"/>
            <a:ext cx="247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lang="en-US" altLang="ko-KR" dirty="0" smtClean="0">
                <a:latin typeface="+mn-ea"/>
              </a:rPr>
              <a:t>Iris dataset </a:t>
            </a:r>
            <a:r>
              <a:rPr lang="ko-KR" altLang="en-US" dirty="0" smtClean="0">
                <a:latin typeface="+mn-ea"/>
              </a:rPr>
              <a:t>정보 보기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1489613"/>
            <a:ext cx="4347729" cy="2313266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코드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print(</a:t>
            </a:r>
            <a:r>
              <a:rPr lang="en-US" altLang="ko-KR" dirty="0" err="1" smtClean="0">
                <a:latin typeface="+mn-ea"/>
              </a:rPr>
              <a:t>iris.DESCR</a:t>
            </a:r>
            <a:r>
              <a:rPr lang="en-US" altLang="ko-KR" dirty="0" smtClean="0">
                <a:latin typeface="+mn-ea"/>
              </a:rPr>
              <a:t>) :             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      iris </a:t>
            </a:r>
            <a:r>
              <a:rPr lang="ko-KR" altLang="en-US" dirty="0" smtClean="0">
                <a:latin typeface="+mn-ea"/>
              </a:rPr>
              <a:t>변수에 저장된 </a:t>
            </a:r>
            <a:r>
              <a:rPr lang="en-US" altLang="ko-KR" dirty="0" smtClean="0">
                <a:latin typeface="+mn-ea"/>
              </a:rPr>
              <a:t>iris </a:t>
            </a:r>
            <a:r>
              <a:rPr lang="ko-KR" altLang="en-US" dirty="0" smtClean="0">
                <a:latin typeface="+mn-ea"/>
              </a:rPr>
              <a:t>데이터 중 데이터에 세부적인 내용을 저장하고 있는 </a:t>
            </a:r>
            <a:r>
              <a:rPr lang="en-US" altLang="ko-KR" dirty="0" smtClean="0">
                <a:latin typeface="+mn-ea"/>
              </a:rPr>
              <a:t>DESCR</a:t>
            </a:r>
            <a:r>
              <a:rPr lang="ko-KR" altLang="en-US" dirty="0" smtClean="0">
                <a:latin typeface="+mn-ea"/>
              </a:rPr>
              <a:t>을 출력</a:t>
            </a:r>
            <a:r>
              <a:rPr lang="en-US" altLang="ko-KR" dirty="0" smtClean="0">
                <a:latin typeface="+mn-ea"/>
              </a:rPr>
              <a:t>           </a:t>
            </a:r>
            <a:r>
              <a:rPr lang="ko-KR" altLang="en-US" dirty="0" smtClean="0">
                <a:latin typeface="+mn-ea"/>
              </a:rPr>
              <a:t>                           </a:t>
            </a:r>
            <a:r>
              <a:rPr lang="en-US" altLang="ko-KR" dirty="0" smtClean="0">
                <a:latin typeface="+mn-ea"/>
              </a:rPr>
              <a:t>(</a:t>
            </a:r>
            <a:r>
              <a:rPr lang="en-US" altLang="ko-KR" dirty="0" err="1" smtClean="0">
                <a:latin typeface="+mn-ea"/>
              </a:rPr>
              <a:t>sklearn</a:t>
            </a:r>
            <a:r>
              <a:rPr lang="en-US" altLang="ko-KR" dirty="0" smtClean="0">
                <a:latin typeface="+mn-ea"/>
              </a:rPr>
              <a:t> dataset</a:t>
            </a:r>
            <a:r>
              <a:rPr lang="ko-KR" altLang="en-US" dirty="0" smtClean="0">
                <a:latin typeface="+mn-ea"/>
              </a:rPr>
              <a:t>은 해당 </a:t>
            </a:r>
            <a:r>
              <a:rPr lang="en-US" altLang="ko-KR" dirty="0" smtClean="0">
                <a:latin typeface="+mn-ea"/>
              </a:rPr>
              <a:t>dataset</a:t>
            </a:r>
            <a:r>
              <a:rPr lang="ko-KR" altLang="en-US" dirty="0" smtClean="0">
                <a:latin typeface="+mn-ea"/>
              </a:rPr>
              <a:t>에 세부정보를 다음과 같이 제공</a:t>
            </a:r>
            <a:r>
              <a:rPr lang="en-US" altLang="ko-KR" dirty="0" smtClean="0">
                <a:latin typeface="+mn-ea"/>
              </a:rPr>
              <a:t>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633" y="1489613"/>
            <a:ext cx="6154484" cy="3745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Support Vector Machine </a:t>
            </a:r>
            <a:r>
              <a:rPr lang="ko-KR" altLang="en-US" sz="2400" b="1" dirty="0">
                <a:latin typeface="+mn-ea"/>
              </a:rPr>
              <a:t>실습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66333" y="2565400"/>
            <a:ext cx="247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4"/>
            </a:pPr>
            <a:r>
              <a:rPr lang="ko-KR" altLang="en-US" dirty="0" smtClean="0">
                <a:latin typeface="+mn-ea"/>
              </a:rPr>
              <a:t>데이터 학습시키기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2255743"/>
            <a:ext cx="11181472" cy="3991234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변수 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x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smtClean="0">
                <a:latin typeface="+mn-ea"/>
              </a:rPr>
              <a:t>iris </a:t>
            </a:r>
            <a:r>
              <a:rPr lang="ko-KR" altLang="en-US" dirty="0">
                <a:latin typeface="+mn-ea"/>
              </a:rPr>
              <a:t>변수에 전체 데이터 중 </a:t>
            </a:r>
            <a:r>
              <a:rPr lang="en-US" altLang="ko-KR" dirty="0">
                <a:latin typeface="+mn-ea"/>
              </a:rPr>
              <a:t>data</a:t>
            </a:r>
            <a:r>
              <a:rPr lang="ko-KR" altLang="en-US" dirty="0">
                <a:latin typeface="+mn-ea"/>
              </a:rPr>
              <a:t>에 해당하는 </a:t>
            </a:r>
            <a:r>
              <a:rPr lang="ko-KR" altLang="en-US" dirty="0" smtClean="0">
                <a:latin typeface="+mn-ea"/>
              </a:rPr>
              <a:t>값 중 </a:t>
            </a:r>
            <a:r>
              <a:rPr lang="en-US" altLang="ko-KR" dirty="0" smtClean="0">
                <a:latin typeface="+mn-ea"/>
              </a:rPr>
              <a:t>2</a:t>
            </a:r>
            <a:r>
              <a:rPr lang="ko-KR" altLang="en-US" dirty="0" smtClean="0">
                <a:latin typeface="+mn-ea"/>
              </a:rPr>
              <a:t>개 열과 전체 행 </a:t>
            </a:r>
            <a:r>
              <a:rPr lang="ko-KR" altLang="en-US" dirty="0">
                <a:latin typeface="+mn-ea"/>
              </a:rPr>
              <a:t>값</a:t>
            </a:r>
            <a:r>
              <a:rPr lang="ko-KR" altLang="en-US" dirty="0" smtClean="0">
                <a:latin typeface="+mn-ea"/>
              </a:rPr>
              <a:t>을 </a:t>
            </a:r>
            <a:r>
              <a:rPr lang="ko-KR" altLang="en-US" dirty="0">
                <a:latin typeface="+mn-ea"/>
              </a:rPr>
              <a:t>저장한 변수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y </a:t>
            </a:r>
            <a:r>
              <a:rPr lang="en-US" altLang="ko-KR" dirty="0">
                <a:latin typeface="+mn-ea"/>
              </a:rPr>
              <a:t>: iris </a:t>
            </a:r>
            <a:r>
              <a:rPr lang="ko-KR" altLang="en-US" dirty="0">
                <a:latin typeface="+mn-ea"/>
              </a:rPr>
              <a:t>변수에 전체 데이터 중 </a:t>
            </a:r>
            <a:r>
              <a:rPr lang="en-US" altLang="ko-KR" dirty="0" smtClean="0">
                <a:latin typeface="+mn-ea"/>
              </a:rPr>
              <a:t>target</a:t>
            </a:r>
            <a:r>
              <a:rPr lang="ko-KR" altLang="en-US" dirty="0" smtClean="0">
                <a:latin typeface="+mn-ea"/>
              </a:rPr>
              <a:t>에 </a:t>
            </a:r>
            <a:r>
              <a:rPr lang="ko-KR" altLang="en-US" dirty="0">
                <a:latin typeface="+mn-ea"/>
              </a:rPr>
              <a:t>해당하는 </a:t>
            </a:r>
            <a:r>
              <a:rPr lang="ko-KR" altLang="en-US" dirty="0" smtClean="0">
                <a:latin typeface="+mn-ea"/>
              </a:rPr>
              <a:t>값을 </a:t>
            </a:r>
            <a:r>
              <a:rPr lang="ko-KR" altLang="en-US" dirty="0">
                <a:latin typeface="+mn-ea"/>
              </a:rPr>
              <a:t>저장한 변수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SVM : </a:t>
            </a:r>
            <a:r>
              <a:rPr lang="ko-KR" altLang="en-US" dirty="0" smtClean="0">
                <a:latin typeface="+mn-ea"/>
              </a:rPr>
              <a:t>학습된 </a:t>
            </a:r>
            <a:r>
              <a:rPr lang="en-US" altLang="ko-KR" dirty="0" smtClean="0">
                <a:latin typeface="+mn-ea"/>
              </a:rPr>
              <a:t>SVM </a:t>
            </a:r>
            <a:r>
              <a:rPr lang="ko-KR" altLang="en-US" dirty="0" smtClean="0">
                <a:latin typeface="+mn-ea"/>
              </a:rPr>
              <a:t>모델을 저장한 변수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함수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</a:rPr>
              <a:t>s</a:t>
            </a:r>
            <a:r>
              <a:rPr lang="en-US" altLang="ko-KR" dirty="0" err="1" smtClean="0">
                <a:latin typeface="+mn-ea"/>
              </a:rPr>
              <a:t>klearn.svm.SVC</a:t>
            </a:r>
            <a:r>
              <a:rPr lang="en-US" altLang="ko-KR" dirty="0" smtClean="0">
                <a:latin typeface="+mn-ea"/>
              </a:rPr>
              <a:t>() : SVM </a:t>
            </a:r>
            <a:r>
              <a:rPr lang="ko-KR" altLang="en-US" dirty="0" smtClean="0">
                <a:latin typeface="+mn-ea"/>
              </a:rPr>
              <a:t>모델을 만드는 함수</a:t>
            </a:r>
            <a:endParaRPr lang="en-US" altLang="ko-KR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설명</a:t>
            </a:r>
            <a:r>
              <a:rPr lang="en-US" altLang="ko-KR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        (1) </a:t>
            </a:r>
            <a:r>
              <a:rPr lang="en-US" altLang="ko-KR" dirty="0" smtClean="0">
                <a:latin typeface="+mn-ea"/>
              </a:rPr>
              <a:t>kernel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차원의 세분화를 함</a:t>
            </a:r>
            <a:r>
              <a:rPr lang="en-US" altLang="ko-KR" dirty="0" smtClean="0">
                <a:latin typeface="+mn-ea"/>
              </a:rPr>
              <a:t>. </a:t>
            </a:r>
            <a:r>
              <a:rPr lang="ko-KR" altLang="en-US" dirty="0" smtClean="0">
                <a:latin typeface="+mn-ea"/>
              </a:rPr>
              <a:t>대표적으로 </a:t>
            </a:r>
            <a:r>
              <a:rPr lang="en-US" altLang="ko-KR" dirty="0" err="1" smtClean="0">
                <a:latin typeface="+mn-ea"/>
              </a:rPr>
              <a:t>rbf</a:t>
            </a:r>
            <a:r>
              <a:rPr lang="en-US" altLang="ko-KR" dirty="0" smtClean="0">
                <a:latin typeface="+mn-ea"/>
              </a:rPr>
              <a:t>(Radial Basis Function), linear, poly(Polynomial)</a:t>
            </a:r>
            <a:r>
              <a:rPr lang="ko-KR" altLang="en-US" dirty="0" smtClean="0">
                <a:latin typeface="+mn-ea"/>
              </a:rPr>
              <a:t>을 사                 </a:t>
            </a:r>
            <a:r>
              <a:rPr lang="en-US" altLang="ko-KR" dirty="0" smtClean="0">
                <a:latin typeface="+mn-ea"/>
              </a:rPr>
              <a:t>	</a:t>
            </a:r>
            <a:r>
              <a:rPr lang="ko-KR" altLang="en-US" dirty="0" smtClean="0">
                <a:latin typeface="+mn-ea"/>
              </a:rPr>
              <a:t>용함</a:t>
            </a:r>
            <a:r>
              <a:rPr lang="en-US" altLang="ko-KR" dirty="0" smtClean="0">
                <a:latin typeface="+mn-ea"/>
              </a:rPr>
              <a:t>. </a:t>
            </a:r>
            <a:r>
              <a:rPr lang="ko-KR" altLang="en-US" dirty="0" smtClean="0">
                <a:latin typeface="+mn-ea"/>
              </a:rPr>
              <a:t>기본값으로 </a:t>
            </a:r>
            <a:r>
              <a:rPr lang="en-US" altLang="ko-KR" dirty="0" err="1" smtClean="0">
                <a:latin typeface="+mn-ea"/>
              </a:rPr>
              <a:t>rbf</a:t>
            </a:r>
            <a:r>
              <a:rPr lang="ko-KR" altLang="en-US" dirty="0" smtClean="0">
                <a:latin typeface="+mn-ea"/>
              </a:rPr>
              <a:t> 설정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    </a:t>
            </a:r>
            <a:r>
              <a:rPr lang="en-US" altLang="ko-KR" dirty="0" smtClean="0">
                <a:latin typeface="+mn-ea"/>
              </a:rPr>
              <a:t>(2) C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값을 낮추면 </a:t>
            </a:r>
            <a:r>
              <a:rPr lang="ko-KR" altLang="en-US" dirty="0" err="1" smtClean="0">
                <a:latin typeface="+mn-ea"/>
              </a:rPr>
              <a:t>초평면이</a:t>
            </a:r>
            <a:r>
              <a:rPr lang="ko-KR" altLang="en-US" dirty="0" smtClean="0">
                <a:latin typeface="+mn-ea"/>
              </a:rPr>
              <a:t> 매끄러워지고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값을 높이면 </a:t>
            </a:r>
            <a:r>
              <a:rPr lang="ko-KR" altLang="en-US" dirty="0" err="1" smtClean="0">
                <a:latin typeface="+mn-ea"/>
              </a:rPr>
              <a:t>서포트</a:t>
            </a:r>
            <a:r>
              <a:rPr lang="ko-KR" altLang="en-US" dirty="0" smtClean="0">
                <a:latin typeface="+mn-ea"/>
              </a:rPr>
              <a:t> 벡터들을 더 잘 분류함</a:t>
            </a:r>
            <a:r>
              <a:rPr lang="en-US" altLang="ko-KR" dirty="0" smtClean="0">
                <a:latin typeface="+mn-ea"/>
              </a:rPr>
              <a:t>.                               </a:t>
            </a:r>
          </a:p>
          <a:p>
            <a:r>
              <a:rPr lang="en-US" altLang="ko-KR" dirty="0">
                <a:latin typeface="+mn-ea"/>
              </a:rPr>
              <a:t>	</a:t>
            </a:r>
            <a:r>
              <a:rPr lang="ko-KR" altLang="en-US" dirty="0" smtClean="0">
                <a:latin typeface="+mn-ea"/>
              </a:rPr>
              <a:t>기본값으로 </a:t>
            </a:r>
            <a:r>
              <a:rPr lang="en-US" altLang="ko-KR" dirty="0" smtClean="0">
                <a:latin typeface="+mn-ea"/>
              </a:rPr>
              <a:t>1.0 </a:t>
            </a:r>
            <a:r>
              <a:rPr lang="ko-KR" altLang="en-US" dirty="0" smtClean="0">
                <a:latin typeface="+mn-ea"/>
              </a:rPr>
              <a:t>설정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    </a:t>
            </a:r>
            <a:r>
              <a:rPr lang="en-US" altLang="ko-KR" dirty="0" smtClean="0">
                <a:latin typeface="+mn-ea"/>
              </a:rPr>
              <a:t>(3) gamma : </a:t>
            </a:r>
            <a:r>
              <a:rPr lang="ko-KR" altLang="en-US" dirty="0" smtClean="0">
                <a:latin typeface="+mn-ea"/>
              </a:rPr>
              <a:t>값을 낮추면 </a:t>
            </a:r>
            <a:r>
              <a:rPr lang="ko-KR" altLang="en-US" dirty="0" err="1" smtClean="0">
                <a:latin typeface="+mn-ea"/>
              </a:rPr>
              <a:t>초평면에서</a:t>
            </a:r>
            <a:r>
              <a:rPr lang="ko-KR" altLang="en-US" dirty="0" smtClean="0">
                <a:latin typeface="+mn-ea"/>
              </a:rPr>
              <a:t> 멀리 떨어진 </a:t>
            </a:r>
            <a:r>
              <a:rPr lang="ko-KR" altLang="en-US" dirty="0" err="1" smtClean="0">
                <a:latin typeface="+mn-ea"/>
              </a:rPr>
              <a:t>서포트</a:t>
            </a:r>
            <a:r>
              <a:rPr lang="ko-KR" altLang="en-US" dirty="0" smtClean="0">
                <a:latin typeface="+mn-ea"/>
              </a:rPr>
              <a:t> 벡터들의 영향이 낮고 값을 높이면 멀리         </a:t>
            </a:r>
            <a:r>
              <a:rPr lang="en-US" altLang="ko-KR" dirty="0" smtClean="0">
                <a:latin typeface="+mn-ea"/>
              </a:rPr>
              <a:t>	</a:t>
            </a:r>
            <a:r>
              <a:rPr lang="ko-KR" altLang="en-US" dirty="0" smtClean="0">
                <a:latin typeface="+mn-ea"/>
              </a:rPr>
              <a:t>떨어진 요소들의 값이 영향이 커짐</a:t>
            </a:r>
            <a:r>
              <a:rPr lang="en-US" altLang="ko-KR" dirty="0" smtClean="0">
                <a:latin typeface="+mn-ea"/>
              </a:rPr>
              <a:t>. </a:t>
            </a:r>
            <a:r>
              <a:rPr lang="ko-KR" altLang="en-US" dirty="0" smtClean="0">
                <a:latin typeface="+mn-ea"/>
              </a:rPr>
              <a:t>기본값으로 </a:t>
            </a:r>
            <a:r>
              <a:rPr lang="en-US" altLang="ko-KR" dirty="0" smtClean="0">
                <a:latin typeface="+mn-ea"/>
              </a:rPr>
              <a:t>auto </a:t>
            </a:r>
            <a:r>
              <a:rPr lang="ko-KR" altLang="en-US" dirty="0" smtClean="0">
                <a:latin typeface="+mn-ea"/>
              </a:rPr>
              <a:t>설정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sklearn.svm.libsvm.fit</a:t>
            </a:r>
            <a:r>
              <a:rPr lang="en-US" altLang="ko-KR" dirty="0" smtClean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SVM </a:t>
            </a:r>
            <a:r>
              <a:rPr lang="ko-KR" altLang="en-US" dirty="0" smtClean="0">
                <a:latin typeface="+mn-ea"/>
              </a:rPr>
              <a:t>모델에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맞게 학습하는 함수</a:t>
            </a:r>
            <a:endParaRPr lang="en-US" altLang="ko-KR" dirty="0"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5" y="1212614"/>
            <a:ext cx="5629820" cy="104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304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Support Vector Machine </a:t>
            </a:r>
            <a:r>
              <a:rPr lang="ko-KR" altLang="en-US" sz="2400" b="1" dirty="0">
                <a:latin typeface="+mn-ea"/>
              </a:rPr>
              <a:t>실습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5"/>
            </a:pPr>
            <a:r>
              <a:rPr lang="ko-KR" altLang="en-US" dirty="0" smtClean="0">
                <a:latin typeface="+mn-ea"/>
              </a:rPr>
              <a:t>데이터 시각화 전처리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2580831"/>
            <a:ext cx="11181472" cy="3341406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변수 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x_min</a:t>
            </a:r>
            <a:r>
              <a:rPr lang="en-US" altLang="ko-KR" dirty="0" smtClean="0">
                <a:latin typeface="+mn-ea"/>
              </a:rPr>
              <a:t>, </a:t>
            </a:r>
            <a:r>
              <a:rPr lang="en-US" altLang="ko-KR" dirty="0" err="1" smtClean="0">
                <a:latin typeface="+mn-ea"/>
              </a:rPr>
              <a:t>x_max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smtClean="0">
                <a:latin typeface="+mn-ea"/>
              </a:rPr>
              <a:t>plot</a:t>
            </a:r>
            <a:r>
              <a:rPr lang="ko-KR" altLang="en-US" dirty="0" smtClean="0">
                <a:latin typeface="+mn-ea"/>
              </a:rPr>
              <a:t>의 처음과 끝 값을 지정해주기 위한 변수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y_min</a:t>
            </a:r>
            <a:r>
              <a:rPr lang="en-US" altLang="ko-KR" dirty="0" smtClean="0">
                <a:latin typeface="+mn-ea"/>
              </a:rPr>
              <a:t>, </a:t>
            </a:r>
            <a:r>
              <a:rPr lang="en-US" altLang="ko-KR" dirty="0" err="1" smtClean="0">
                <a:latin typeface="+mn-ea"/>
              </a:rPr>
              <a:t>y_max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plot</a:t>
            </a:r>
            <a:r>
              <a:rPr lang="ko-KR" altLang="en-US" dirty="0">
                <a:latin typeface="+mn-ea"/>
              </a:rPr>
              <a:t>의 처음과 끝 값을 </a:t>
            </a:r>
            <a:r>
              <a:rPr lang="ko-KR" altLang="en-US" dirty="0" smtClean="0">
                <a:latin typeface="+mn-ea"/>
              </a:rPr>
              <a:t>지정해주기 </a:t>
            </a:r>
            <a:r>
              <a:rPr lang="ko-KR" altLang="en-US" dirty="0">
                <a:latin typeface="+mn-ea"/>
              </a:rPr>
              <a:t>위한 변수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Plot_unit</a:t>
            </a:r>
            <a:r>
              <a:rPr lang="en-US" altLang="ko-KR" dirty="0" smtClean="0">
                <a:latin typeface="+mn-ea"/>
              </a:rPr>
              <a:t> : </a:t>
            </a:r>
            <a:r>
              <a:rPr lang="ko-KR" altLang="en-US" dirty="0" smtClean="0">
                <a:latin typeface="+mn-ea"/>
              </a:rPr>
              <a:t>축의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단위를 설정해주는 변수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xx : x</a:t>
            </a:r>
            <a:r>
              <a:rPr lang="ko-KR" altLang="en-US" dirty="0" smtClean="0">
                <a:latin typeface="+mn-ea"/>
              </a:rPr>
              <a:t>가 </a:t>
            </a:r>
            <a:r>
              <a:rPr lang="en-US" altLang="ko-KR" dirty="0" smtClean="0">
                <a:latin typeface="+mn-ea"/>
              </a:rPr>
              <a:t>y</a:t>
            </a:r>
            <a:r>
              <a:rPr lang="ko-KR" altLang="en-US" dirty="0" smtClean="0">
                <a:latin typeface="+mn-ea"/>
              </a:rPr>
              <a:t>의 차원 크기의 행의 개수 만큼 반복된 값을 가지고 있는 변수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yy</a:t>
            </a:r>
            <a:r>
              <a:rPr lang="en-US" altLang="ko-KR" dirty="0" smtClean="0">
                <a:latin typeface="+mn-ea"/>
              </a:rPr>
              <a:t> : y</a:t>
            </a:r>
            <a:r>
              <a:rPr lang="ko-KR" altLang="en-US" dirty="0">
                <a:latin typeface="+mn-ea"/>
              </a:rPr>
              <a:t>가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x</a:t>
            </a:r>
            <a:r>
              <a:rPr lang="ko-KR" altLang="en-US" dirty="0" smtClean="0">
                <a:latin typeface="+mn-ea"/>
              </a:rPr>
              <a:t>의 차원 크기의 열의 개수 만큼 반복된 값을 가지고 있는 변수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함수 설명</a:t>
            </a:r>
            <a:endParaRPr lang="ko-KR" altLang="en-US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</a:rPr>
              <a:t>numpy.min</a:t>
            </a:r>
            <a:r>
              <a:rPr lang="en-US" altLang="ko-KR" dirty="0">
                <a:latin typeface="+mn-ea"/>
              </a:rPr>
              <a:t>() : </a:t>
            </a:r>
            <a:r>
              <a:rPr lang="ko-KR" altLang="en-US" dirty="0">
                <a:latin typeface="+mn-ea"/>
              </a:rPr>
              <a:t>값들 중 최소값을 구하는 함수</a:t>
            </a: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</a:rPr>
              <a:t>numpy.max</a:t>
            </a:r>
            <a:r>
              <a:rPr lang="en-US" altLang="ko-KR" dirty="0">
                <a:latin typeface="+mn-ea"/>
              </a:rPr>
              <a:t>() : </a:t>
            </a:r>
            <a:r>
              <a:rPr lang="ko-KR" altLang="en-US" dirty="0">
                <a:latin typeface="+mn-ea"/>
              </a:rPr>
              <a:t>값들 중 최대값을 구하는 함수</a:t>
            </a: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np.meshgrid</a:t>
            </a:r>
            <a:r>
              <a:rPr lang="en-US" altLang="ko-KR" dirty="0" smtClean="0">
                <a:latin typeface="+mn-ea"/>
              </a:rPr>
              <a:t>() : 1</a:t>
            </a:r>
            <a:r>
              <a:rPr lang="ko-KR" altLang="en-US" dirty="0" smtClean="0">
                <a:latin typeface="+mn-ea"/>
              </a:rPr>
              <a:t>차원 배열형태의 데이터들이 주어지면 </a:t>
            </a:r>
            <a:r>
              <a:rPr lang="en-US" altLang="ko-KR" dirty="0" smtClean="0">
                <a:latin typeface="+mn-ea"/>
              </a:rPr>
              <a:t>2</a:t>
            </a:r>
            <a:r>
              <a:rPr lang="ko-KR" altLang="en-US" dirty="0" smtClean="0">
                <a:latin typeface="+mn-ea"/>
              </a:rPr>
              <a:t>차원 배열형태로 교체해주는 함수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</a:rPr>
              <a:t>n</a:t>
            </a:r>
            <a:r>
              <a:rPr lang="en-US" altLang="ko-KR" dirty="0" err="1" smtClean="0">
                <a:latin typeface="+mn-ea"/>
              </a:rPr>
              <a:t>p.arange</a:t>
            </a:r>
            <a:r>
              <a:rPr lang="en-US" altLang="ko-KR" dirty="0" smtClean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지정된 간격 내에서 균등하게 간격을 둔 값을 돌려줌</a:t>
            </a:r>
            <a:endParaRPr lang="en-US" altLang="ko-KR" dirty="0"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5" y="1212614"/>
            <a:ext cx="9622432" cy="1199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776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>
                <a:latin typeface="+mn-ea"/>
              </a:rPr>
              <a:t>적합도 검증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3"/>
            </a:pPr>
            <a:r>
              <a:rPr lang="ko-KR" altLang="en-US" sz="2000" b="1" dirty="0">
                <a:latin typeface="+mn-ea"/>
              </a:rPr>
              <a:t>추정의 </a:t>
            </a:r>
            <a:r>
              <a:rPr lang="ko-KR" altLang="en-US" sz="2000" b="1" dirty="0" smtClean="0">
                <a:latin typeface="+mn-ea"/>
              </a:rPr>
              <a:t>표준오차 식</a:t>
            </a:r>
            <a:endParaRPr lang="en-US" altLang="ko-KR" sz="2000" b="1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50276" y="1347375"/>
                <a:ext cx="11059286" cy="38104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</a:rPr>
                  <a:t>예측 값과 실제 값의 차이를 </a:t>
                </a:r>
                <a:r>
                  <a:rPr lang="ko-KR" altLang="en-US" sz="2000" dirty="0" err="1" smtClean="0">
                    <a:latin typeface="+mn-ea"/>
                  </a:rPr>
                  <a:t>잔차라고</a:t>
                </a:r>
                <a:r>
                  <a:rPr lang="ko-KR" altLang="en-US" sz="2000" dirty="0" smtClean="0">
                    <a:latin typeface="+mn-ea"/>
                  </a:rPr>
                  <a:t> 하면 추정치의 표준오차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ko-KR" altLang="en-US" sz="2000" b="0" i="1" smtClean="0">
                        <a:latin typeface="Cambria Math"/>
                      </a:rPr>
                      <m:t>는</m:t>
                    </m:r>
                  </m:oMath>
                </a14:m>
                <a:r>
                  <a:rPr lang="en-US" altLang="ko-KR" sz="2000" dirty="0" smtClean="0">
                    <a:latin typeface="+mn-ea"/>
                  </a:rPr>
                  <a:t> </a:t>
                </a:r>
                <a:r>
                  <a:rPr lang="ko-KR" altLang="en-US" sz="2000" dirty="0" err="1" smtClean="0">
                    <a:latin typeface="+mn-ea"/>
                  </a:rPr>
                  <a:t>잔차들의</a:t>
                </a:r>
                <a:r>
                  <a:rPr lang="ko-KR" altLang="en-US" sz="2000" dirty="0" smtClean="0">
                    <a:latin typeface="+mn-ea"/>
                  </a:rPr>
                  <a:t> 표준편차를 구하기 위한 식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</a:rPr>
                  <a:t>실제 값이 </a:t>
                </a:r>
                <a:r>
                  <a:rPr lang="ko-KR" altLang="en-US" sz="2000" dirty="0" err="1" smtClean="0">
                    <a:latin typeface="+mn-ea"/>
                  </a:rPr>
                  <a:t>회귀식에서</a:t>
                </a:r>
                <a:r>
                  <a:rPr lang="ko-KR" altLang="en-US" sz="2000" dirty="0" smtClean="0">
                    <a:latin typeface="+mn-ea"/>
                  </a:rPr>
                  <a:t> 얼마나 떨어져 있는가를 나타내기 위함 </a:t>
                </a:r>
                <a:endParaRPr lang="en-US" altLang="ko-KR" sz="2000" dirty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</a:rPr>
                  <a:t>추정 </a:t>
                </a:r>
                <a:r>
                  <a:rPr lang="ko-KR" altLang="en-US" sz="2000" dirty="0">
                    <a:latin typeface="+mn-ea"/>
                  </a:rPr>
                  <a:t>표준오차 계산 기준은 회귀직선</a:t>
                </a:r>
                <a:r>
                  <a:rPr lang="en-US" altLang="ko-KR" sz="2000" dirty="0">
                    <a:latin typeface="+mn-ea"/>
                  </a:rPr>
                  <a:t>, </a:t>
                </a:r>
                <a:r>
                  <a:rPr lang="ko-KR" altLang="en-US" sz="2000" dirty="0">
                    <a:latin typeface="+mn-ea"/>
                  </a:rPr>
                  <a:t>절편과 기울기의 두 통계량에 의해 결정되므로 </a:t>
                </a:r>
                <a:r>
                  <a:rPr lang="ko-KR" altLang="en-US" sz="2000" dirty="0" err="1">
                    <a:latin typeface="+mn-ea"/>
                  </a:rPr>
                  <a:t>자유도는</a:t>
                </a:r>
                <a:r>
                  <a:rPr lang="ko-KR" altLang="en-US" sz="2000" dirty="0">
                    <a:latin typeface="+mn-ea"/>
                  </a:rPr>
                  <a:t> </a:t>
                </a:r>
                <a:r>
                  <a:rPr lang="en-US" altLang="ko-KR" sz="2000" dirty="0">
                    <a:latin typeface="+mn-ea"/>
                  </a:rPr>
                  <a:t>2</a:t>
                </a:r>
                <a:r>
                  <a:rPr lang="ko-KR" altLang="en-US" sz="2000" dirty="0">
                    <a:latin typeface="+mn-ea"/>
                  </a:rPr>
                  <a:t>만큼 </a:t>
                </a:r>
                <a:r>
                  <a:rPr lang="ko-KR" altLang="en-US" sz="2000" dirty="0" smtClean="0">
                    <a:latin typeface="+mn-ea"/>
                  </a:rPr>
                  <a:t>감소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endParaRPr lang="en-US" altLang="ko-KR" sz="2000" dirty="0" smtClean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i="1"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en-US" altLang="ko-KR" sz="20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0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0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altLang="ko-KR" sz="2000" i="1" smtClean="0">
                                          <a:latin typeface="Cambria Math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altLang="ko-KR" sz="2000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20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ko-KR" sz="2000" b="0" i="1" smtClean="0"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sz="2000" b="0" i="1" smtClean="0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sz="20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2000" b="0" i="1" smtClean="0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  <m:sup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𝑆𝑆𝐸</m:t>
                              </m:r>
                            </m:num>
                            <m:den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sz="2000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nary>
                              <m:r>
                                <a:rPr lang="en-US" altLang="ko-KR" sz="2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𝑥𝑦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altLang="ko-KR" sz="2000" i="1">
                              <a:latin typeface="Cambria Math"/>
                            </a:rPr>
                            <m:t>𝑛</m:t>
                          </m:r>
                          <m:r>
                            <a:rPr lang="en-US" altLang="ko-KR" sz="2000" i="1">
                              <a:latin typeface="Cambria Math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en-US" altLang="ko-KR" sz="2000" dirty="0">
                  <a:latin typeface="+mn-ea"/>
                </a:endParaRPr>
              </a:p>
              <a:p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en-US" altLang="ko-KR" sz="2000" dirty="0" smtClean="0">
                    <a:latin typeface="+mn-ea"/>
                  </a:rPr>
                  <a:t>SSE : </a:t>
                </a:r>
                <a:r>
                  <a:rPr lang="ko-KR" altLang="en-US" sz="2000" dirty="0" err="1" smtClean="0">
                    <a:latin typeface="+mn-ea"/>
                  </a:rPr>
                  <a:t>오차제곱합</a:t>
                </a:r>
                <a:endParaRPr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347375"/>
                <a:ext cx="11059286" cy="3810467"/>
              </a:xfrm>
              <a:prstGeom prst="rect">
                <a:avLst/>
              </a:prstGeom>
              <a:blipFill rotWithShape="0">
                <a:blip r:embed="rId3"/>
                <a:stretch>
                  <a:fillRect l="-717" t="-1920" b="-25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26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Support Vector Machine </a:t>
            </a:r>
            <a:r>
              <a:rPr lang="ko-KR" altLang="en-US" sz="2400" b="1" dirty="0">
                <a:latin typeface="+mn-ea"/>
              </a:rPr>
              <a:t>실습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66333" y="2565400"/>
            <a:ext cx="247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6"/>
            </a:pPr>
            <a:r>
              <a:rPr lang="ko-KR" altLang="en-US" dirty="0" smtClean="0">
                <a:latin typeface="+mn-ea"/>
              </a:rPr>
              <a:t>데이터 시각화 및 성능 측정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162" y="976394"/>
            <a:ext cx="4211955" cy="5196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80645" y="1212614"/>
            <a:ext cx="6612364" cy="496062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변수 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z : </a:t>
            </a:r>
            <a:r>
              <a:rPr lang="ko-KR" altLang="en-US" dirty="0" smtClean="0">
                <a:latin typeface="+mn-ea"/>
              </a:rPr>
              <a:t>학습된 </a:t>
            </a:r>
            <a:r>
              <a:rPr lang="en-US" altLang="ko-KR" dirty="0" smtClean="0">
                <a:latin typeface="+mn-ea"/>
              </a:rPr>
              <a:t>SVM</a:t>
            </a:r>
            <a:r>
              <a:rPr lang="ko-KR" altLang="en-US" dirty="0" smtClean="0">
                <a:latin typeface="+mn-ea"/>
              </a:rPr>
              <a:t> 모델에 데이터를 입력해서  입력된 데이터가 어떤 </a:t>
            </a:r>
            <a:r>
              <a:rPr lang="en-US" altLang="ko-KR" dirty="0" smtClean="0">
                <a:latin typeface="+mn-ea"/>
              </a:rPr>
              <a:t>class </a:t>
            </a:r>
            <a:r>
              <a:rPr lang="ko-KR" altLang="en-US" dirty="0" smtClean="0">
                <a:latin typeface="+mn-ea"/>
              </a:rPr>
              <a:t>값인지 분류한 값을 </a:t>
            </a:r>
            <a:r>
              <a:rPr lang="en-US" altLang="ko-KR" dirty="0" smtClean="0">
                <a:latin typeface="+mn-ea"/>
              </a:rPr>
              <a:t>xx</a:t>
            </a:r>
            <a:r>
              <a:rPr lang="ko-KR" altLang="en-US" dirty="0" smtClean="0">
                <a:latin typeface="+mn-ea"/>
              </a:rPr>
              <a:t>값에 저장된 값과 같은 차원으로 교체한 데이터를 저장한 변수  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함수 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SVM.predict</a:t>
            </a:r>
            <a:r>
              <a:rPr lang="en-US" altLang="ko-KR" dirty="0">
                <a:latin typeface="+mn-ea"/>
              </a:rPr>
              <a:t>() : </a:t>
            </a:r>
            <a:r>
              <a:rPr lang="ko-KR" altLang="en-US" dirty="0">
                <a:latin typeface="+mn-ea"/>
              </a:rPr>
              <a:t>학습된 </a:t>
            </a:r>
            <a:r>
              <a:rPr lang="en-US" altLang="ko-KR" dirty="0" smtClean="0">
                <a:latin typeface="+mn-ea"/>
              </a:rPr>
              <a:t>SVM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모델을 통해 새로운 값을 예측하는 함수 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np.c</a:t>
            </a:r>
            <a:r>
              <a:rPr lang="en-US" altLang="ko-KR" dirty="0" smtClean="0">
                <a:latin typeface="+mn-ea"/>
              </a:rPr>
              <a:t>_[] : </a:t>
            </a:r>
            <a:r>
              <a:rPr lang="ko-KR" altLang="en-US" dirty="0" smtClean="0">
                <a:latin typeface="+mn-ea"/>
              </a:rPr>
              <a:t>배열에 열을 추가할 때 사용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Numpy.ravel</a:t>
            </a:r>
            <a:r>
              <a:rPr lang="en-US" altLang="ko-KR" dirty="0" smtClean="0">
                <a:latin typeface="+mn-ea"/>
              </a:rPr>
              <a:t>() : </a:t>
            </a:r>
            <a:r>
              <a:rPr lang="ko-KR" altLang="en-US" dirty="0" smtClean="0">
                <a:latin typeface="+mn-ea"/>
              </a:rPr>
              <a:t>행렬의 </a:t>
            </a:r>
            <a:r>
              <a:rPr lang="en-US" altLang="ko-KR" dirty="0" smtClean="0">
                <a:latin typeface="+mn-ea"/>
              </a:rPr>
              <a:t>1</a:t>
            </a:r>
            <a:r>
              <a:rPr lang="ko-KR" altLang="en-US" dirty="0" smtClean="0">
                <a:latin typeface="+mn-ea"/>
              </a:rPr>
              <a:t>행부터 순차적으로 값을 불러와서 </a:t>
            </a:r>
            <a:r>
              <a:rPr lang="en-US" altLang="ko-KR" dirty="0" smtClean="0">
                <a:latin typeface="+mn-ea"/>
              </a:rPr>
              <a:t>1</a:t>
            </a:r>
            <a:r>
              <a:rPr lang="ko-KR" altLang="en-US" dirty="0" smtClean="0">
                <a:latin typeface="+mn-ea"/>
              </a:rPr>
              <a:t>차원 배열을 </a:t>
            </a:r>
            <a:r>
              <a:rPr lang="ko-KR" altLang="en-US" dirty="0" err="1" smtClean="0">
                <a:latin typeface="+mn-ea"/>
              </a:rPr>
              <a:t>만듬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Matplotlib.pyplot.pcolormesh</a:t>
            </a:r>
            <a:r>
              <a:rPr lang="en-US" altLang="ko-KR" dirty="0" smtClean="0">
                <a:latin typeface="+mn-ea"/>
              </a:rPr>
              <a:t>() : </a:t>
            </a:r>
            <a:r>
              <a:rPr lang="ko-KR" altLang="en-US" dirty="0" smtClean="0">
                <a:latin typeface="+mn-ea"/>
              </a:rPr>
              <a:t>기본적으로 </a:t>
            </a:r>
            <a:r>
              <a:rPr lang="en-US" altLang="ko-KR" dirty="0" smtClean="0">
                <a:latin typeface="+mn-ea"/>
              </a:rPr>
              <a:t>3</a:t>
            </a:r>
            <a:r>
              <a:rPr lang="ko-KR" altLang="en-US" dirty="0" smtClean="0">
                <a:latin typeface="+mn-ea"/>
              </a:rPr>
              <a:t>개의 배열을 가지고 </a:t>
            </a:r>
            <a:r>
              <a:rPr lang="en-US" altLang="ko-KR" dirty="0" err="1" smtClean="0">
                <a:latin typeface="+mn-ea"/>
              </a:rPr>
              <a:t>heatmap</a:t>
            </a:r>
            <a:r>
              <a:rPr lang="ko-KR" altLang="en-US" dirty="0" smtClean="0">
                <a:latin typeface="+mn-ea"/>
              </a:rPr>
              <a:t>을 </a:t>
            </a:r>
            <a:r>
              <a:rPr lang="ko-KR" altLang="en-US" dirty="0" err="1" smtClean="0">
                <a:latin typeface="+mn-ea"/>
              </a:rPr>
              <a:t>만듬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</a:rPr>
              <a:t>pyplot.scatter</a:t>
            </a:r>
            <a:r>
              <a:rPr lang="en-US" altLang="ko-KR" dirty="0">
                <a:latin typeface="+mn-ea"/>
              </a:rPr>
              <a:t>() : x </a:t>
            </a:r>
            <a:r>
              <a:rPr lang="ko-KR" altLang="en-US" dirty="0">
                <a:latin typeface="+mn-ea"/>
              </a:rPr>
              <a:t>변수 대 </a:t>
            </a:r>
            <a:r>
              <a:rPr lang="en-US" altLang="ko-KR" dirty="0">
                <a:latin typeface="+mn-ea"/>
              </a:rPr>
              <a:t>y </a:t>
            </a:r>
            <a:r>
              <a:rPr lang="ko-KR" altLang="en-US" dirty="0" smtClean="0">
                <a:latin typeface="+mn-ea"/>
              </a:rPr>
              <a:t>변수의 </a:t>
            </a:r>
            <a:r>
              <a:rPr lang="ko-KR" altLang="en-US" dirty="0" err="1" smtClean="0">
                <a:latin typeface="+mn-ea"/>
              </a:rPr>
              <a:t>산점도를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만드는 </a:t>
            </a:r>
            <a:r>
              <a:rPr lang="ko-KR" altLang="en-US" dirty="0" smtClean="0">
                <a:latin typeface="+mn-ea"/>
              </a:rPr>
              <a:t>함수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</a:rPr>
              <a:t>pyplot.xlabel</a:t>
            </a:r>
            <a:r>
              <a:rPr lang="en-US" altLang="ko-KR" dirty="0">
                <a:latin typeface="+mn-ea"/>
              </a:rPr>
              <a:t>() : x</a:t>
            </a:r>
            <a:r>
              <a:rPr lang="ko-KR" altLang="en-US" dirty="0">
                <a:latin typeface="+mn-ea"/>
              </a:rPr>
              <a:t>축의 이름을 설정하는 함수 </a:t>
            </a: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</a:rPr>
              <a:t>pyplot.ylabel</a:t>
            </a:r>
            <a:r>
              <a:rPr lang="en-US" altLang="ko-KR" dirty="0">
                <a:latin typeface="+mn-ea"/>
              </a:rPr>
              <a:t>() : y</a:t>
            </a:r>
            <a:r>
              <a:rPr lang="ko-KR" altLang="en-US" dirty="0">
                <a:latin typeface="+mn-ea"/>
              </a:rPr>
              <a:t>축의 이름을 설정하는 함수</a:t>
            </a: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</a:rPr>
              <a:t>pyplot.title</a:t>
            </a:r>
            <a:r>
              <a:rPr lang="en-US" altLang="ko-KR" dirty="0">
                <a:latin typeface="+mn-ea"/>
              </a:rPr>
              <a:t>() : </a:t>
            </a:r>
            <a:r>
              <a:rPr lang="ko-KR" altLang="en-US" dirty="0">
                <a:latin typeface="+mn-ea"/>
              </a:rPr>
              <a:t>플롯의 제목을 설정하는 </a:t>
            </a:r>
            <a:r>
              <a:rPr lang="ko-KR" altLang="en-US" dirty="0" smtClean="0">
                <a:latin typeface="+mn-ea"/>
              </a:rPr>
              <a:t>함수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</a:rPr>
              <a:t>sklearn.metrics.score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샘플 데이터를 통해 예측한 결과 값과 정확한 결과 값을 비교해서 성능을 평가하는 </a:t>
            </a:r>
            <a:r>
              <a:rPr lang="ko-KR" altLang="en-US" dirty="0" smtClean="0">
                <a:latin typeface="+mn-ea"/>
              </a:rPr>
              <a:t>함수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326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9275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4. Support </a:t>
            </a:r>
            <a:r>
              <a:rPr lang="en-US" altLang="ko-KR" sz="2400" b="1" dirty="0">
                <a:latin typeface="+mn-ea"/>
              </a:rPr>
              <a:t>Vector Machine </a:t>
            </a:r>
            <a:r>
              <a:rPr lang="ko-KR" altLang="en-US" sz="2400" b="1" dirty="0">
                <a:latin typeface="+mn-ea"/>
              </a:rPr>
              <a:t>의 </a:t>
            </a:r>
            <a:r>
              <a:rPr lang="en-US" altLang="ko-KR" sz="2400" b="1" dirty="0">
                <a:latin typeface="+mn-ea"/>
              </a:rPr>
              <a:t>Parameter </a:t>
            </a:r>
            <a:r>
              <a:rPr lang="ko-KR" altLang="en-US" sz="2400" b="1" dirty="0" smtClean="0">
                <a:latin typeface="+mn-ea"/>
              </a:rPr>
              <a:t>조정하는 </a:t>
            </a:r>
            <a:r>
              <a:rPr lang="ko-KR" altLang="en-US" sz="2400" b="1" dirty="0">
                <a:latin typeface="+mn-ea"/>
              </a:rPr>
              <a:t>방법 실습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66333" y="2565400"/>
            <a:ext cx="247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dirty="0" smtClean="0">
                <a:latin typeface="+mn-ea"/>
              </a:rPr>
              <a:t>데이터 </a:t>
            </a:r>
            <a:r>
              <a:rPr lang="ko-KR" altLang="en-US" dirty="0" err="1" smtClean="0">
                <a:latin typeface="+mn-ea"/>
              </a:rPr>
              <a:t>파라미터</a:t>
            </a:r>
            <a:r>
              <a:rPr lang="ko-KR" altLang="en-US" dirty="0" smtClean="0">
                <a:latin typeface="+mn-ea"/>
              </a:rPr>
              <a:t> 조정 및 성능 측정</a:t>
            </a:r>
            <a:r>
              <a:rPr lang="en-US" altLang="ko-KR" dirty="0" smtClean="0">
                <a:latin typeface="+mn-ea"/>
              </a:rPr>
              <a:t>(kernel = </a:t>
            </a:r>
            <a:r>
              <a:rPr lang="en-US" altLang="ko-KR" dirty="0" err="1" smtClean="0">
                <a:latin typeface="+mn-ea"/>
              </a:rPr>
              <a:t>rbf</a:t>
            </a:r>
            <a:r>
              <a:rPr lang="en-US" altLang="ko-KR" dirty="0" smtClean="0">
                <a:latin typeface="+mn-ea"/>
              </a:rPr>
              <a:t>, C=1)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1212614"/>
            <a:ext cx="3752850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071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6333" y="2565400"/>
            <a:ext cx="247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dirty="0">
                <a:latin typeface="+mn-ea"/>
              </a:rPr>
              <a:t>데이터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조정 및 성능 측정</a:t>
            </a:r>
            <a:r>
              <a:rPr lang="en-US" altLang="ko-KR" dirty="0">
                <a:latin typeface="+mn-ea"/>
              </a:rPr>
              <a:t>(kernel = </a:t>
            </a:r>
            <a:r>
              <a:rPr lang="en-US" altLang="ko-KR" dirty="0" err="1">
                <a:latin typeface="+mn-ea"/>
              </a:rPr>
              <a:t>rbf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smtClean="0">
                <a:latin typeface="+mn-ea"/>
              </a:rPr>
              <a:t>C = 1, gamma = 10)</a:t>
            </a:r>
            <a:endParaRPr lang="en-US" altLang="ko-KR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5845" y="221959"/>
            <a:ext cx="9275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4. Support </a:t>
            </a:r>
            <a:r>
              <a:rPr lang="en-US" altLang="ko-KR" sz="2400" b="1" dirty="0">
                <a:latin typeface="+mn-ea"/>
              </a:rPr>
              <a:t>Vector Machine </a:t>
            </a:r>
            <a:r>
              <a:rPr lang="ko-KR" altLang="en-US" sz="2400" b="1" dirty="0">
                <a:latin typeface="+mn-ea"/>
              </a:rPr>
              <a:t>의 </a:t>
            </a:r>
            <a:r>
              <a:rPr lang="en-US" altLang="ko-KR" sz="2400" b="1" dirty="0" smtClean="0">
                <a:latin typeface="+mn-ea"/>
              </a:rPr>
              <a:t>Parameter </a:t>
            </a:r>
            <a:r>
              <a:rPr lang="ko-KR" altLang="en-US" sz="2400" b="1" dirty="0" smtClean="0">
                <a:latin typeface="+mn-ea"/>
              </a:rPr>
              <a:t>조정하는 </a:t>
            </a:r>
            <a:r>
              <a:rPr lang="ko-KR" altLang="en-US" sz="2400" b="1" dirty="0">
                <a:latin typeface="+mn-ea"/>
              </a:rPr>
              <a:t>방법 실습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12614"/>
            <a:ext cx="3962400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519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6333" y="2565400"/>
            <a:ext cx="247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lang="ko-KR" altLang="en-US" dirty="0">
                <a:latin typeface="+mn-ea"/>
              </a:rPr>
              <a:t>데이터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조정 및 성능 측정</a:t>
            </a:r>
            <a:r>
              <a:rPr lang="en-US" altLang="ko-KR" dirty="0">
                <a:latin typeface="+mn-ea"/>
              </a:rPr>
              <a:t>(kernel = </a:t>
            </a:r>
            <a:r>
              <a:rPr lang="en-US" altLang="ko-KR" dirty="0" err="1">
                <a:latin typeface="+mn-ea"/>
              </a:rPr>
              <a:t>rbf</a:t>
            </a:r>
            <a:r>
              <a:rPr lang="en-US" altLang="ko-KR" dirty="0">
                <a:latin typeface="+mn-ea"/>
              </a:rPr>
              <a:t>, C = 1, gamma = </a:t>
            </a:r>
            <a:r>
              <a:rPr lang="en-US" altLang="ko-KR" dirty="0" smtClean="0">
                <a:latin typeface="+mn-ea"/>
              </a:rPr>
              <a:t>100)</a:t>
            </a:r>
            <a:endParaRPr lang="en-US" altLang="ko-KR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5845" y="221959"/>
            <a:ext cx="9275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4. Support </a:t>
            </a:r>
            <a:r>
              <a:rPr lang="en-US" altLang="ko-KR" sz="2400" b="1" dirty="0">
                <a:latin typeface="+mn-ea"/>
              </a:rPr>
              <a:t>Vector Machine </a:t>
            </a:r>
            <a:r>
              <a:rPr lang="ko-KR" altLang="en-US" sz="2400" b="1" dirty="0">
                <a:latin typeface="+mn-ea"/>
              </a:rPr>
              <a:t>의 </a:t>
            </a:r>
            <a:r>
              <a:rPr lang="en-US" altLang="ko-KR" sz="2400" b="1" dirty="0">
                <a:latin typeface="+mn-ea"/>
              </a:rPr>
              <a:t>Parameter </a:t>
            </a:r>
            <a:r>
              <a:rPr lang="ko-KR" altLang="en-US" sz="2400" b="1" dirty="0" smtClean="0">
                <a:latin typeface="+mn-ea"/>
              </a:rPr>
              <a:t>조정하는 </a:t>
            </a:r>
            <a:r>
              <a:rPr lang="ko-KR" altLang="en-US" sz="2400" b="1" dirty="0">
                <a:latin typeface="+mn-ea"/>
              </a:rPr>
              <a:t>방법 실습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1278516"/>
            <a:ext cx="3971925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263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6333" y="2565400"/>
            <a:ext cx="247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4"/>
            </a:pPr>
            <a:r>
              <a:rPr lang="ko-KR" altLang="en-US" dirty="0">
                <a:latin typeface="+mn-ea"/>
              </a:rPr>
              <a:t>데이터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조정 및 성능 측정</a:t>
            </a:r>
            <a:r>
              <a:rPr lang="en-US" altLang="ko-KR" dirty="0">
                <a:latin typeface="+mn-ea"/>
              </a:rPr>
              <a:t>(kernel = </a:t>
            </a:r>
            <a:r>
              <a:rPr lang="en-US" altLang="ko-KR" dirty="0" err="1">
                <a:latin typeface="+mn-ea"/>
              </a:rPr>
              <a:t>rbf</a:t>
            </a:r>
            <a:r>
              <a:rPr lang="en-US" altLang="ko-KR" dirty="0">
                <a:latin typeface="+mn-ea"/>
              </a:rPr>
              <a:t>, C = </a:t>
            </a:r>
            <a:r>
              <a:rPr lang="en-US" altLang="ko-KR" dirty="0" smtClean="0">
                <a:latin typeface="+mn-ea"/>
              </a:rPr>
              <a:t>1, gamma = auto)</a:t>
            </a:r>
            <a:endParaRPr lang="en-US" altLang="ko-KR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5845" y="221959"/>
            <a:ext cx="9275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4. Support </a:t>
            </a:r>
            <a:r>
              <a:rPr lang="en-US" altLang="ko-KR" sz="2400" b="1" dirty="0">
                <a:latin typeface="+mn-ea"/>
              </a:rPr>
              <a:t>Vector Machine </a:t>
            </a:r>
            <a:r>
              <a:rPr lang="ko-KR" altLang="en-US" sz="2400" b="1" dirty="0">
                <a:latin typeface="+mn-ea"/>
              </a:rPr>
              <a:t>의 </a:t>
            </a:r>
            <a:r>
              <a:rPr lang="en-US" altLang="ko-KR" sz="2400" b="1" dirty="0">
                <a:latin typeface="+mn-ea"/>
              </a:rPr>
              <a:t>Parameter </a:t>
            </a:r>
            <a:r>
              <a:rPr lang="ko-KR" altLang="en-US" sz="2400" b="1" dirty="0" smtClean="0">
                <a:latin typeface="+mn-ea"/>
              </a:rPr>
              <a:t>조정하는 </a:t>
            </a:r>
            <a:r>
              <a:rPr lang="ko-KR" altLang="en-US" sz="2400" b="1" dirty="0">
                <a:latin typeface="+mn-ea"/>
              </a:rPr>
              <a:t>방법 실습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1212614"/>
            <a:ext cx="3724275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006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6333" y="2565400"/>
            <a:ext cx="247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5"/>
            </a:pPr>
            <a:r>
              <a:rPr lang="ko-KR" altLang="en-US" dirty="0">
                <a:latin typeface="+mn-ea"/>
              </a:rPr>
              <a:t>데이터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조정 및 성능 측정</a:t>
            </a:r>
            <a:r>
              <a:rPr lang="en-US" altLang="ko-KR" dirty="0">
                <a:latin typeface="+mn-ea"/>
              </a:rPr>
              <a:t>(kernel = </a:t>
            </a:r>
            <a:r>
              <a:rPr lang="en-US" altLang="ko-KR" dirty="0" err="1">
                <a:latin typeface="+mn-ea"/>
              </a:rPr>
              <a:t>rbf</a:t>
            </a:r>
            <a:r>
              <a:rPr lang="en-US" altLang="ko-KR" dirty="0">
                <a:latin typeface="+mn-ea"/>
              </a:rPr>
              <a:t>, C = </a:t>
            </a:r>
            <a:r>
              <a:rPr lang="en-US" altLang="ko-KR" dirty="0" smtClean="0">
                <a:latin typeface="+mn-ea"/>
              </a:rPr>
              <a:t>100, </a:t>
            </a:r>
            <a:r>
              <a:rPr lang="en-US" altLang="ko-KR" dirty="0">
                <a:latin typeface="+mn-ea"/>
              </a:rPr>
              <a:t>gamma = </a:t>
            </a:r>
            <a:r>
              <a:rPr lang="en-US" altLang="ko-KR" dirty="0" smtClean="0">
                <a:latin typeface="+mn-ea"/>
              </a:rPr>
              <a:t>auto)</a:t>
            </a:r>
            <a:endParaRPr lang="en-US" altLang="ko-KR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5845" y="221959"/>
            <a:ext cx="9275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4. Support </a:t>
            </a:r>
            <a:r>
              <a:rPr lang="en-US" altLang="ko-KR" sz="2400" b="1" dirty="0">
                <a:latin typeface="+mn-ea"/>
              </a:rPr>
              <a:t>Vector Machine </a:t>
            </a:r>
            <a:r>
              <a:rPr lang="ko-KR" altLang="en-US" sz="2400" b="1" dirty="0">
                <a:latin typeface="+mn-ea"/>
              </a:rPr>
              <a:t>의 </a:t>
            </a:r>
            <a:r>
              <a:rPr lang="en-US" altLang="ko-KR" sz="2400" b="1" dirty="0">
                <a:latin typeface="+mn-ea"/>
              </a:rPr>
              <a:t>Parameter </a:t>
            </a:r>
            <a:r>
              <a:rPr lang="ko-KR" altLang="en-US" sz="2400" b="1" dirty="0" smtClean="0">
                <a:latin typeface="+mn-ea"/>
              </a:rPr>
              <a:t>조정하는 </a:t>
            </a:r>
            <a:r>
              <a:rPr lang="ko-KR" altLang="en-US" sz="2400" b="1" dirty="0">
                <a:latin typeface="+mn-ea"/>
              </a:rPr>
              <a:t>방법 실습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1212614"/>
            <a:ext cx="3724275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658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6333" y="2565400"/>
            <a:ext cx="247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6"/>
            </a:pPr>
            <a:r>
              <a:rPr lang="ko-KR" altLang="en-US" dirty="0">
                <a:latin typeface="+mn-ea"/>
              </a:rPr>
              <a:t>데이터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조정 및 성능 측정</a:t>
            </a:r>
            <a:r>
              <a:rPr lang="en-US" altLang="ko-KR" dirty="0">
                <a:latin typeface="+mn-ea"/>
              </a:rPr>
              <a:t>(kernel = </a:t>
            </a:r>
            <a:r>
              <a:rPr lang="en-US" altLang="ko-KR" dirty="0" err="1">
                <a:latin typeface="+mn-ea"/>
              </a:rPr>
              <a:t>rbf</a:t>
            </a:r>
            <a:r>
              <a:rPr lang="en-US" altLang="ko-KR" dirty="0">
                <a:latin typeface="+mn-ea"/>
              </a:rPr>
              <a:t>, C = </a:t>
            </a:r>
            <a:r>
              <a:rPr lang="en-US" altLang="ko-KR" dirty="0" smtClean="0">
                <a:latin typeface="+mn-ea"/>
              </a:rPr>
              <a:t>1000, </a:t>
            </a:r>
            <a:r>
              <a:rPr lang="en-US" altLang="ko-KR" dirty="0">
                <a:latin typeface="+mn-ea"/>
              </a:rPr>
              <a:t>gamma = auto)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75845" y="221959"/>
            <a:ext cx="9275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4. Support </a:t>
            </a:r>
            <a:r>
              <a:rPr lang="en-US" altLang="ko-KR" sz="2400" b="1" dirty="0">
                <a:latin typeface="+mn-ea"/>
              </a:rPr>
              <a:t>Vector Machine </a:t>
            </a:r>
            <a:r>
              <a:rPr lang="ko-KR" altLang="en-US" sz="2400" b="1" dirty="0">
                <a:latin typeface="+mn-ea"/>
              </a:rPr>
              <a:t>의 </a:t>
            </a:r>
            <a:r>
              <a:rPr lang="en-US" altLang="ko-KR" sz="2400" b="1" dirty="0">
                <a:latin typeface="+mn-ea"/>
              </a:rPr>
              <a:t>Parameter </a:t>
            </a:r>
            <a:r>
              <a:rPr lang="ko-KR" altLang="en-US" sz="2400" b="1" dirty="0" smtClean="0">
                <a:latin typeface="+mn-ea"/>
              </a:rPr>
              <a:t>조정하는 </a:t>
            </a:r>
            <a:r>
              <a:rPr lang="ko-KR" altLang="en-US" sz="2400" b="1" dirty="0">
                <a:latin typeface="+mn-ea"/>
              </a:rPr>
              <a:t>방법 실습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1212614"/>
            <a:ext cx="3733800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3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981950" y="6356354"/>
            <a:ext cx="2057400" cy="365125"/>
          </a:xfrm>
        </p:spPr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31926" y="2996952"/>
            <a:ext cx="33281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40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Word2Vec</a:t>
            </a:r>
            <a:endParaRPr lang="en-US" altLang="ko-KR" sz="40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5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7877" y="808892"/>
            <a:ext cx="2161169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◆ 학습목차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Word Embedding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Word2Vec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Word2Vec </a:t>
            </a:r>
            <a:r>
              <a:rPr lang="ko-KR" altLang="en-US" dirty="0" smtClean="0"/>
              <a:t>실습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97877" y="3111862"/>
            <a:ext cx="94123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◆ 학습목표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Word Embedding</a:t>
            </a:r>
            <a:r>
              <a:rPr lang="ko-KR" altLang="en-US" dirty="0" smtClean="0"/>
              <a:t>의 개념을 이해할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Word2Vec</a:t>
            </a:r>
            <a:r>
              <a:rPr lang="ko-KR" altLang="en-US" dirty="0" smtClean="0"/>
              <a:t>의 개념을 이해할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 smtClean="0"/>
              <a:t>gensim</a:t>
            </a:r>
            <a:r>
              <a:rPr lang="ko-KR" altLang="en-US" dirty="0" smtClean="0"/>
              <a:t>을 사용한 </a:t>
            </a:r>
            <a:r>
              <a:rPr lang="en-US" altLang="ko-KR" dirty="0" smtClean="0"/>
              <a:t>Word2Vec</a:t>
            </a:r>
            <a:r>
              <a:rPr lang="ko-KR" altLang="en-US" dirty="0" smtClean="0"/>
              <a:t> 구현을 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04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 Embedding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latin typeface="+mn-ea"/>
              </a:rPr>
              <a:t>Word embedding (</a:t>
            </a:r>
            <a:r>
              <a:rPr lang="ko-KR" altLang="en-US" sz="2000" b="1" dirty="0" smtClean="0">
                <a:latin typeface="+mn-ea"/>
              </a:rPr>
              <a:t>사상</a:t>
            </a:r>
            <a:r>
              <a:rPr lang="en-US" altLang="ko-KR" sz="2000" b="1" dirty="0" smtClean="0">
                <a:latin typeface="+mn-ea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latin typeface="+mn-ea"/>
              </a:rPr>
              <a:t>하나의 단어를 벡터 공간 하나의 점으로 사상하는 방법</a:t>
            </a:r>
            <a:endParaRPr lang="en-US" altLang="ko-KR" sz="2000" b="1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latin typeface="+mn-ea"/>
              </a:rPr>
              <a:t>즉 어떻게 단어를 벡터화 할 것인가에 대한 방법</a:t>
            </a:r>
            <a:endParaRPr lang="en-US" altLang="ko-KR" sz="2000" b="1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latin typeface="+mn-ea"/>
              </a:rPr>
              <a:t>왜 </a:t>
            </a:r>
            <a:r>
              <a:rPr lang="en-US" altLang="ko-KR" sz="2000" b="1" dirty="0" smtClean="0">
                <a:latin typeface="+mn-ea"/>
              </a:rPr>
              <a:t>Word </a:t>
            </a:r>
            <a:r>
              <a:rPr lang="en-US" altLang="ko-KR" sz="2000" b="1" dirty="0" err="1">
                <a:latin typeface="+mn-ea"/>
              </a:rPr>
              <a:t>e</a:t>
            </a:r>
            <a:r>
              <a:rPr lang="en-US" altLang="ko-KR" sz="2000" b="1" dirty="0" err="1" smtClean="0">
                <a:latin typeface="+mn-ea"/>
              </a:rPr>
              <a:t>mbeddings</a:t>
            </a:r>
            <a:r>
              <a:rPr lang="ko-KR" altLang="en-US" sz="2000" b="1" dirty="0" smtClean="0">
                <a:latin typeface="+mn-ea"/>
              </a:rPr>
              <a:t>를 배워야 할까</a:t>
            </a:r>
            <a:r>
              <a:rPr lang="en-US" altLang="ko-KR" sz="2000" b="1" dirty="0" smtClean="0">
                <a:latin typeface="+mn-ea"/>
              </a:rPr>
              <a:t>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n-ea"/>
              </a:rPr>
              <a:t>컴퓨터는 단어를 개념적인 의미로 이해하지 못하고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단순 유니코드의 집합으로 받아들임</a:t>
            </a:r>
            <a:endParaRPr lang="en-US" altLang="ko-KR" sz="2000" b="1" dirty="0" smtClean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위와 같은 방법으로 저장된 값들은 임의적이며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원소들 </a:t>
            </a:r>
            <a:r>
              <a:rPr lang="ko-KR" altLang="en-US" sz="2000" b="1" dirty="0">
                <a:latin typeface="+mn-ea"/>
              </a:rPr>
              <a:t>간에 존재하는 관계 정보를 파악하기 </a:t>
            </a:r>
            <a:r>
              <a:rPr lang="ko-KR" altLang="en-US" sz="2000" b="1" dirty="0" smtClean="0">
                <a:latin typeface="+mn-ea"/>
              </a:rPr>
              <a:t>어려움</a:t>
            </a:r>
            <a:endParaRPr lang="en-US" altLang="ko-KR" sz="2000" b="1" dirty="0" smtClean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n-ea"/>
              </a:rPr>
              <a:t>컴퓨터가 특정 단어에 대해 인지할 수 있도록 하기 위해서는 수치적인 방식으로 표현해야 함</a:t>
            </a:r>
            <a:endParaRPr lang="en-US" altLang="ko-KR" sz="2000" b="1" dirty="0" smtClean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벡터 표현을 사용하면 이 문제점을 해결할 수 있음</a:t>
            </a:r>
            <a:endParaRPr lang="en-US" altLang="ko-KR" sz="2000" b="1" dirty="0" smtClean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n-ea"/>
              </a:rPr>
              <a:t>초기 방식은 </a:t>
            </a:r>
            <a:r>
              <a:rPr lang="en-US" altLang="ko-KR" sz="2000" b="1" dirty="0" smtClean="0">
                <a:latin typeface="+mn-ea"/>
              </a:rPr>
              <a:t>one-hot encoding </a:t>
            </a:r>
            <a:r>
              <a:rPr lang="ko-KR" altLang="en-US" sz="2000" b="1" dirty="0" smtClean="0">
                <a:latin typeface="+mn-ea"/>
              </a:rPr>
              <a:t>방식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0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884003" y="1473115"/>
            <a:ext cx="4400564" cy="368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파이썬</a:t>
            </a:r>
            <a:r>
              <a:rPr lang="ko-KR" altLang="en-US" sz="40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4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머신러닝</a:t>
            </a:r>
            <a:endParaRPr lang="en-US" altLang="ko-KR" sz="40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2017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endParaRPr lang="en-US" altLang="ko-KR" b="1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유성준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sjyoo@sejong.ac.kr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세종대학교 컴퓨터공학과 교수</a:t>
            </a:r>
            <a:endParaRPr lang="en-US" altLang="ko-KR" b="1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빅데이터연구센터 센터장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 defTabSz="914400" fontAlgn="base">
              <a:lnSpc>
                <a:spcPct val="160000"/>
              </a:lnSpc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http://abrc.or.kr/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A2B979-F945-4E6D-A38D-6D15DB8770D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11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>
                <a:latin typeface="+mn-ea"/>
              </a:rPr>
              <a:t>적합도 검증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3"/>
            </a:pPr>
            <a:r>
              <a:rPr lang="ko-KR" altLang="en-US" sz="2000" b="1" dirty="0">
                <a:latin typeface="+mn-ea"/>
              </a:rPr>
              <a:t>추정의 </a:t>
            </a:r>
            <a:r>
              <a:rPr lang="ko-KR" altLang="en-US" sz="2000" b="1" dirty="0" smtClean="0">
                <a:latin typeface="+mn-ea"/>
              </a:rPr>
              <a:t>표준오차 예시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표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5060384"/>
                  </p:ext>
                </p:extLst>
              </p:nvPr>
            </p:nvGraphicFramePr>
            <p:xfrm>
              <a:off x="1479328" y="1556431"/>
              <a:ext cx="9233345" cy="30619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846669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846669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846669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846669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846669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42204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1" i="1" smtClean="0">
                                    <a:latin typeface="Cambria Math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1" i="1" smtClean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ko-KR" sz="18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ko-KR" sz="18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1" i="1" smtClean="0">
                                    <a:latin typeface="Cambria Math"/>
                                  </a:rPr>
                                  <m:t>𝒙𝒚</m:t>
                                </m:r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marL="101069" marR="101069" marT="50534" marB="50534" anchor="ctr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 smtClean="0"/>
                            <a:t>169</a:t>
                          </a:r>
                          <a:endParaRPr lang="ko-KR" altLang="en-US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1600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520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19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83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 smtClean="0"/>
                            <a:t>361</a:t>
                          </a:r>
                          <a:endParaRPr lang="ko-KR" altLang="en-US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6889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1577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16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62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 smtClean="0"/>
                            <a:t>256</a:t>
                          </a:r>
                          <a:endParaRPr lang="ko-KR" altLang="en-US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3844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992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48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 smtClean="0"/>
                            <a:t>196</a:t>
                          </a:r>
                          <a:endParaRPr lang="ko-KR" altLang="en-US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2304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672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15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58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 smtClean="0"/>
                            <a:t>225</a:t>
                          </a:r>
                          <a:endParaRPr lang="ko-KR" altLang="en-US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3364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870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 smtClean="0"/>
                            <a:t>196</a:t>
                          </a:r>
                          <a:endParaRPr lang="ko-KR" altLang="en-US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1849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602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91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334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 smtClean="0"/>
                            <a:t>1403</a:t>
                          </a:r>
                          <a:endParaRPr lang="ko-KR" altLang="en-US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19850</a:t>
                          </a:r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5233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표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4954153"/>
                  </p:ext>
                </p:extLst>
              </p:nvPr>
            </p:nvGraphicFramePr>
            <p:xfrm>
              <a:off x="1479328" y="1556431"/>
              <a:ext cx="9233345" cy="30619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846669"/>
                    <a:gridCol w="1846669"/>
                    <a:gridCol w="1846669"/>
                    <a:gridCol w="1846669"/>
                    <a:gridCol w="1846669"/>
                  </a:tblGrid>
                  <a:tr h="42204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1">
                          <a:blip r:embed="rId4"/>
                          <a:stretch>
                            <a:fillRect l="-330" r="-400000" b="-650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1">
                          <a:blip r:embed="rId4"/>
                          <a:stretch>
                            <a:fillRect l="-100330" r="-300000" b="-650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1">
                          <a:blip r:embed="rId4"/>
                          <a:stretch>
                            <a:fillRect l="-200993" r="-200993" b="-650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1">
                          <a:blip r:embed="rId4"/>
                          <a:stretch>
                            <a:fillRect l="-300000" r="-100330" b="-650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1">
                          <a:blip r:embed="rId4"/>
                          <a:stretch>
                            <a:fillRect l="-400000" r="-330" b="-650725"/>
                          </a:stretch>
                        </a:blipFill>
                      </a:tcPr>
                    </a:tc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 smtClean="0"/>
                            <a:t>169</a:t>
                          </a:r>
                          <a:endParaRPr lang="ko-KR" altLang="en-US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1600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520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19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83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 smtClean="0"/>
                            <a:t>361</a:t>
                          </a:r>
                          <a:endParaRPr lang="ko-KR" altLang="en-US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6889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1577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16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62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 smtClean="0"/>
                            <a:t>256</a:t>
                          </a:r>
                          <a:endParaRPr lang="ko-KR" altLang="en-US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3844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992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48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 smtClean="0"/>
                            <a:t>196</a:t>
                          </a:r>
                          <a:endParaRPr lang="ko-KR" altLang="en-US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2304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672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15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58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 smtClean="0"/>
                            <a:t>225</a:t>
                          </a:r>
                          <a:endParaRPr lang="ko-KR" altLang="en-US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3364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870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 smtClean="0"/>
                            <a:t>196</a:t>
                          </a:r>
                          <a:endParaRPr lang="ko-KR" altLang="en-US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1849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602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91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334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 smtClean="0"/>
                            <a:t>1403</a:t>
                          </a:r>
                          <a:endParaRPr lang="ko-KR" altLang="en-US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19850</a:t>
                          </a:r>
                          <a:endParaRPr lang="en-US" altLang="ko-KR" sz="1800" dirty="0" smtClean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5233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750276" y="4442293"/>
                <a:ext cx="11059286" cy="10177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ko-KR" sz="20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i="1"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sz="20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sz="2000" b="0" i="1" smtClean="0">
                                      <a:latin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nary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altLang="ko-KR" sz="20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−2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/>
                            </a:rPr>
                            <m:t>19850−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−57.5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334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/>
                            </a:rPr>
                            <m:t>−7.46(5233)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/>
                            </a:rPr>
                            <m:t>6−2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/>
                        </a:rPr>
                        <m:t>=4.205</m:t>
                      </m:r>
                    </m:oMath>
                  </m:oMathPara>
                </a14:m>
                <a:endParaRPr lang="en-US" altLang="ko-KR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4442293"/>
                <a:ext cx="11059286" cy="10177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8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 Embedding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latin typeface="+mn-ea"/>
              </a:rPr>
              <a:t>One-hot </a:t>
            </a:r>
            <a:r>
              <a:rPr lang="en-US" altLang="ko-KR" sz="2000" b="1" dirty="0">
                <a:latin typeface="+mn-ea"/>
              </a:rPr>
              <a:t>e</a:t>
            </a:r>
            <a:r>
              <a:rPr lang="en-US" altLang="ko-KR" sz="2000" b="1" dirty="0" smtClean="0">
                <a:latin typeface="+mn-ea"/>
              </a:rPr>
              <a:t>ncoding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+mn-ea"/>
              </a:rPr>
              <a:t>n</a:t>
            </a:r>
            <a:r>
              <a:rPr lang="ko-KR" altLang="en-US" sz="2000" b="1" dirty="0" smtClean="0">
                <a:latin typeface="+mn-ea"/>
              </a:rPr>
              <a:t>개 단어를 포함하고 있는 사전이 있다고 가정</a:t>
            </a:r>
            <a:endParaRPr lang="en-US" altLang="ko-KR" sz="2000" b="1" dirty="0" smtClean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n-ea"/>
              </a:rPr>
              <a:t>이때 한 단어를 표현하기 위해서는 길이 </a:t>
            </a:r>
            <a:r>
              <a:rPr lang="en-US" altLang="ko-KR" sz="2000" b="1" dirty="0" smtClean="0">
                <a:latin typeface="+mn-ea"/>
              </a:rPr>
              <a:t>n</a:t>
            </a:r>
            <a:r>
              <a:rPr lang="ko-KR" altLang="en-US" sz="2000" b="1" dirty="0" smtClean="0">
                <a:latin typeface="+mn-ea"/>
              </a:rPr>
              <a:t>의 벡터를 생성하고</a:t>
            </a:r>
            <a:r>
              <a:rPr lang="en-US" altLang="ko-KR" sz="2000" b="1" dirty="0" smtClean="0">
                <a:latin typeface="+mn-ea"/>
              </a:rPr>
              <a:t>,</a:t>
            </a:r>
            <a:br>
              <a:rPr lang="en-US" altLang="ko-KR" sz="2000" b="1" dirty="0" smtClean="0">
                <a:latin typeface="+mn-ea"/>
              </a:rPr>
            </a:br>
            <a:r>
              <a:rPr lang="ko-KR" altLang="en-US" sz="2000" b="1" dirty="0" smtClean="0">
                <a:latin typeface="+mn-ea"/>
              </a:rPr>
              <a:t>그 단어가 해당하는 자리에 </a:t>
            </a:r>
            <a:r>
              <a:rPr lang="en-US" altLang="ko-KR" sz="2000" b="1" dirty="0" smtClean="0">
                <a:latin typeface="+mn-ea"/>
              </a:rPr>
              <a:t>1</a:t>
            </a:r>
            <a:r>
              <a:rPr lang="ko-KR" altLang="en-US" sz="2000" b="1" dirty="0" smtClean="0">
                <a:latin typeface="+mn-ea"/>
              </a:rPr>
              <a:t>을 입력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나머지 자리에는 </a:t>
            </a:r>
            <a:r>
              <a:rPr lang="en-US" altLang="ko-KR" sz="2000" b="1" dirty="0" smtClean="0">
                <a:latin typeface="+mn-ea"/>
              </a:rPr>
              <a:t>0</a:t>
            </a:r>
            <a:r>
              <a:rPr lang="ko-KR" altLang="en-US" sz="2000" b="1" dirty="0" smtClean="0">
                <a:latin typeface="+mn-ea"/>
              </a:rPr>
              <a:t>을 입력</a:t>
            </a:r>
            <a:endParaRPr lang="en-US" altLang="ko-KR" sz="2000" b="1" dirty="0" smtClean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n-ea"/>
              </a:rPr>
              <a:t>예</a:t>
            </a:r>
            <a:r>
              <a:rPr lang="en-US" altLang="ko-KR" sz="2000" b="1" dirty="0" smtClean="0">
                <a:latin typeface="+mn-ea"/>
              </a:rPr>
              <a:t>) </a:t>
            </a:r>
            <a:r>
              <a:rPr lang="ko-KR" altLang="en-US" sz="2000" b="1" dirty="0" smtClean="0">
                <a:latin typeface="+mn-ea"/>
              </a:rPr>
              <a:t>사전</a:t>
            </a:r>
            <a:r>
              <a:rPr lang="en-US" altLang="ko-KR" sz="2000" b="1" dirty="0" smtClean="0">
                <a:latin typeface="+mn-ea"/>
              </a:rPr>
              <a:t>: [</a:t>
            </a:r>
            <a:r>
              <a:rPr lang="ko-KR" altLang="en-US" sz="2000" b="1" dirty="0" smtClean="0">
                <a:latin typeface="+mn-ea"/>
              </a:rPr>
              <a:t>딸기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강아지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사과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경찰차</a:t>
            </a:r>
            <a:r>
              <a:rPr lang="en-US" altLang="ko-KR" sz="2000" b="1" dirty="0" smtClean="0">
                <a:latin typeface="+mn-ea"/>
              </a:rPr>
              <a:t>]</a:t>
            </a:r>
            <a:br>
              <a:rPr lang="en-US" altLang="ko-KR" sz="2000" b="1" dirty="0" smtClean="0">
                <a:latin typeface="+mn-ea"/>
              </a:rPr>
            </a:br>
            <a:r>
              <a:rPr lang="ko-KR" altLang="en-US" sz="2000" b="1" dirty="0" smtClean="0">
                <a:latin typeface="+mn-ea"/>
              </a:rPr>
              <a:t>사과 </a:t>
            </a:r>
            <a:r>
              <a:rPr lang="en-US" altLang="ko-KR" sz="2000" b="1" dirty="0" smtClean="0">
                <a:latin typeface="+mn-ea"/>
              </a:rPr>
              <a:t>: [0, 0, 1, 0]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n-ea"/>
              </a:rPr>
              <a:t>이와 같은 방법을 사용할 경우 단어들간의 관계를 파악하기 어렵다는 큰 단점이 있음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50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 Embedding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latin typeface="+mn-ea"/>
              </a:rPr>
              <a:t>Word vectorization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+mn-ea"/>
              </a:rPr>
              <a:t>One-hot encoding</a:t>
            </a:r>
            <a:r>
              <a:rPr lang="ko-KR" altLang="en-US" sz="2000" b="1" dirty="0" smtClean="0">
                <a:latin typeface="+mn-ea"/>
              </a:rPr>
              <a:t>에서 발생하는 단점을 보완하기 위해 </a:t>
            </a:r>
            <a:r>
              <a:rPr lang="en-US" altLang="ko-KR" sz="2000" b="1" dirty="0" smtClean="0">
                <a:latin typeface="+mn-ea"/>
              </a:rPr>
              <a:t/>
            </a:r>
            <a:br>
              <a:rPr lang="en-US" altLang="ko-KR" sz="2000" b="1" dirty="0" smtClean="0">
                <a:latin typeface="+mn-ea"/>
              </a:rPr>
            </a:br>
            <a:r>
              <a:rPr lang="ko-KR" altLang="en-US" sz="2000" b="1" dirty="0" smtClean="0">
                <a:latin typeface="+mn-ea"/>
              </a:rPr>
              <a:t>단어의 의미를 다차원 공간에서 벡터화 하는 방법을 사용</a:t>
            </a:r>
            <a:endParaRPr lang="en-US" altLang="ko-KR" sz="2000" b="1" dirty="0" smtClean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n-ea"/>
              </a:rPr>
              <a:t>단어의 의미를 벡터화 하면</a:t>
            </a:r>
            <a:r>
              <a:rPr lang="en-US" altLang="ko-KR" sz="2000" b="1" dirty="0" smtClean="0">
                <a:latin typeface="+mn-ea"/>
              </a:rPr>
              <a:t>, </a:t>
            </a:r>
            <a:br>
              <a:rPr lang="en-US" altLang="ko-KR" sz="2000" b="1" dirty="0" smtClean="0">
                <a:latin typeface="+mn-ea"/>
              </a:rPr>
            </a:br>
            <a:r>
              <a:rPr lang="ko-KR" altLang="en-US" sz="2000" b="1" dirty="0" smtClean="0">
                <a:latin typeface="+mn-ea"/>
              </a:rPr>
              <a:t>단어간의 유사도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관계를 측정할 수 있고</a:t>
            </a:r>
            <a:r>
              <a:rPr lang="en-US" altLang="ko-KR" sz="2000" b="1" dirty="0" smtClean="0">
                <a:latin typeface="+mn-ea"/>
              </a:rPr>
              <a:t/>
            </a:r>
            <a:br>
              <a:rPr lang="en-US" altLang="ko-KR" sz="2000" b="1" dirty="0" smtClean="0">
                <a:latin typeface="+mn-ea"/>
              </a:rPr>
            </a:br>
            <a:r>
              <a:rPr lang="ko-KR" altLang="en-US" sz="2000" b="1" dirty="0" smtClean="0">
                <a:latin typeface="+mn-ea"/>
              </a:rPr>
              <a:t>벡터 연산을 통한 추론이 가능해짐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 Embedding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latin typeface="+mn-ea"/>
              </a:rPr>
              <a:t>Word </a:t>
            </a:r>
            <a:r>
              <a:rPr lang="en-US" altLang="ko-KR" sz="2000" b="1" dirty="0">
                <a:latin typeface="+mn-ea"/>
              </a:rPr>
              <a:t>v</a:t>
            </a:r>
            <a:r>
              <a:rPr lang="en-US" altLang="ko-KR" sz="2000" b="1" dirty="0" smtClean="0">
                <a:latin typeface="+mn-ea"/>
              </a:rPr>
              <a:t>ectorization </a:t>
            </a:r>
            <a:r>
              <a:rPr lang="ko-KR" altLang="en-US" sz="2000" b="1" dirty="0" smtClean="0">
                <a:latin typeface="+mn-ea"/>
              </a:rPr>
              <a:t>예</a:t>
            </a:r>
            <a:endParaRPr lang="en-US" altLang="ko-KR" sz="2000" b="1" dirty="0" smtClean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+mn-ea"/>
              </a:rPr>
              <a:t>King – Man = Queen – Woman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+mn-ea"/>
              </a:rPr>
              <a:t>King – Man + Woman = 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+mn-ea"/>
              </a:rPr>
              <a:t>3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단어를 </a:t>
            </a:r>
            <a:r>
              <a:rPr lang="en-US" altLang="ko-KR" sz="2000" b="1" dirty="0" smtClean="0">
                <a:latin typeface="+mn-ea"/>
              </a:rPr>
              <a:t>word embedding</a:t>
            </a:r>
            <a:r>
              <a:rPr lang="ko-KR" altLang="en-US" sz="2000" b="1" dirty="0" smtClean="0">
                <a:latin typeface="+mn-ea"/>
              </a:rPr>
              <a:t>를 사용해 벡터화 하기</a:t>
            </a:r>
            <a:endParaRPr lang="en-US" altLang="ko-KR" sz="2000" b="1" dirty="0" smtClean="0">
              <a:latin typeface="+mn-ea"/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 smtClean="0">
                <a:latin typeface="+mn-ea"/>
              </a:rPr>
              <a:t>v0 = </a:t>
            </a:r>
            <a:r>
              <a:rPr lang="en-US" altLang="ko-KR" sz="2000" b="1" dirty="0" err="1" smtClean="0">
                <a:latin typeface="+mn-ea"/>
              </a:rPr>
              <a:t>vec</a:t>
            </a:r>
            <a:r>
              <a:rPr lang="en-US" altLang="ko-KR" sz="2000" b="1" dirty="0" smtClean="0">
                <a:latin typeface="+mn-ea"/>
              </a:rPr>
              <a:t>(King) – </a:t>
            </a:r>
            <a:r>
              <a:rPr lang="en-US" altLang="ko-KR" sz="2000" b="1" dirty="0" err="1" smtClean="0">
                <a:latin typeface="+mn-ea"/>
              </a:rPr>
              <a:t>vec</a:t>
            </a:r>
            <a:r>
              <a:rPr lang="en-US" altLang="ko-KR" sz="2000" b="1" dirty="0" smtClean="0">
                <a:latin typeface="+mn-ea"/>
              </a:rPr>
              <a:t>(Man) + </a:t>
            </a:r>
            <a:r>
              <a:rPr lang="en-US" altLang="ko-KR" sz="2000" b="1" dirty="0" err="1" smtClean="0">
                <a:latin typeface="+mn-ea"/>
              </a:rPr>
              <a:t>vec</a:t>
            </a:r>
            <a:r>
              <a:rPr lang="en-US" altLang="ko-KR" sz="2000" b="1" dirty="0" smtClean="0">
                <a:latin typeface="+mn-ea"/>
              </a:rPr>
              <a:t>(Woman)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n-ea"/>
              </a:rPr>
              <a:t>모든 단어들의 벡터들 중 </a:t>
            </a:r>
            <a:r>
              <a:rPr lang="en-US" altLang="ko-KR" sz="2000" b="1" dirty="0" smtClean="0">
                <a:latin typeface="+mn-ea"/>
              </a:rPr>
              <a:t>v0</a:t>
            </a:r>
            <a:r>
              <a:rPr lang="ko-KR" altLang="en-US" sz="2000" b="1" dirty="0" smtClean="0">
                <a:latin typeface="+mn-ea"/>
              </a:rPr>
              <a:t>와 가장 가까운 단어를 찾기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66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 Embedding</a:t>
            </a:r>
            <a:endParaRPr lang="ko-KR" altLang="en-US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335360" y="923960"/>
                <a:ext cx="11521280" cy="47539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2000" b="1" dirty="0" smtClean="0">
                    <a:latin typeface="+mn-ea"/>
                  </a:rPr>
                  <a:t>벡터간의 거리 계산</a:t>
                </a:r>
                <a:endParaRPr lang="en-US" altLang="ko-KR" sz="2000" b="1" dirty="0" smtClean="0">
                  <a:latin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 smtClean="0">
                    <a:latin typeface="+mn-ea"/>
                  </a:rPr>
                  <a:t>Euclidean distance</a:t>
                </a:r>
              </a:p>
              <a:p>
                <a:pPr marL="1257300" lvl="2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000" b="1" dirty="0" smtClean="0">
                    <a:latin typeface="+mn-ea"/>
                  </a:rPr>
                  <a:t>One-hot encoding </a:t>
                </a:r>
                <a:r>
                  <a:rPr lang="ko-KR" altLang="en-US" sz="2000" b="1" dirty="0" smtClean="0">
                    <a:latin typeface="+mn-ea"/>
                  </a:rPr>
                  <a:t>을 사용할 경우 단어간의 거리가 모두 같은 문제점 발생</a:t>
                </a:r>
                <a:endParaRPr lang="en-US" altLang="ko-KR" sz="2000" b="1" dirty="0" smtClean="0">
                  <a:latin typeface="+mn-ea"/>
                </a:endParaRPr>
              </a:p>
              <a:p>
                <a:pPr marL="1257300" lvl="2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000" b="1" dirty="0" smtClean="0">
                    <a:latin typeface="+mn-ea"/>
                  </a:rPr>
                  <a:t>예</a:t>
                </a:r>
                <a:r>
                  <a:rPr lang="en-US" altLang="ko-KR" sz="2000" b="1" dirty="0" smtClean="0">
                    <a:latin typeface="+mn-ea"/>
                  </a:rPr>
                  <a:t>) [1, 0, 0], [0, 1, 0], distance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000" b="1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endParaRPr lang="en-US" altLang="ko-KR" sz="2000" b="1" dirty="0" smtClean="0">
                  <a:latin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 smtClean="0">
                    <a:latin typeface="+mn-ea"/>
                  </a:rPr>
                  <a:t>Cosine distance</a:t>
                </a:r>
              </a:p>
              <a:p>
                <a:pPr marL="1257300" lvl="2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000" b="1" dirty="0" smtClean="0">
                    <a:latin typeface="+mn-ea"/>
                  </a:rPr>
                  <a:t>두 단어간의 거리가 멀 경우 큰 값</a:t>
                </a:r>
                <a:r>
                  <a:rPr lang="en-US" altLang="ko-KR" sz="2000" b="1" dirty="0" smtClean="0">
                    <a:latin typeface="+mn-ea"/>
                  </a:rPr>
                  <a:t>, </a:t>
                </a:r>
                <a:r>
                  <a:rPr lang="ko-KR" altLang="en-US" sz="2000" b="1" dirty="0" smtClean="0">
                    <a:latin typeface="+mn-ea"/>
                  </a:rPr>
                  <a:t>거리가 가까울 경우 작은 값을 도출하는 것이 목적</a:t>
                </a:r>
                <a:endParaRPr lang="en-US" altLang="ko-KR" sz="2000" b="1" dirty="0" smtClean="0">
                  <a:latin typeface="+mn-ea"/>
                </a:endParaRPr>
              </a:p>
              <a:p>
                <a:pPr marL="1257300" lvl="2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000" b="1" dirty="0" smtClean="0">
                    <a:latin typeface="+mn-ea"/>
                  </a:rPr>
                  <a:t>하지만</a:t>
                </a:r>
                <a:r>
                  <a:rPr lang="en-US" altLang="ko-KR" sz="2000" b="1" dirty="0">
                    <a:latin typeface="+mn-ea"/>
                  </a:rPr>
                  <a:t> </a:t>
                </a:r>
                <a:r>
                  <a:rPr lang="en-US" altLang="ko-KR" sz="2000" b="1" dirty="0" smtClean="0">
                    <a:latin typeface="+mn-ea"/>
                  </a:rPr>
                  <a:t>cosine </a:t>
                </a:r>
                <a:r>
                  <a:rPr lang="ko-KR" altLang="en-US" sz="2000" b="1" dirty="0" smtClean="0">
                    <a:latin typeface="+mn-ea"/>
                  </a:rPr>
                  <a:t>은 그 반대로 작용</a:t>
                </a:r>
                <a:endParaRPr lang="en-US" altLang="ko-KR" sz="2000" b="1" dirty="0" smtClean="0">
                  <a:latin typeface="+mn-ea"/>
                </a:endParaRPr>
              </a:p>
              <a:p>
                <a:pPr marL="1257300" lvl="2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000" b="1" dirty="0" smtClean="0">
                    <a:latin typeface="+mn-ea"/>
                  </a:rPr>
                  <a:t>같은 방향을 향하는 두 벡터 </a:t>
                </a:r>
                <a:r>
                  <a:rPr lang="en-US" altLang="ko-KR" sz="2000" b="1" dirty="0" smtClean="0">
                    <a:latin typeface="+mn-ea"/>
                  </a:rPr>
                  <a:t>= cos(0) = 1</a:t>
                </a:r>
              </a:p>
              <a:p>
                <a:pPr marL="1257300" lvl="2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000" b="1" dirty="0" smtClean="0">
                    <a:latin typeface="+mn-ea"/>
                  </a:rPr>
                  <a:t>수직인 두 벡터 </a:t>
                </a:r>
                <a:r>
                  <a:rPr lang="en-US" altLang="ko-KR" sz="2000" b="1" dirty="0" smtClean="0">
                    <a:latin typeface="+mn-ea"/>
                  </a:rPr>
                  <a:t>= cos(90) = 0</a:t>
                </a:r>
              </a:p>
              <a:p>
                <a:pPr marL="1257300" lvl="2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000" b="1" dirty="0" smtClean="0">
                    <a:latin typeface="+mn-ea"/>
                  </a:rPr>
                  <a:t>반대 방향인 두 벡터 </a:t>
                </a:r>
                <a:r>
                  <a:rPr lang="en-US" altLang="ko-KR" sz="2000" b="1" dirty="0" smtClean="0">
                    <a:latin typeface="+mn-ea"/>
                  </a:rPr>
                  <a:t>= cos(180) = -1</a:t>
                </a: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923960"/>
                <a:ext cx="11521280" cy="4753994"/>
              </a:xfrm>
              <a:prstGeom prst="rect">
                <a:avLst/>
              </a:prstGeom>
              <a:blipFill rotWithShape="0">
                <a:blip r:embed="rId3"/>
                <a:stretch>
                  <a:fillRect l="-476" b="-7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74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 Embedding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+mn-ea"/>
              </a:rPr>
              <a:t>1 – Cosine distance</a:t>
            </a: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latin typeface="+mn-ea"/>
              </a:rPr>
              <a:t>같은 방향을 향하는 두 벡터 </a:t>
            </a:r>
            <a:r>
              <a:rPr lang="en-US" altLang="ko-KR" sz="2000" b="1" dirty="0" smtClean="0">
                <a:latin typeface="+mn-ea"/>
              </a:rPr>
              <a:t>= 1 - cos(0) = 0</a:t>
            </a: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latin typeface="+mn-ea"/>
              </a:rPr>
              <a:t>수직인 두 벡터 </a:t>
            </a:r>
            <a:r>
              <a:rPr lang="en-US" altLang="ko-KR" sz="2000" b="1" dirty="0" smtClean="0">
                <a:latin typeface="+mn-ea"/>
              </a:rPr>
              <a:t>= 1 - cos(90) = 1</a:t>
            </a: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latin typeface="+mn-ea"/>
              </a:rPr>
              <a:t>반대 방향인 두 벡터 </a:t>
            </a:r>
            <a:r>
              <a:rPr lang="en-US" altLang="ko-KR" sz="2000" b="1" dirty="0" smtClean="0">
                <a:latin typeface="+mn-ea"/>
              </a:rPr>
              <a:t>= 1 - cos(180) = 2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75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Word2Vec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latin typeface="+mn-ea"/>
              </a:rPr>
              <a:t>Word2vec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n-ea"/>
              </a:rPr>
              <a:t>텍스트로부터 학습한 단어 </a:t>
            </a:r>
            <a:r>
              <a:rPr lang="en-US" altLang="ko-KR" sz="2000" b="1" dirty="0" err="1" smtClean="0">
                <a:latin typeface="+mn-ea"/>
              </a:rPr>
              <a:t>embeddings</a:t>
            </a:r>
            <a:r>
              <a:rPr lang="ko-KR" altLang="en-US" sz="2000" b="1" dirty="0" smtClean="0">
                <a:latin typeface="+mn-ea"/>
              </a:rPr>
              <a:t>에 대해 계산적으로 효율적인 예측 모델</a:t>
            </a:r>
            <a:endParaRPr lang="en-US" altLang="ko-KR" sz="2000" b="1" dirty="0" smtClean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n-ea"/>
              </a:rPr>
              <a:t>두 가지 방법으로 구현</a:t>
            </a:r>
            <a:endParaRPr lang="en-US" altLang="ko-KR" sz="2000" b="1" dirty="0" smtClean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+mn-ea"/>
              </a:rPr>
              <a:t>CBOW (Continuous Bag Of Words)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+mn-ea"/>
              </a:rPr>
              <a:t>Skip-Gram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37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Word2Vec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latin typeface="+mn-ea"/>
              </a:rPr>
              <a:t>CBOW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n-ea"/>
              </a:rPr>
              <a:t>앞뒤 단어들</a:t>
            </a:r>
            <a:r>
              <a:rPr lang="en-US" altLang="ko-KR" sz="2000" b="1" dirty="0" smtClean="0">
                <a:latin typeface="+mn-ea"/>
              </a:rPr>
              <a:t>(source context)</a:t>
            </a:r>
            <a:r>
              <a:rPr lang="ko-KR" altLang="en-US" sz="2000" b="1" dirty="0" smtClean="0">
                <a:latin typeface="+mn-ea"/>
              </a:rPr>
              <a:t>을 통해 빈칸에 들어갈 단어</a:t>
            </a:r>
            <a:r>
              <a:rPr lang="en-US" altLang="ko-KR" sz="2000" b="1" dirty="0" smtClean="0">
                <a:latin typeface="+mn-ea"/>
              </a:rPr>
              <a:t>(target word)</a:t>
            </a:r>
            <a:r>
              <a:rPr lang="ko-KR" altLang="en-US" sz="2000" b="1" dirty="0" smtClean="0">
                <a:latin typeface="+mn-ea"/>
              </a:rPr>
              <a:t>를 예측</a:t>
            </a:r>
            <a:endParaRPr lang="en-US" altLang="ko-KR" sz="2000" b="1" dirty="0" smtClean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n-ea"/>
              </a:rPr>
              <a:t>예</a:t>
            </a:r>
            <a:r>
              <a:rPr lang="en-US" altLang="ko-KR" sz="2000" b="1" dirty="0" smtClean="0">
                <a:latin typeface="+mn-ea"/>
              </a:rPr>
              <a:t>) the cat </a:t>
            </a:r>
            <a:r>
              <a:rPr lang="en-US" altLang="ko-KR" sz="2000" b="1" dirty="0">
                <a:latin typeface="맑은 고딕" panose="020B0503020000020004" pitchFamily="50" charset="-127"/>
              </a:rPr>
              <a:t>□</a:t>
            </a:r>
            <a:r>
              <a:rPr lang="en-US" altLang="ko-KR" sz="2000" b="1" dirty="0" smtClean="0">
                <a:latin typeface="+mn-ea"/>
              </a:rPr>
              <a:t> on the mat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n-ea"/>
              </a:rPr>
              <a:t>빈칸 단어에 대해 앞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뒤 </a:t>
            </a:r>
            <a:r>
              <a:rPr lang="en-US" altLang="ko-KR" sz="2000" b="1" dirty="0" smtClean="0">
                <a:latin typeface="+mn-ea"/>
              </a:rPr>
              <a:t>C/2</a:t>
            </a:r>
            <a:r>
              <a:rPr lang="ko-KR" altLang="en-US" sz="2000" b="1" dirty="0" smtClean="0">
                <a:latin typeface="+mn-ea"/>
              </a:rPr>
              <a:t>개씩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총 </a:t>
            </a:r>
            <a:r>
              <a:rPr lang="en-US" altLang="ko-KR" sz="2000" b="1" dirty="0" smtClean="0">
                <a:latin typeface="+mn-ea"/>
              </a:rPr>
              <a:t>C</a:t>
            </a:r>
            <a:r>
              <a:rPr lang="ko-KR" altLang="en-US" sz="2000" b="1" dirty="0" smtClean="0">
                <a:latin typeface="+mn-ea"/>
              </a:rPr>
              <a:t>개의 단어를 입력</a:t>
            </a:r>
            <a:r>
              <a:rPr lang="en-US" altLang="ko-KR" sz="2000" b="1" dirty="0" smtClean="0">
                <a:latin typeface="+mn-ea"/>
              </a:rPr>
              <a:t>(input)</a:t>
            </a:r>
            <a:r>
              <a:rPr lang="ko-KR" altLang="en-US" sz="2000" b="1" dirty="0" smtClean="0">
                <a:latin typeface="+mn-ea"/>
              </a:rPr>
              <a:t>으로 사용해</a:t>
            </a:r>
            <a:r>
              <a:rPr lang="en-US" altLang="ko-KR" sz="2000" b="1" dirty="0" smtClean="0">
                <a:latin typeface="+mn-ea"/>
              </a:rPr>
              <a:t/>
            </a:r>
            <a:br>
              <a:rPr lang="en-US" altLang="ko-KR" sz="2000" b="1" dirty="0" smtClean="0">
                <a:latin typeface="+mn-ea"/>
              </a:rPr>
            </a:br>
            <a:r>
              <a:rPr lang="ko-KR" altLang="en-US" sz="2000" b="1" dirty="0" smtClean="0">
                <a:latin typeface="+mn-ea"/>
              </a:rPr>
              <a:t>단어를 맞추기 위한 네트워크 모델</a:t>
            </a:r>
            <a:endParaRPr lang="en-US" altLang="ko-KR" sz="2000" b="1" dirty="0" smtClean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n-ea"/>
              </a:rPr>
              <a:t>통계적으로 </a:t>
            </a:r>
            <a:r>
              <a:rPr lang="en-US" altLang="ko-KR" sz="2000" b="1" dirty="0" smtClean="0">
                <a:latin typeface="+mn-ea"/>
              </a:rPr>
              <a:t>small dataset</a:t>
            </a:r>
            <a:r>
              <a:rPr lang="ko-KR" altLang="en-US" sz="2000" b="1" dirty="0" smtClean="0">
                <a:latin typeface="+mn-ea"/>
              </a:rPr>
              <a:t>에서 우수한 성능을 보임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206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56466" y="3145700"/>
            <a:ext cx="2767012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653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Word2Vec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latin typeface="+mn-ea"/>
              </a:rPr>
              <a:t>Skip-Gram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+mn-ea"/>
              </a:rPr>
              <a:t>CBOW</a:t>
            </a:r>
            <a:r>
              <a:rPr lang="ko-KR" altLang="en-US" sz="2000" b="1" dirty="0" smtClean="0">
                <a:latin typeface="+mn-ea"/>
              </a:rPr>
              <a:t>와 반대 방향의 모델</a:t>
            </a:r>
            <a:endParaRPr lang="en-US" altLang="ko-KR" sz="2000" b="1" dirty="0" smtClean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n-ea"/>
              </a:rPr>
              <a:t>주어진 단어 하나를 기준으로 주변의 나머지 단어들의 등장 여부를 예측</a:t>
            </a:r>
            <a:endParaRPr lang="en-US" altLang="ko-KR" sz="2000" b="1" dirty="0" smtClean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n-ea"/>
              </a:rPr>
              <a:t>예</a:t>
            </a:r>
            <a:r>
              <a:rPr lang="en-US" altLang="ko-KR" sz="2000" b="1" dirty="0" smtClean="0">
                <a:latin typeface="+mn-ea"/>
              </a:rPr>
              <a:t>)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□</a:t>
            </a:r>
            <a:r>
              <a:rPr lang="en-US" altLang="ko-KR" sz="2000" b="1" dirty="0" smtClean="0">
                <a:latin typeface="+mn-ea"/>
              </a:rPr>
              <a:t> sits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□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</a:rPr>
              <a:t>주어진 단어를 기준으로 앞뒤 단어들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(source context)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를 예측하는 네트워크 모델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Large dataset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에서 우수한 성능을 보임</a:t>
            </a:r>
            <a:endParaRPr lang="en-US" altLang="ko-KR" sz="2000" b="1" dirty="0"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207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5"/>
          <a:stretch/>
        </p:blipFill>
        <p:spPr bwMode="auto">
          <a:xfrm>
            <a:off x="7462837" y="3320271"/>
            <a:ext cx="2519363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76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실습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latin typeface="+mn-ea"/>
              </a:rPr>
              <a:t>genism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latin typeface="+mn-ea"/>
              </a:rPr>
              <a:t>gensim</a:t>
            </a:r>
            <a:r>
              <a:rPr lang="ko-KR" altLang="en-US" sz="2000" b="1" dirty="0" smtClean="0">
                <a:latin typeface="+mn-ea"/>
              </a:rPr>
              <a:t>은 자연어를 벡터로 변환하는 기능을 제공하는 패키지</a:t>
            </a:r>
            <a:endParaRPr lang="en-US" altLang="ko-KR" sz="2000" b="1" dirty="0" smtClean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latin typeface="+mn-ea"/>
              </a:rPr>
              <a:t>gensim</a:t>
            </a:r>
            <a:r>
              <a:rPr lang="ko-KR" altLang="en-US" sz="2000" b="1" dirty="0" smtClean="0">
                <a:latin typeface="+mn-ea"/>
              </a:rPr>
              <a:t>에서 제공하는 </a:t>
            </a:r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기능을 사용한 실습</a:t>
            </a:r>
            <a:endParaRPr lang="en-US" altLang="ko-KR" sz="2000" b="1" dirty="0" smtClean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  <a:hlinkClick r:id="rId3"/>
              </a:rPr>
              <a:t>https://radimrehurek.com/gensim</a:t>
            </a:r>
            <a:r>
              <a:rPr lang="en-US" altLang="ko-KR" sz="2000" b="1" dirty="0" smtClean="0">
                <a:latin typeface="+mn-ea"/>
                <a:hlinkClick r:id="rId3"/>
              </a:rPr>
              <a:t>/</a:t>
            </a:r>
            <a:endParaRPr lang="en-US" altLang="ko-KR" sz="2000" b="1" dirty="0"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208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646" y="3047962"/>
            <a:ext cx="6526708" cy="312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2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실습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latin typeface="+mn-ea"/>
              </a:rPr>
              <a:t>genism </a:t>
            </a:r>
            <a:r>
              <a:rPr lang="ko-KR" altLang="en-US" sz="2000" b="1" dirty="0" smtClean="0">
                <a:latin typeface="+mn-ea"/>
              </a:rPr>
              <a:t>설치</a:t>
            </a:r>
            <a:endParaRPr lang="en-US" altLang="ko-KR" sz="2000" b="1" dirty="0" smtClean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anaconda prompt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실행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smtClean="0">
                <a:latin typeface="맑은 고딕" panose="020B0503020000020004" pitchFamily="50" charset="-127"/>
              </a:rPr>
              <a:t>명령어 입력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:</a:t>
            </a:r>
            <a:r>
              <a:rPr lang="en-US" altLang="ko-KR" sz="2000" b="1" dirty="0">
                <a:latin typeface="맑은 고딕" panose="020B0503020000020004" pitchFamily="50" charset="-127"/>
              </a:rPr>
              <a:t/>
            </a:r>
            <a:br>
              <a:rPr lang="en-US" altLang="ko-KR" sz="2000" b="1" dirty="0">
                <a:latin typeface="맑은 고딕" panose="020B0503020000020004" pitchFamily="50" charset="-127"/>
              </a:rPr>
            </a:br>
            <a:r>
              <a:rPr lang="en-US" altLang="ko-KR" sz="2000" b="1" dirty="0" err="1" smtClean="0">
                <a:latin typeface="맑은 고딕" panose="020B0503020000020004" pitchFamily="50" charset="-127"/>
              </a:rPr>
              <a:t>conda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 install genism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smtClean="0">
                <a:latin typeface="맑은 고딕" panose="020B0503020000020004" pitchFamily="50" charset="-127"/>
              </a:rPr>
              <a:t>설치 실행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b="1" dirty="0"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latin typeface="맑은 고딕" panose="020B0503020000020004" pitchFamily="50" charset="-127"/>
              </a:rPr>
              <a:t>패키지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import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209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4295382"/>
            <a:ext cx="9525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80645" y="856127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4"/>
            </a:pPr>
            <a:r>
              <a:rPr lang="ko-KR" altLang="en-US" sz="2000" b="1" dirty="0" err="1" smtClean="0">
                <a:latin typeface="+mn-ea"/>
              </a:rPr>
              <a:t>총변</a:t>
            </a:r>
            <a:r>
              <a:rPr lang="ko-KR" altLang="en-US" sz="2000" b="1" dirty="0" err="1">
                <a:latin typeface="+mn-ea"/>
              </a:rPr>
              <a:t>동</a:t>
            </a:r>
            <a:r>
              <a:rPr lang="en-US" altLang="ko-KR" sz="2000" b="1" dirty="0" smtClean="0">
                <a:latin typeface="+mn-ea"/>
              </a:rPr>
              <a:t>(total variation)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>
                <a:latin typeface="+mn-ea"/>
              </a:rPr>
              <a:t>적합도 검증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750276" y="1360220"/>
                <a:ext cx="11059286" cy="4223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latin typeface="+mn-ea"/>
                    <a:ea typeface="맑은 고딕" panose="020B0503020000020004" pitchFamily="50" charset="-127"/>
                  </a:rPr>
                  <a:t>- </a:t>
                </a:r>
                <a:r>
                  <a:rPr lang="ko-KR" altLang="en-US" sz="2000" smtClean="0">
                    <a:latin typeface="+mn-ea"/>
                  </a:rPr>
                  <a:t>총제곱합</a:t>
                </a:r>
                <a:r>
                  <a:rPr lang="en-US" altLang="ko-KR" sz="2000" dirty="0" smtClean="0">
                    <a:latin typeface="+mn-ea"/>
                  </a:rPr>
                  <a:t>(Sum </a:t>
                </a:r>
                <a:r>
                  <a:rPr lang="en-US" altLang="ko-KR" sz="2000" dirty="0">
                    <a:latin typeface="+mn-ea"/>
                  </a:rPr>
                  <a:t>of Squares </a:t>
                </a:r>
                <a:r>
                  <a:rPr lang="en-US" altLang="ko-KR" sz="2000" dirty="0" smtClean="0">
                    <a:latin typeface="+mn-ea"/>
                  </a:rPr>
                  <a:t>Total : SST)</a:t>
                </a:r>
                <a:r>
                  <a:rPr lang="ko-KR" altLang="en-US" sz="2000" smtClean="0">
                    <a:latin typeface="+mn-ea"/>
                  </a:rPr>
                  <a:t> </a:t>
                </a:r>
                <a:r>
                  <a:rPr lang="en-US" altLang="ko-KR" sz="2000" dirty="0" smtClean="0">
                    <a:latin typeface="+mn-ea"/>
                  </a:rPr>
                  <a:t>= </a:t>
                </a:r>
                <a:r>
                  <a:rPr lang="ko-KR" altLang="en-US" sz="2000" smtClean="0">
                    <a:latin typeface="+mn-ea"/>
                  </a:rPr>
                  <a:t>회귀제곱합</a:t>
                </a:r>
                <a:r>
                  <a:rPr lang="en-US" altLang="ko-KR" sz="2000" dirty="0" smtClean="0">
                    <a:latin typeface="+mn-ea"/>
                  </a:rPr>
                  <a:t>(Sum </a:t>
                </a:r>
                <a:r>
                  <a:rPr lang="en-US" altLang="ko-KR" sz="2000" dirty="0">
                    <a:latin typeface="+mn-ea"/>
                  </a:rPr>
                  <a:t>of Squares </a:t>
                </a:r>
                <a:r>
                  <a:rPr lang="en-US" altLang="ko-KR" sz="2000" dirty="0" err="1" smtClean="0">
                    <a:latin typeface="+mn-ea"/>
                  </a:rPr>
                  <a:t>Regression:SSR</a:t>
                </a:r>
                <a:r>
                  <a:rPr lang="en-US" altLang="ko-KR" sz="2000" dirty="0" smtClean="0">
                    <a:latin typeface="+mn-ea"/>
                  </a:rPr>
                  <a:t>)</a:t>
                </a:r>
                <a:r>
                  <a:rPr lang="ko-KR" altLang="en-US" sz="2000" smtClean="0">
                    <a:latin typeface="+mn-ea"/>
                  </a:rPr>
                  <a:t> </a:t>
                </a:r>
                <a:r>
                  <a:rPr lang="en-US" altLang="ko-KR" sz="2000" dirty="0">
                    <a:latin typeface="+mn-ea"/>
                  </a:rPr>
                  <a:t>+ </a:t>
                </a:r>
                <a:r>
                  <a:rPr lang="ko-KR" altLang="en-US" sz="2000" smtClean="0">
                    <a:latin typeface="+mn-ea"/>
                  </a:rPr>
                  <a:t>잔차제곱합</a:t>
                </a:r>
                <a:r>
                  <a:rPr lang="en-US" altLang="ko-KR" sz="2000" dirty="0" smtClean="0">
                    <a:latin typeface="+mn-ea"/>
                  </a:rPr>
                  <a:t>(Sum </a:t>
                </a:r>
                <a:r>
                  <a:rPr lang="en-US" altLang="ko-KR" sz="2000" dirty="0">
                    <a:latin typeface="+mn-ea"/>
                  </a:rPr>
                  <a:t>of Squares </a:t>
                </a:r>
                <a:r>
                  <a:rPr lang="en-US" altLang="ko-KR" sz="2000" dirty="0" err="1" smtClean="0">
                    <a:latin typeface="+mn-ea"/>
                  </a:rPr>
                  <a:t>Error:SSE</a:t>
                </a:r>
                <a:r>
                  <a:rPr lang="en-US" altLang="ko-KR" sz="2000" dirty="0" smtClean="0">
                    <a:latin typeface="+mn-ea"/>
                  </a:rPr>
                  <a:t>) </a:t>
                </a:r>
              </a:p>
              <a:p>
                <a:endParaRPr lang="en-US" altLang="ko-KR" sz="20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0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0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0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sz="2000" dirty="0" smtClean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</a:rPr>
                        <m:t>𝑆𝑆𝑇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𝑆𝑆𝑅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𝑆𝑆𝐸</m:t>
                      </m:r>
                    </m:oMath>
                  </m:oMathPara>
                </a14:m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:r>
                  <a:rPr lang="en-US" altLang="ko-KR" sz="2000" dirty="0" smtClean="0">
                    <a:latin typeface="+mn-ea"/>
                  </a:rPr>
                  <a:t>SST : </a:t>
                </a:r>
                <a:r>
                  <a:rPr lang="ko-KR" altLang="en-US" sz="2000" smtClean="0">
                    <a:latin typeface="+mn-ea"/>
                  </a:rPr>
                  <a:t>실제 </a:t>
                </a:r>
                <a:r>
                  <a:rPr lang="ko-KR" altLang="en-US" sz="2000" dirty="0" smtClean="0">
                    <a:latin typeface="+mn-ea"/>
                  </a:rPr>
                  <a:t>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000" dirty="0" smtClean="0">
                    <a:latin typeface="+mn-ea"/>
                  </a:rPr>
                  <a:t>들이 이들의 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sz="20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2000" dirty="0" err="1" smtClean="0">
                    <a:latin typeface="+mn-ea"/>
                  </a:rPr>
                  <a:t>로부터</a:t>
                </a:r>
                <a:r>
                  <a:rPr lang="ko-KR" altLang="en-US" sz="2000" dirty="0" smtClean="0">
                    <a:latin typeface="+mn-ea"/>
                  </a:rPr>
                  <a:t> 흩어진 정도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:r>
                  <a:rPr lang="en-US" altLang="ko-KR" sz="2000" dirty="0" smtClean="0">
                    <a:latin typeface="+mn-ea"/>
                  </a:rPr>
                  <a:t>SSR : </a:t>
                </a:r>
                <a:r>
                  <a:rPr lang="ko-KR" altLang="en-US" sz="2000" smtClean="0">
                    <a:latin typeface="+mn-ea"/>
                  </a:rPr>
                  <a:t>예측치와 </a:t>
                </a:r>
                <a:r>
                  <a:rPr lang="ko-KR" altLang="en-US" sz="2000">
                    <a:latin typeface="+mn-ea"/>
                  </a:rPr>
                  <a:t>실제 </a:t>
                </a:r>
                <a:r>
                  <a:rPr lang="ko-KR" altLang="en-US" sz="2000" dirty="0">
                    <a:latin typeface="+mn-ea"/>
                  </a:rPr>
                  <a:t>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000" smtClean="0">
                    <a:latin typeface="+mn-ea"/>
                  </a:rPr>
                  <a:t>들의 </a:t>
                </a:r>
                <a:r>
                  <a:rPr lang="ko-KR" altLang="en-US" sz="2000" dirty="0">
                    <a:latin typeface="+mn-ea"/>
                  </a:rPr>
                  <a:t>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2000" smtClean="0">
                    <a:latin typeface="+mn-ea"/>
                  </a:rPr>
                  <a:t>의 차이의 제곱의 합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:r>
                  <a:rPr lang="en-US" altLang="ko-KR" sz="2000" dirty="0" smtClean="0">
                    <a:latin typeface="+mn-ea"/>
                  </a:rPr>
                  <a:t>SSE : </a:t>
                </a:r>
                <a:r>
                  <a:rPr lang="ko-KR" altLang="en-US" sz="2000" smtClean="0">
                    <a:latin typeface="+mn-ea"/>
                  </a:rPr>
                  <a:t>예측치와 실제 값의 차이의 제곱의 합</a:t>
                </a:r>
                <a:endParaRPr lang="en-US" altLang="ko-KR" sz="2000" dirty="0">
                  <a:latin typeface="+mn-ea"/>
                </a:endParaRPr>
              </a:p>
              <a:p>
                <a:endParaRPr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360220"/>
                <a:ext cx="11059286" cy="4223207"/>
              </a:xfrm>
              <a:prstGeom prst="rect">
                <a:avLst/>
              </a:prstGeom>
              <a:blipFill rotWithShape="0">
                <a:blip r:embed="rId3"/>
                <a:stretch>
                  <a:fillRect l="-717" t="-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실습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latin typeface="+mn-ea"/>
              </a:rPr>
              <a:t>데이터 셋 준비</a:t>
            </a:r>
            <a:endParaRPr lang="en-US" altLang="ko-KR" sz="2000" b="1" dirty="0" smtClean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</a:rPr>
              <a:t>학습할 두 개의 문장을 생성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맑은 고딕" panose="020B0503020000020004" pitchFamily="50" charset="-127"/>
              </a:rPr>
              <a:t>W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ord2vec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모델은 문장을 단어들의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list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형태로 입력 받으며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단어의 순서도 학습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210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2654400"/>
            <a:ext cx="95345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0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실습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모델 생성</a:t>
            </a:r>
            <a:endParaRPr lang="en-US" altLang="ko-KR" sz="2000" b="1" dirty="0" smtClean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genism.models.word2vec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의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Word2Vec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모듈 사용해 모델 생성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sentences :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학습할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list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형태의 데이터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sg : CBOW, Skip-Gram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을 설정하는 변수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, default sg=0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은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CBOW, sg=1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은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Skip-Gram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latin typeface="맑은 고딕" panose="020B0503020000020004" pitchFamily="50" charset="-127"/>
              </a:rPr>
              <a:t>min_count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 :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설정 숫자 미만으로 등장하는 단어는 모델 학습에 제외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, default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값은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5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size :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단어를 벡터화할 공간의 차원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, default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값은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100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211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4293096"/>
            <a:ext cx="95250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8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실습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latin typeface="+mn-ea"/>
              </a:rPr>
              <a:t>더 큰 데이터 셋을 사용해 보기</a:t>
            </a:r>
            <a:endParaRPr lang="en-US" altLang="ko-KR" sz="2000" b="1" dirty="0" smtClean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latin typeface="맑은 고딕" panose="020B0503020000020004" pitchFamily="50" charset="-127"/>
              </a:rPr>
              <a:t>gensim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에서 제공하는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lee corpus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를 사용한 실습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latin typeface="맑은 고딕" panose="020B0503020000020004" pitchFamily="50" charset="-127"/>
              </a:rPr>
              <a:t>lee_background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 corpus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는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300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개의 뉴스 기사로 이루어져 있음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</a:rPr>
              <a:t>패키지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import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latin typeface="맑은 고딕" panose="020B0503020000020004" pitchFamily="50" charset="-127"/>
              </a:rPr>
              <a:t>os</a:t>
            </a:r>
            <a:r>
              <a:rPr lang="en-US" altLang="ko-KR" sz="2000" b="1" dirty="0">
                <a:latin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: operating system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의 약자로 운영체제에서 제공하는 여러 기능을 </a:t>
            </a:r>
            <a:r>
              <a:rPr lang="ko-KR" altLang="en-US" sz="2000" b="1" dirty="0" err="1" smtClean="0">
                <a:latin typeface="맑은 고딕" panose="020B0503020000020004" pitchFamily="50" charset="-127"/>
              </a:rPr>
              <a:t>파이썬에서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 사용할 수 있도록 지원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212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87" y="3819426"/>
            <a:ext cx="95726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4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실습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latin typeface="맑은 고딕" panose="020B0503020000020004" pitchFamily="50" charset="-127"/>
              </a:rPr>
              <a:t>새로운 </a:t>
            </a:r>
            <a:r>
              <a:rPr lang="ko-KR" altLang="en-US" sz="2000" b="1" dirty="0">
                <a:latin typeface="맑은 고딕" panose="020B0503020000020004" pitchFamily="50" charset="-127"/>
              </a:rPr>
              <a:t>클래스 생성시 </a:t>
            </a:r>
            <a:r>
              <a:rPr lang="en-US" altLang="ko-KR" sz="2000" b="1" dirty="0">
                <a:latin typeface="맑은 고딕" panose="020B0503020000020004" pitchFamily="50" charset="-127"/>
              </a:rPr>
              <a:t>object </a:t>
            </a:r>
            <a:r>
              <a:rPr lang="ko-KR" altLang="en-US" sz="2000" b="1" dirty="0">
                <a:latin typeface="맑은 고딕" panose="020B0503020000020004" pitchFamily="50" charset="-127"/>
              </a:rPr>
              <a:t>입력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__</a:t>
            </a:r>
            <a:r>
              <a:rPr lang="en-US" altLang="ko-KR" sz="2000" b="1" dirty="0" err="1">
                <a:latin typeface="맑은 고딕" panose="020B0503020000020004" pitchFamily="50" charset="-127"/>
              </a:rPr>
              <a:t>iter</a:t>
            </a:r>
            <a:r>
              <a:rPr lang="en-US" altLang="ko-KR" sz="2000" b="1" dirty="0">
                <a:latin typeface="맑은 고딕" panose="020B0503020000020004" pitchFamily="50" charset="-127"/>
              </a:rPr>
              <a:t>__ : </a:t>
            </a:r>
            <a:r>
              <a:rPr lang="ko-KR" altLang="en-US" sz="2000" b="1" dirty="0">
                <a:latin typeface="맑은 고딕" panose="020B0503020000020004" pitchFamily="50" charset="-127"/>
              </a:rPr>
              <a:t>자기 자신을 호출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 startAt="4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yield </a:t>
            </a:r>
            <a:r>
              <a:rPr lang="en-US" altLang="ko-KR" sz="2000" b="1" dirty="0">
                <a:latin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</a:rPr>
              <a:t>함수가 종료되지 않고 상태가 유지됨</a:t>
            </a:r>
            <a:r>
              <a:rPr lang="en-US" altLang="ko-KR" sz="2000" b="1" dirty="0">
                <a:latin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</a:rPr>
              <a:t>즉 생성한 데이터가 메모리에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유지됨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 startAt="6"/>
            </a:pPr>
            <a:r>
              <a:rPr lang="en-US" altLang="ko-KR" sz="2000" b="1" dirty="0" err="1" smtClean="0">
                <a:latin typeface="맑은 고딕" panose="020B0503020000020004" pitchFamily="50" charset="-127"/>
              </a:rPr>
              <a:t>lee_train_file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의 데이터를 읽어 변수 </a:t>
            </a:r>
            <a:r>
              <a:rPr lang="en-US" altLang="ko-KR" sz="2000" b="1" dirty="0" err="1" smtClean="0">
                <a:latin typeface="맑은 고딕" panose="020B0503020000020004" pitchFamily="50" charset="-127"/>
              </a:rPr>
              <a:t>lee_data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에 저장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5" y="3593951"/>
            <a:ext cx="95059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6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실습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'{}{}'.</a:t>
            </a:r>
            <a:r>
              <a:rPr lang="en-US" altLang="ko-KR" sz="2000" b="1" dirty="0">
                <a:latin typeface="맑은 고딕" panose="020B0503020000020004" pitchFamily="50" charset="-127"/>
              </a:rPr>
              <a:t>format('</a:t>
            </a:r>
            <a:r>
              <a:rPr lang="en-US" altLang="ko-KR" sz="2000" b="1" dirty="0" err="1">
                <a:latin typeface="맑은 고딕" panose="020B0503020000020004" pitchFamily="50" charset="-127"/>
              </a:rPr>
              <a:t>one','two</a:t>
            </a:r>
            <a:r>
              <a:rPr lang="en-US" altLang="ko-KR" sz="2000" b="1" dirty="0">
                <a:latin typeface="맑은 고딕" panose="020B0503020000020004" pitchFamily="50" charset="-127"/>
              </a:rPr>
              <a:t>')   =   '%s %s' % ('</a:t>
            </a:r>
            <a:r>
              <a:rPr lang="en-US" altLang="ko-KR" sz="2000" b="1" dirty="0" err="1">
                <a:latin typeface="맑은 고딕" panose="020B0503020000020004" pitchFamily="50" charset="-127"/>
              </a:rPr>
              <a:t>one','two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')</a:t>
            </a:r>
            <a:br>
              <a:rPr lang="en-US" altLang="ko-KR" sz="2000" b="1" dirty="0" smtClean="0">
                <a:latin typeface="맑은 고딕" panose="020B0503020000020004" pitchFamily="50" charset="-127"/>
              </a:rPr>
            </a:br>
            <a:r>
              <a:rPr lang="en-US" altLang="ko-KR" sz="2000" b="1" dirty="0" err="1" smtClean="0">
                <a:latin typeface="맑은 고딕" panose="020B0503020000020004" pitchFamily="50" charset="-127"/>
              </a:rPr>
              <a:t>os.sep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</a:rPr>
              <a:t>: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\\</a:t>
            </a:r>
            <a:br>
              <a:rPr lang="en-US" altLang="ko-KR" sz="2000" b="1" dirty="0" smtClean="0">
                <a:latin typeface="맑은 고딕" panose="020B0503020000020004" pitchFamily="50" charset="-127"/>
              </a:rPr>
            </a:br>
            <a:r>
              <a:rPr lang="en-US" altLang="ko-KR" sz="2000" b="1" dirty="0" err="1" smtClean="0">
                <a:latin typeface="맑은 고딕" panose="020B0503020000020004" pitchFamily="50" charset="-127"/>
              </a:rPr>
              <a:t>gensim</a:t>
            </a:r>
            <a:r>
              <a:rPr lang="en-US" altLang="ko-KR" sz="2000" b="1" dirty="0">
                <a:latin typeface="맑은 고딕" panose="020B0503020000020004" pitchFamily="50" charset="-127"/>
              </a:rPr>
              <a:t>.__path__[0] : </a:t>
            </a:r>
            <a:r>
              <a:rPr lang="en-US" altLang="ko-KR" sz="2000" b="1" dirty="0" err="1">
                <a:latin typeface="맑은 고딕" panose="020B0503020000020004" pitchFamily="50" charset="-127"/>
              </a:rPr>
              <a:t>gensim</a:t>
            </a:r>
            <a:r>
              <a:rPr lang="ko-KR" altLang="en-US" sz="2000" b="1" dirty="0">
                <a:latin typeface="맑은 고딕" panose="020B0503020000020004" pitchFamily="50" charset="-127"/>
              </a:rPr>
              <a:t>의 </a:t>
            </a:r>
            <a:r>
              <a:rPr lang="en-US" altLang="ko-KR" sz="2000" b="1" dirty="0">
                <a:latin typeface="맑은 고딕" panose="020B0503020000020004" pitchFamily="50" charset="-127"/>
              </a:rPr>
              <a:t>path</a:t>
            </a:r>
            <a:r>
              <a:rPr lang="ko-KR" altLang="en-US" sz="2000" b="1" dirty="0">
                <a:latin typeface="맑은 고딕" panose="020B0503020000020004" pitchFamily="50" charset="-127"/>
              </a:rPr>
              <a:t>를 </a:t>
            </a:r>
            <a:r>
              <a:rPr lang="en-US" altLang="ko-KR" sz="2000" b="1" dirty="0">
                <a:latin typeface="맑은 고딕" panose="020B0503020000020004" pitchFamily="50" charset="-127"/>
              </a:rPr>
              <a:t>string </a:t>
            </a:r>
            <a:r>
              <a:rPr lang="ko-KR" altLang="en-US" sz="2000" b="1" dirty="0">
                <a:latin typeface="맑은 고딕" panose="020B0503020000020004" pitchFamily="50" charset="-127"/>
              </a:rPr>
              <a:t>형태로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가져오기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/>
            </a:r>
            <a:br>
              <a:rPr lang="en-US" altLang="ko-KR" sz="2000" b="1" dirty="0" smtClean="0">
                <a:latin typeface="맑은 고딕" panose="020B0503020000020004" pitchFamily="50" charset="-127"/>
              </a:rPr>
            </a:br>
            <a:r>
              <a:rPr lang="en-US" altLang="ko-KR" sz="2000" b="1" dirty="0" err="1" smtClean="0">
                <a:latin typeface="맑은 고딕" panose="020B0503020000020004" pitchFamily="50" charset="-127"/>
              </a:rPr>
              <a:t>gensim</a:t>
            </a:r>
            <a:r>
              <a:rPr lang="en-US" altLang="ko-KR" sz="2000" b="1" dirty="0">
                <a:latin typeface="맑은 고딕" panose="020B0503020000020004" pitchFamily="50" charset="-127"/>
              </a:rPr>
              <a:t>.__path__[0], 'test', '</a:t>
            </a:r>
            <a:r>
              <a:rPr lang="en-US" altLang="ko-KR" sz="2000" b="1" dirty="0" err="1">
                <a:latin typeface="맑은 고딕" panose="020B0503020000020004" pitchFamily="50" charset="-127"/>
              </a:rPr>
              <a:t>test_data</a:t>
            </a:r>
            <a:r>
              <a:rPr lang="en-US" altLang="ko-KR" sz="2000" b="1" dirty="0">
                <a:latin typeface="맑은 고딕" panose="020B0503020000020004" pitchFamily="50" charset="-127"/>
              </a:rPr>
              <a:t>' </a:t>
            </a:r>
            <a:r>
              <a:rPr lang="ko-KR" altLang="en-US" sz="2000" b="1" dirty="0">
                <a:latin typeface="맑은 고딕" panose="020B0503020000020004" pitchFamily="50" charset="-127"/>
              </a:rPr>
              <a:t>를 </a:t>
            </a:r>
            <a:r>
              <a:rPr lang="en-US" altLang="ko-KR" sz="2000" b="1" dirty="0" err="1">
                <a:latin typeface="맑은 고딕" panose="020B0503020000020004" pitchFamily="50" charset="-127"/>
              </a:rPr>
              <a:t>os.sep</a:t>
            </a:r>
            <a:r>
              <a:rPr lang="ko-KR" altLang="en-US" sz="2000" b="1" dirty="0">
                <a:latin typeface="맑은 고딕" panose="020B0503020000020004" pitchFamily="50" charset="-127"/>
              </a:rPr>
              <a:t>을 사용해서 </a:t>
            </a:r>
            <a:r>
              <a:rPr lang="en-US" altLang="ko-KR" sz="2000" b="1" dirty="0">
                <a:latin typeface="맑은 고딕" panose="020B0503020000020004" pitchFamily="50" charset="-127"/>
              </a:rPr>
              <a:t>join, </a:t>
            </a:r>
            <a:r>
              <a:rPr lang="ko-KR" altLang="en-US" sz="2000" b="1" dirty="0">
                <a:latin typeface="맑은 고딕" panose="020B0503020000020004" pitchFamily="50" charset="-127"/>
              </a:rPr>
              <a:t>문자열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연결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ko-KR" altLang="en-US" sz="2000" b="1" dirty="0" smtClean="0">
                <a:latin typeface="맑은 고딕" panose="020B0503020000020004" pitchFamily="50" charset="-127"/>
              </a:rPr>
              <a:t>위 경로에서 </a:t>
            </a:r>
            <a:r>
              <a:rPr lang="en-US" altLang="ko-KR" sz="2000" b="1" dirty="0" err="1" smtClean="0">
                <a:latin typeface="맑은 고딕" panose="020B0503020000020004" pitchFamily="50" charset="-127"/>
              </a:rPr>
              <a:t>lee_background.cor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파일을 가져오기 위해 파일 경로 설정 후 </a:t>
            </a:r>
            <a:r>
              <a:rPr lang="en-US" altLang="ko-KR" sz="2000" b="1" dirty="0">
                <a:latin typeface="맑은 고딕" panose="020B0503020000020004" pitchFamily="50" charset="-127"/>
              </a:rPr>
              <a:t/>
            </a:r>
            <a:br>
              <a:rPr lang="en-US" altLang="ko-KR" sz="2000" b="1" dirty="0">
                <a:latin typeface="맑은 고딕" panose="020B0503020000020004" pitchFamily="50" charset="-127"/>
              </a:rPr>
            </a:br>
            <a:r>
              <a:rPr lang="en-US" altLang="ko-KR" sz="2000" b="1" dirty="0" err="1" smtClean="0">
                <a:latin typeface="맑은 고딕" panose="020B0503020000020004" pitchFamily="50" charset="-127"/>
              </a:rPr>
              <a:t>lee_train_file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변수에 저장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214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62" y="4077072"/>
            <a:ext cx="95154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1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실습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모델 훈련시키기</a:t>
            </a:r>
            <a:endParaRPr lang="en-US" altLang="ko-KR" sz="2000" b="1" dirty="0" smtClean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sentences :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훈련 데이터로</a:t>
            </a:r>
            <a:r>
              <a:rPr lang="en-US" altLang="ko-KR" sz="2000" b="1" dirty="0">
                <a:latin typeface="맑은 고딕" panose="020B0503020000020004" pitchFamily="50" charset="-127"/>
              </a:rPr>
              <a:t>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앞에서 불러온 </a:t>
            </a:r>
            <a:r>
              <a:rPr lang="en-US" altLang="ko-KR" sz="2000" b="1" dirty="0" err="1" smtClean="0">
                <a:latin typeface="맑은 고딕" panose="020B0503020000020004" pitchFamily="50" charset="-127"/>
              </a:rPr>
              <a:t>lee_background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 corpus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를 사용해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word2vec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모델 생성 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latin typeface="맑은 고딕" panose="020B0503020000020004" pitchFamily="50" charset="-127"/>
              </a:rPr>
              <a:t>min_count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 : 10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번 미만의 빈도수를 가지는 단어는 모델 생성에서 제외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size : 200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차원의 벡터공간 모델 생성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workers :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모델 훈련을 위한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thread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의 개수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, default workers = 3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215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3917429"/>
            <a:ext cx="95250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7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실습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</a:rPr>
              <a:t>앞에서 학습시킨 모델을 구성하고 있는 단어들 살펴보기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62" y="1556792"/>
            <a:ext cx="95154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9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실습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모델 성능 평가하기</a:t>
            </a:r>
            <a:endParaRPr lang="en-US" altLang="ko-KR" sz="2000" b="1" dirty="0" smtClean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Word2vec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은 비지도 학습이므로 성능평가를 위한 최고의 방법은 존재하지 않음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Word2vec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모델의 성능평가는 개발자의 최종 업무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</a:rPr>
              <a:t>이 실습에서는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google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에서 제공하는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test example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사용해 성능 평가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맑은 고딕" panose="020B0503020000020004" pitchFamily="50" charset="-127"/>
                <a:hlinkClick r:id="rId3"/>
              </a:rPr>
              <a:t>https://</a:t>
            </a:r>
            <a:r>
              <a:rPr lang="en-US" altLang="ko-KR" sz="2000" b="1" dirty="0" smtClean="0">
                <a:latin typeface="맑은 고딕" panose="020B0503020000020004" pitchFamily="50" charset="-127"/>
                <a:hlinkClick r:id="rId3"/>
              </a:rPr>
              <a:t>storage.googleapis.com/google-code-archive-source/v2/code.google.com/word2vec/source-archive.zip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Test example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의 형태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: A is to B as C is to D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675" y="4485068"/>
            <a:ext cx="21526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실습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accuracy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함수를 사용해 모델의 성능을 측정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questions :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모델의 성능을 측정할 데이터 셋으로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앞에서 다운받은 압축파일 중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guestions-words.txt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사용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218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2436625"/>
            <a:ext cx="95345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4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실습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</a:rPr>
              <a:t>모델 성능 출력 결과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correct :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모델에 입력했을 때 올바른 관계를 도출한 경우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incorrect :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모델에 입력했을 때 올바르지 않은 관계를 도출한 경우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section :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데이터 셋의 섹션 또는 카테고리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latin typeface="맑은 고딕" panose="020B0503020000020004" pitchFamily="50" charset="-127"/>
              </a:rPr>
              <a:t>이 모델은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‘gram6-nationality-adjective’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섹션에서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1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건의 질의에 올바른 결과를 도출하고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나머지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5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건의 질의에는 정답을 도출하지 못함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219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50" y="4232498"/>
            <a:ext cx="52959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>
                <a:latin typeface="+mn-ea"/>
              </a:rPr>
              <a:t>적합도 검증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5"/>
            </a:pPr>
            <a:r>
              <a:rPr lang="ko-KR" altLang="en-US" sz="2000" b="1" dirty="0">
                <a:latin typeface="+mn-ea"/>
              </a:rPr>
              <a:t>결정계수</a:t>
            </a:r>
            <a:r>
              <a:rPr lang="en-US" altLang="ko-KR" sz="2000" b="1" dirty="0" smtClean="0">
                <a:latin typeface="+mn-ea"/>
              </a:rPr>
              <a:t>(Coefficient </a:t>
            </a:r>
            <a:r>
              <a:rPr lang="en-US" altLang="ko-KR" sz="2000" b="1" dirty="0">
                <a:latin typeface="+mn-ea"/>
              </a:rPr>
              <a:t>of </a:t>
            </a:r>
            <a:r>
              <a:rPr lang="en-US" altLang="ko-KR" sz="2000" b="1" dirty="0" smtClean="0">
                <a:latin typeface="+mn-ea"/>
              </a:rPr>
              <a:t>Determination</a:t>
            </a:r>
            <a:r>
              <a:rPr lang="en-US" altLang="ko-KR" sz="2000" b="1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50276" y="1347375"/>
                <a:ext cx="11059286" cy="4763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ko-KR" altLang="en-US" sz="2000" b="0" i="1" smtClean="0">
                              <a:latin typeface="Cambria Math"/>
                            </a:rPr>
                            <m:t>설명되는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ko-KR" altLang="en-US" sz="2000" b="0" i="1" smtClean="0">
                              <a:latin typeface="Cambria Math"/>
                            </a:rPr>
                            <m:t>변동</m:t>
                          </m:r>
                        </m:num>
                        <m:den>
                          <m:r>
                            <a:rPr lang="ko-KR" altLang="en-US" sz="2000" b="0" i="1" smtClean="0">
                              <a:latin typeface="Cambria Math"/>
                            </a:rPr>
                            <m:t>총변동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/>
                            </a:rPr>
                            <m:t>𝑆𝑆𝑅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/>
                            </a:rPr>
                            <m:t>𝑆𝑆𝑇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/>
                            </a:rPr>
                            <m:t>𝑆𝑆𝐸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/>
                            </a:rPr>
                            <m:t>𝑆𝑆𝑇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/>
                            </a:rPr>
                            <m:t>𝑎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𝑏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sz="2000" b="0" i="1" smtClean="0">
                                      <a:latin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US" altLang="ko-KR" sz="20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000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sz="20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US" altLang="ko-KR" sz="20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000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000" dirty="0" smtClean="0">
                  <a:latin typeface="+mn-ea"/>
                </a:endParaRPr>
              </a:p>
              <a:p>
                <a:endParaRPr lang="en-US" altLang="ko-KR" sz="2000" dirty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:r>
                  <a:rPr lang="ko-KR" altLang="en-US" sz="2000" dirty="0" smtClean="0">
                    <a:latin typeface="+mn-ea"/>
                  </a:rPr>
                  <a:t>결정계수는 </a:t>
                </a:r>
                <a:r>
                  <a:rPr lang="en-US" altLang="ko-KR" sz="2000" dirty="0" smtClean="0">
                    <a:latin typeface="+mn-ea"/>
                  </a:rPr>
                  <a:t>0</a:t>
                </a:r>
                <a:r>
                  <a:rPr lang="ko-KR" altLang="en-US" sz="2000" dirty="0" smtClean="0">
                    <a:latin typeface="+mn-ea"/>
                  </a:rPr>
                  <a:t>부터 </a:t>
                </a:r>
                <a:r>
                  <a:rPr lang="en-US" altLang="ko-KR" sz="2000" dirty="0" smtClean="0">
                    <a:latin typeface="+mn-ea"/>
                  </a:rPr>
                  <a:t>1</a:t>
                </a:r>
                <a:r>
                  <a:rPr lang="ko-KR" altLang="en-US" sz="2000" dirty="0" smtClean="0">
                    <a:latin typeface="+mn-ea"/>
                  </a:rPr>
                  <a:t>까지의 값을 가짐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:r>
                  <a:rPr lang="ko-KR" altLang="en-US" sz="2000" dirty="0" smtClean="0">
                    <a:latin typeface="+mn-ea"/>
                  </a:rPr>
                  <a:t>표본회귀선이 모든 자료에 완전히 적합하면 </a:t>
                </a:r>
                <a:r>
                  <a:rPr lang="en-US" altLang="ko-KR" sz="2000" dirty="0" smtClean="0">
                    <a:latin typeface="+mn-ea"/>
                  </a:rPr>
                  <a:t>SSE=0,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20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sz="2000" dirty="0" smtClean="0">
                    <a:latin typeface="+mn-ea"/>
                  </a:rPr>
                  <a:t>이 됨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000" dirty="0" smtClean="0">
                    <a:latin typeface="+mn-ea"/>
                  </a:rPr>
                  <a:t>의 값이 </a:t>
                </a:r>
                <a:r>
                  <a:rPr lang="en-US" altLang="ko-KR" sz="2000" dirty="0" smtClean="0">
                    <a:latin typeface="+mn-ea"/>
                  </a:rPr>
                  <a:t>1</a:t>
                </a:r>
                <a:r>
                  <a:rPr lang="ko-KR" altLang="en-US" sz="2000" dirty="0" smtClean="0">
                    <a:latin typeface="+mn-ea"/>
                  </a:rPr>
                  <a:t>에 가까울수록 표본회귀선으로 종속변수의 실제 </a:t>
                </a:r>
                <a:r>
                  <a:rPr lang="ko-KR" altLang="en-US" sz="2000" dirty="0">
                    <a:latin typeface="+mn-ea"/>
                  </a:rPr>
                  <a:t>값</a:t>
                </a:r>
                <a:r>
                  <a:rPr lang="ko-KR" altLang="en-US" sz="20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000" dirty="0" smtClean="0">
                    <a:latin typeface="+mn-ea"/>
                  </a:rPr>
                  <a:t>를 예측하는데 정확성이 더 높음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endParaRPr lang="en-US" altLang="ko-KR" sz="2000" dirty="0" smtClean="0">
                  <a:latin typeface="+mn-ea"/>
                  <a:ea typeface="맑은 고딕" panose="020B0503020000020004" pitchFamily="50" charset="-127"/>
                </a:endParaRPr>
              </a:p>
              <a:p>
                <a:endParaRPr lang="en-US" altLang="ko-KR" sz="2000" dirty="0" smtClean="0">
                  <a:latin typeface="+mn-ea"/>
                  <a:ea typeface="맑은 고딕" panose="020B0503020000020004" pitchFamily="50" charset="-127"/>
                </a:endParaRPr>
              </a:p>
              <a:p>
                <a:r>
                  <a:rPr lang="ko-KR" altLang="ko-KR" sz="2000" dirty="0" smtClean="0">
                    <a:latin typeface="+mn-ea"/>
                    <a:ea typeface="맑은 고딕" panose="020B0503020000020004" pitchFamily="50" charset="-127"/>
                  </a:rPr>
                  <a:t>※</a:t>
                </a:r>
                <a:r>
                  <a:rPr lang="en-US" altLang="ko-KR" sz="2000" dirty="0" smtClean="0">
                    <a:latin typeface="+mn-ea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2000" dirty="0" err="1">
                    <a:latin typeface="+mn-ea"/>
                  </a:rPr>
                  <a:t>총편차</a:t>
                </a:r>
                <a:r>
                  <a:rPr lang="en-US" altLang="ko-KR" sz="2000" dirty="0" smtClean="0">
                    <a:latin typeface="+mn-ea"/>
                    <a:ea typeface="맑은 고딕" panose="020B0503020000020004" pitchFamily="50" charset="-127"/>
                  </a:rPr>
                  <a:t>(Total Deviation</a:t>
                </a:r>
                <a:r>
                  <a:rPr lang="en-US" altLang="ko-KR" sz="2000" dirty="0">
                    <a:latin typeface="+mn-ea"/>
                    <a:ea typeface="맑은 고딕" panose="020B0503020000020004" pitchFamily="50" charset="-127"/>
                  </a:rPr>
                  <a:t>) </a:t>
                </a:r>
                <a:r>
                  <a:rPr lang="en-US" altLang="ko-KR" sz="2000" dirty="0">
                    <a:latin typeface="+mn-ea"/>
                  </a:rPr>
                  <a:t>= </a:t>
                </a:r>
                <a:r>
                  <a:rPr lang="ko-KR" altLang="en-US" sz="2000" dirty="0">
                    <a:latin typeface="+mn-ea"/>
                  </a:rPr>
                  <a:t>설명된 편차 </a:t>
                </a:r>
                <a:r>
                  <a:rPr lang="en-US" altLang="ko-KR" sz="2000" dirty="0">
                    <a:latin typeface="+mn-ea"/>
                  </a:rPr>
                  <a:t>+ </a:t>
                </a:r>
                <a:r>
                  <a:rPr lang="ko-KR" altLang="en-US" sz="2000" dirty="0">
                    <a:latin typeface="+mn-ea"/>
                  </a:rPr>
                  <a:t>설명 안된 편차</a:t>
                </a:r>
                <a:endParaRPr lang="en-US" altLang="ko-KR" sz="2000" dirty="0">
                  <a:latin typeface="+mn-ea"/>
                </a:endParaRPr>
              </a:p>
              <a:p>
                <a:endParaRPr lang="en-US" altLang="ko-KR" sz="20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sz="200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ko-KR" sz="200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>
                          <a:latin typeface="Cambria Math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2000" i="1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ko-KR" sz="2000" i="1">
                          <a:latin typeface="Cambria Math"/>
                        </a:rPr>
                        <m:t>)=(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sz="20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>
                          <a:latin typeface="Cambria Math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2000" i="1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ko-KR" sz="2000" i="1">
                          <a:latin typeface="Cambria Math"/>
                        </a:rPr>
                        <m:t>)+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sz="20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ko-KR" sz="2000" dirty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:endParaRPr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347375"/>
                <a:ext cx="11059286" cy="4763612"/>
              </a:xfrm>
              <a:prstGeom prst="rect">
                <a:avLst/>
              </a:prstGeom>
              <a:blipFill rotWithShape="1">
                <a:blip r:embed="rId3"/>
                <a:stretch>
                  <a:fillRect l="-717" r="-4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1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실습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모델 더 훈련시키기</a:t>
            </a:r>
            <a:endParaRPr lang="en-US" altLang="ko-KR" sz="2000" b="1" dirty="0" smtClean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</a:rPr>
              <a:t>기존에 생성한 모델을 추가 데이터를 사용해 더 훈련시킬 수 있음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1" dirty="0" err="1" smtClean="0">
                <a:latin typeface="맑은 고딕" panose="020B0503020000020004" pitchFamily="50" charset="-127"/>
              </a:rPr>
              <a:t>more_data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 :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추가로 학습시킬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list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형태의 데이터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train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함수를 사용해 모델 훈련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/>
            </a:r>
            <a:br>
              <a:rPr lang="en-US" altLang="ko-KR" sz="2000" b="1" dirty="0" smtClean="0">
                <a:latin typeface="맑은 고딕" panose="020B0503020000020004" pitchFamily="50" charset="-127"/>
              </a:rPr>
            </a:br>
            <a:r>
              <a:rPr lang="en-US" altLang="ko-KR" sz="2000" b="1" dirty="0" smtClean="0">
                <a:latin typeface="맑은 고딕" panose="020B0503020000020004" pitchFamily="50" charset="-127"/>
              </a:rPr>
              <a:t>sentences :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훈련에 사용할 데이터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/>
            </a:r>
            <a:br>
              <a:rPr lang="en-US" altLang="ko-KR" sz="2000" b="1" dirty="0" smtClean="0">
                <a:latin typeface="맑은 고딕" panose="020B0503020000020004" pitchFamily="50" charset="-127"/>
              </a:rPr>
            </a:br>
            <a:r>
              <a:rPr lang="en-US" altLang="ko-KR" sz="2000" b="1" dirty="0" smtClean="0">
                <a:latin typeface="맑은 고딕" panose="020B0503020000020004" pitchFamily="50" charset="-127"/>
              </a:rPr>
              <a:t>total example : 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모델이 현재 학습하고 있는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corpus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개수로</a:t>
            </a:r>
            <a:r>
              <a:rPr lang="en-US" altLang="ko-KR" sz="2000" b="1" dirty="0">
                <a:latin typeface="맑은 고딕" panose="020B0503020000020004" pitchFamily="50" charset="-127"/>
              </a:rPr>
              <a:t> </a:t>
            </a:r>
            <a:r>
              <a:rPr lang="en-US" altLang="ko-KR" sz="2000" b="1" dirty="0" err="1" smtClean="0">
                <a:latin typeface="맑은 고딕" panose="020B0503020000020004" pitchFamily="50" charset="-127"/>
              </a:rPr>
              <a:t>corpus_count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함수 사용해 입력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/>
            </a:r>
            <a:br>
              <a:rPr lang="en-US" altLang="ko-KR" sz="2000" b="1" dirty="0" smtClean="0">
                <a:latin typeface="맑은 고딕" panose="020B0503020000020004" pitchFamily="50" charset="-127"/>
              </a:rPr>
            </a:br>
            <a:r>
              <a:rPr lang="en-US" altLang="ko-KR" sz="2000" b="1" dirty="0" smtClean="0">
                <a:latin typeface="맑은 고딕" panose="020B0503020000020004" pitchFamily="50" charset="-127"/>
              </a:rPr>
              <a:t>epochs : word2vec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네트워크 모델의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epoch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로 모델 내부 </a:t>
            </a:r>
            <a:r>
              <a:rPr lang="ko-KR" altLang="en-US" sz="2000" b="1" dirty="0" err="1" smtClean="0">
                <a:latin typeface="맑은 고딕" panose="020B0503020000020004" pitchFamily="50" charset="-127"/>
              </a:rPr>
              <a:t>반복문을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 그대로 사용하도록 설정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220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5117554"/>
            <a:ext cx="953452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3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실습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모델 사용하기</a:t>
            </a:r>
            <a:endParaRPr lang="en-US" altLang="ko-KR" sz="2000" b="1" dirty="0" smtClean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latin typeface="맑은 고딕" panose="020B0503020000020004" pitchFamily="50" charset="-127"/>
              </a:rPr>
              <a:t>most_similar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 :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모델에서 주어진 단어들의 조건과 가장 부합하는 단어와 유사도 추출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positive :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긍정적 벡터 거리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즉 가까운 단어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negative :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부정적 벡터 거리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즉 먼 단어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latin typeface="맑은 고딕" panose="020B0503020000020004" pitchFamily="50" charset="-127"/>
              </a:rPr>
              <a:t>topn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 :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추출할 단어 개수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‘human’, ‘killing’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과 가까우며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‘party’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와 먼 두 개의 단어를 추출한 결과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/>
            </a:r>
            <a:br>
              <a:rPr lang="en-US" altLang="ko-KR" sz="2000" b="1" dirty="0" smtClean="0">
                <a:latin typeface="맑은 고딕" panose="020B0503020000020004" pitchFamily="50" charset="-127"/>
              </a:rPr>
            </a:br>
            <a:r>
              <a:rPr lang="en-US" altLang="ko-KR" sz="2000" b="1" dirty="0" smtClean="0">
                <a:latin typeface="맑은 고딕" panose="020B0503020000020004" pitchFamily="50" charset="-127"/>
              </a:rPr>
              <a:t>‘earlier’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과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‘people’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추출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221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62" y="4797152"/>
            <a:ext cx="95154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1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실습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latin typeface="맑은 고딕" panose="020B0503020000020004" pitchFamily="50" charset="-127"/>
              </a:rPr>
              <a:t>doesnt_match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 :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훈련 모델 기반으로 주어진 문장에서 가장 의미가 먼 단어 추출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‘input is lunch he sentence cat’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이라는 문장을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split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함수를 사용해 공백을 기준으로 분할해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list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형태로 변환 후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모델에 입력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6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개의 단어 중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‘is’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가 가장 다른 단어들과 의미가 먼 단어로 추출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222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3048000"/>
            <a:ext cx="95345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5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실습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similarity :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훈련 모델을 기반으로 주어진 두 단어의 </a:t>
            </a:r>
            <a:r>
              <a:rPr lang="ko-KR" altLang="en-US" sz="2000" b="1" dirty="0" err="1" smtClean="0">
                <a:latin typeface="맑은 고딕" panose="020B0503020000020004" pitchFamily="50" charset="-127"/>
              </a:rPr>
              <a:t>유사도를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 측정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‘human’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과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‘party’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의 </a:t>
            </a:r>
            <a:r>
              <a:rPr lang="ko-KR" altLang="en-US" sz="2000" b="1" dirty="0" err="1" smtClean="0">
                <a:latin typeface="맑은 고딕" panose="020B0503020000020004" pitchFamily="50" charset="-127"/>
              </a:rPr>
              <a:t>유사도는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0.9993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‘children’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과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‘killing’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의 </a:t>
            </a:r>
            <a:r>
              <a:rPr lang="ko-KR" altLang="en-US" sz="2000" b="1" dirty="0" err="1" smtClean="0">
                <a:latin typeface="맑은 고딕" panose="020B0503020000020004" pitchFamily="50" charset="-127"/>
              </a:rPr>
              <a:t>유사도는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0.9996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223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2852737"/>
            <a:ext cx="95440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6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Word2Vec </a:t>
            </a:r>
            <a:r>
              <a:rPr lang="ko-KR" altLang="en-US" sz="2000" b="1" dirty="0" smtClean="0">
                <a:latin typeface="+mn-ea"/>
              </a:rPr>
              <a:t>실습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</a:rPr>
              <a:t>훈련 모델 내에서 특정 단어가 가지고 있는 벡터 값 확인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‘</a:t>
            </a:r>
            <a:r>
              <a:rPr lang="en-US" altLang="ko-KR" sz="2000" b="1" dirty="0" err="1" smtClean="0">
                <a:latin typeface="맑은 고딕" panose="020B0503020000020004" pitchFamily="50" charset="-127"/>
              </a:rPr>
              <a:t>december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’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의 벡터 값을 확인하면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200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차원의 벡터 값이 출력됨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224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5" y="2420888"/>
            <a:ext cx="95059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1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7368" y="262106"/>
            <a:ext cx="8832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Word2Vec </a:t>
            </a:r>
            <a:r>
              <a:rPr lang="ko-KR" altLang="en-US" sz="2000" b="1" dirty="0">
                <a:latin typeface="+mn-ea"/>
              </a:rPr>
              <a:t>실습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35360" y="923960"/>
            <a:ext cx="115212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latin typeface="맑은 고딕" panose="020B0503020000020004" pitchFamily="50" charset="-127"/>
              </a:rPr>
              <a:t>한국어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Word2Vec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제공 사이트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</a:rPr>
              <a:t>훈련 모델 내에서 특정 단어가 가지고 있는 벡터 값 확인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‘</a:t>
            </a:r>
            <a:r>
              <a:rPr lang="en-US" altLang="ko-KR" sz="2000" b="1" dirty="0" err="1" smtClean="0">
                <a:latin typeface="맑은 고딕" panose="020B0503020000020004" pitchFamily="50" charset="-127"/>
              </a:rPr>
              <a:t>december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’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의 벡터 값을 확인하면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200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차원의 벡터 값이 출력됨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맑은 고딕" panose="020B0503020000020004" pitchFamily="50" charset="-127"/>
                <a:hlinkClick r:id="rId3"/>
              </a:rPr>
              <a:t>http://w.elnn.kr/search</a:t>
            </a:r>
            <a:r>
              <a:rPr lang="en-US" altLang="ko-KR" sz="2000" b="1" dirty="0" smtClean="0">
                <a:latin typeface="맑은 고딕" panose="020B0503020000020004" pitchFamily="50" charset="-127"/>
                <a:hlinkClick r:id="rId3"/>
              </a:rPr>
              <a:t>/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225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662" y="3295228"/>
            <a:ext cx="76866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981950" y="6356354"/>
            <a:ext cx="2057400" cy="365125"/>
          </a:xfrm>
        </p:spPr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86429" y="2996952"/>
            <a:ext cx="3219151" cy="942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6.1</a:t>
            </a:r>
            <a:r>
              <a:rPr lang="ko-KR" altLang="en-US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K-means</a:t>
            </a:r>
            <a:endParaRPr lang="en-US" altLang="ko-KR" sz="40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45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7877" y="808892"/>
            <a:ext cx="3220753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◆ 학습목차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K-means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altLang="ko-KR" dirty="0" smtClean="0"/>
              <a:t>K-means </a:t>
            </a:r>
            <a:r>
              <a:rPr lang="ko-KR" altLang="en-US" dirty="0" err="1" smtClean="0"/>
              <a:t>클러스터링</a:t>
            </a:r>
            <a:r>
              <a:rPr lang="ko-KR" altLang="en-US" dirty="0" smtClean="0"/>
              <a:t> 예제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altLang="ko-KR" dirty="0" err="1" smtClean="0"/>
              <a:t>Sklearn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altLang="ko-KR" dirty="0" smtClean="0"/>
              <a:t>K-means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7877" y="3394215"/>
            <a:ext cx="112307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◆ 학습목표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/>
              <a:t>1. </a:t>
            </a:r>
            <a:r>
              <a:rPr lang="ko-KR" altLang="en-US" dirty="0" err="1" smtClean="0"/>
              <a:t>비지도학습</a:t>
            </a:r>
            <a:r>
              <a:rPr lang="ko-KR" altLang="en-US" dirty="0" smtClean="0"/>
              <a:t> 중 </a:t>
            </a:r>
            <a:r>
              <a:rPr lang="ko-KR" altLang="en-US" dirty="0" err="1" smtClean="0"/>
              <a:t>클러스터링의</a:t>
            </a:r>
            <a:r>
              <a:rPr lang="ko-KR" altLang="en-US" dirty="0" smtClean="0"/>
              <a:t> 대표적인 알고리즘인 </a:t>
            </a:r>
            <a:r>
              <a:rPr lang="en-US" altLang="ko-KR" dirty="0" smtClean="0"/>
              <a:t>K-means </a:t>
            </a:r>
            <a:r>
              <a:rPr lang="ko-KR" altLang="en-US" dirty="0" smtClean="0"/>
              <a:t>에 대해 이해할 수 있다</a:t>
            </a:r>
            <a:r>
              <a:rPr lang="en-US" altLang="ko-KR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2. </a:t>
            </a:r>
            <a:r>
              <a:rPr lang="ko-KR" altLang="en-US" dirty="0" smtClean="0"/>
              <a:t>여러 가지 실습을 통해 </a:t>
            </a:r>
            <a:r>
              <a:rPr lang="ko-KR" altLang="en-US" dirty="0" err="1" smtClean="0"/>
              <a:t>클러스터링과</a:t>
            </a:r>
            <a:r>
              <a:rPr lang="ko-KR" altLang="en-US" dirty="0"/>
              <a:t> </a:t>
            </a:r>
            <a:r>
              <a:rPr lang="en-US" altLang="ko-KR" dirty="0" smtClean="0"/>
              <a:t>K-means </a:t>
            </a:r>
            <a:r>
              <a:rPr lang="ko-KR" altLang="en-US" dirty="0" smtClean="0"/>
              <a:t>알고리즘에 대해 쉽게 이해할 수 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3. </a:t>
            </a:r>
            <a:r>
              <a:rPr lang="ko-KR" altLang="en-US" dirty="0" smtClean="0"/>
              <a:t>다양한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알고리즘 관련 함수를 제공하는 </a:t>
            </a:r>
            <a:r>
              <a:rPr lang="en-US" altLang="ko-KR" dirty="0" err="1" smtClean="0"/>
              <a:t>sklearn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 대해 알 수 있다</a:t>
            </a:r>
            <a:r>
              <a:rPr lang="en-US" altLang="ko-KR" dirty="0" smtClean="0"/>
              <a:t>. 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pPr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37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1. </a:t>
            </a:r>
            <a:r>
              <a:rPr lang="ko-KR" altLang="en-US" sz="2400" b="1" dirty="0" smtClean="0">
                <a:latin typeface="+mn-ea"/>
              </a:rPr>
              <a:t>강의 개요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83702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Both"/>
            </a:pPr>
            <a:r>
              <a:rPr lang="en-US" altLang="ko-KR" sz="2000" dirty="0" smtClean="0">
                <a:latin typeface="+mn-ea"/>
              </a:rPr>
              <a:t>K-means </a:t>
            </a:r>
            <a:r>
              <a:rPr lang="ko-KR" altLang="en-US" sz="2000" dirty="0" smtClean="0">
                <a:latin typeface="+mn-ea"/>
              </a:rPr>
              <a:t>알고리즘이란</a:t>
            </a:r>
            <a:r>
              <a:rPr lang="en-US" altLang="ko-KR" sz="2000" dirty="0" smtClean="0">
                <a:latin typeface="+mn-ea"/>
              </a:rPr>
              <a:t>?</a:t>
            </a:r>
          </a:p>
          <a:p>
            <a:pPr marL="457200" indent="-457200">
              <a:buAutoNum type="arabicParenBoth"/>
            </a:pPr>
            <a:r>
              <a:rPr lang="en-US" altLang="ko-KR" sz="2000" dirty="0" smtClean="0">
                <a:latin typeface="+mn-ea"/>
              </a:rPr>
              <a:t>K-means </a:t>
            </a:r>
            <a:r>
              <a:rPr lang="ko-KR" altLang="en-US" sz="2000" dirty="0" err="1" smtClean="0">
                <a:latin typeface="+mn-ea"/>
              </a:rPr>
              <a:t>클러스터링</a:t>
            </a:r>
            <a:r>
              <a:rPr lang="ko-KR" altLang="en-US" sz="2000" dirty="0" smtClean="0">
                <a:latin typeface="+mn-ea"/>
              </a:rPr>
              <a:t> 예제</a:t>
            </a:r>
            <a:endParaRPr lang="en-US" altLang="ko-KR" sz="2000" dirty="0" smtClean="0">
              <a:latin typeface="+mn-ea"/>
            </a:endParaRPr>
          </a:p>
          <a:p>
            <a:pPr marL="457200" indent="-457200">
              <a:buAutoNum type="arabicParenBoth"/>
            </a:pPr>
            <a:r>
              <a:rPr lang="en-US" altLang="ko-KR" sz="2000" dirty="0" err="1" smtClean="0">
                <a:latin typeface="+mn-ea"/>
              </a:rPr>
              <a:t>Sklearn</a:t>
            </a:r>
            <a:r>
              <a:rPr lang="en-US" altLang="ko-KR" sz="2000" dirty="0" smtClean="0">
                <a:latin typeface="+mn-ea"/>
              </a:rPr>
              <a:t> (</a:t>
            </a:r>
            <a:r>
              <a:rPr lang="en-US" altLang="ko-KR" sz="2000" dirty="0" err="1">
                <a:latin typeface="+mn-ea"/>
              </a:rPr>
              <a:t>S</a:t>
            </a:r>
            <a:r>
              <a:rPr lang="en-US" altLang="ko-KR" sz="2000" dirty="0" err="1" smtClean="0">
                <a:latin typeface="+mn-ea"/>
              </a:rPr>
              <a:t>cikit</a:t>
            </a:r>
            <a:r>
              <a:rPr lang="en-US" altLang="ko-KR" sz="2000" dirty="0" smtClean="0">
                <a:latin typeface="+mn-ea"/>
              </a:rPr>
              <a:t>-learn) </a:t>
            </a:r>
            <a:r>
              <a:rPr lang="ko-KR" altLang="en-US" sz="2000" dirty="0" smtClean="0">
                <a:latin typeface="+mn-ea"/>
              </a:rPr>
              <a:t>패키지 소개</a:t>
            </a:r>
            <a:endParaRPr lang="en-US" altLang="ko-KR" sz="2000" dirty="0" smtClean="0">
              <a:latin typeface="+mn-ea"/>
            </a:endParaRPr>
          </a:p>
          <a:p>
            <a:pPr marL="457200" indent="-457200">
              <a:buAutoNum type="arabicParenBoth"/>
            </a:pPr>
            <a:r>
              <a:rPr lang="en-US" altLang="ko-KR" sz="2000" dirty="0" smtClean="0">
                <a:latin typeface="+mn-ea"/>
              </a:rPr>
              <a:t>K-means </a:t>
            </a:r>
            <a:r>
              <a:rPr lang="ko-KR" altLang="en-US" sz="2000" dirty="0" smtClean="0">
                <a:latin typeface="+mn-ea"/>
              </a:rPr>
              <a:t>실습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5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K-means </a:t>
            </a:r>
            <a:r>
              <a:rPr lang="ko-KR" altLang="en-US" sz="2400" b="1" dirty="0" smtClean="0">
                <a:latin typeface="+mn-ea"/>
              </a:rPr>
              <a:t>알고리즘이란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000" b="1" dirty="0" smtClean="0">
                <a:latin typeface="+mn-ea"/>
              </a:rPr>
              <a:t>K-means </a:t>
            </a:r>
            <a:r>
              <a:rPr lang="ko-KR" altLang="en-US" sz="2000" b="1" dirty="0" smtClean="0">
                <a:latin typeface="+mn-ea"/>
              </a:rPr>
              <a:t>알고리즘 소개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err="1" smtClean="0">
                <a:latin typeface="+mn-ea"/>
              </a:rPr>
              <a:t>비지도학습</a:t>
            </a:r>
            <a:r>
              <a:rPr lang="en-US" altLang="ko-KR" sz="2000" dirty="0" smtClean="0">
                <a:latin typeface="+mn-ea"/>
              </a:rPr>
              <a:t>(Unsupervised Learning)</a:t>
            </a:r>
            <a:r>
              <a:rPr lang="ko-KR" altLang="en-US" sz="2000" dirty="0" smtClean="0">
                <a:latin typeface="+mn-ea"/>
              </a:rPr>
              <a:t>의 한 종류인 </a:t>
            </a:r>
            <a:r>
              <a:rPr lang="ko-KR" altLang="en-US" sz="2000" dirty="0" err="1" smtClean="0">
                <a:latin typeface="+mn-ea"/>
              </a:rPr>
              <a:t>클러스터링</a:t>
            </a:r>
            <a:r>
              <a:rPr lang="en-US" altLang="ko-KR" sz="2000" dirty="0" smtClean="0">
                <a:latin typeface="+mn-ea"/>
              </a:rPr>
              <a:t>(Clustering)</a:t>
            </a:r>
            <a:r>
              <a:rPr lang="ko-KR" altLang="en-US" sz="2000" dirty="0" smtClean="0">
                <a:latin typeface="+mn-ea"/>
              </a:rPr>
              <a:t>의 대표적인 알고리즘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주어진 데이터를 </a:t>
            </a:r>
            <a:r>
              <a:rPr lang="en-US" altLang="ko-KR" sz="2000" dirty="0" smtClean="0">
                <a:latin typeface="+mn-ea"/>
              </a:rPr>
              <a:t>K</a:t>
            </a:r>
            <a:r>
              <a:rPr lang="ko-KR" altLang="en-US" sz="2000" dirty="0" smtClean="0">
                <a:latin typeface="+mn-ea"/>
              </a:rPr>
              <a:t>개의 클러스터</a:t>
            </a:r>
            <a:r>
              <a:rPr lang="en-US" altLang="ko-KR" sz="2000" dirty="0" smtClean="0">
                <a:latin typeface="+mn-ea"/>
              </a:rPr>
              <a:t>(cluster)</a:t>
            </a:r>
            <a:r>
              <a:rPr lang="ko-KR" altLang="en-US" sz="2000" dirty="0" smtClean="0">
                <a:latin typeface="+mn-ea"/>
              </a:rPr>
              <a:t>로 묶는 알고리즘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데이터들과 각 클러스터와의 거리 차이의 분산을 최소화한다</a:t>
            </a:r>
            <a:r>
              <a:rPr lang="en-US" altLang="ko-KR" sz="2000" dirty="0" smtClean="0">
                <a:latin typeface="+mn-ea"/>
              </a:rPr>
              <a:t>. 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+mn-ea"/>
              </a:rPr>
              <a:t>Python</a:t>
            </a:r>
            <a:r>
              <a:rPr lang="ko-KR" altLang="en-US" sz="2000" dirty="0" smtClean="0">
                <a:latin typeface="+mn-ea"/>
              </a:rPr>
              <a:t>에서는 대표적으로 </a:t>
            </a:r>
            <a:r>
              <a:rPr lang="en-US" altLang="ko-KR" sz="2000" dirty="0" err="1" smtClean="0">
                <a:latin typeface="+mn-ea"/>
              </a:rPr>
              <a:t>sklearn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en-US" altLang="ko-KR" sz="2000" dirty="0" err="1" smtClean="0">
                <a:latin typeface="+mn-ea"/>
              </a:rPr>
              <a:t>scikit</a:t>
            </a:r>
            <a:r>
              <a:rPr lang="en-US" altLang="ko-KR" sz="2000" dirty="0" smtClean="0">
                <a:latin typeface="+mn-ea"/>
              </a:rPr>
              <a:t>-learn) </a:t>
            </a:r>
            <a:r>
              <a:rPr lang="ko-KR" altLang="en-US" sz="2000" dirty="0" smtClean="0">
                <a:latin typeface="+mn-ea"/>
              </a:rPr>
              <a:t>패키지에서 </a:t>
            </a:r>
            <a:r>
              <a:rPr lang="en-US" altLang="ko-KR" sz="2000" dirty="0" smtClean="0">
                <a:latin typeface="+mn-ea"/>
              </a:rPr>
              <a:t>K-means </a:t>
            </a:r>
            <a:r>
              <a:rPr lang="ko-KR" altLang="en-US" sz="2000" dirty="0" err="1" smtClean="0">
                <a:latin typeface="+mn-ea"/>
              </a:rPr>
              <a:t>클러스터링을</a:t>
            </a:r>
            <a:r>
              <a:rPr lang="ko-KR" altLang="en-US" sz="2000" dirty="0" smtClean="0">
                <a:latin typeface="+mn-ea"/>
              </a:rPr>
              <a:t> 위한 함수를 제공한다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 dirty="0" smtClean="0">
              <a:latin typeface="+mn-ea"/>
            </a:endParaRPr>
          </a:p>
          <a:p>
            <a:r>
              <a:rPr lang="ko-KR" altLang="ko-KR" dirty="0" smtClean="0">
                <a:latin typeface="+mn-ea"/>
                <a:ea typeface="맑은 고딕" panose="020B0503020000020004" pitchFamily="50" charset="-127"/>
              </a:rPr>
              <a:t>※</a:t>
            </a:r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+mn-ea"/>
                <a:ea typeface="맑은 고딕" panose="020B0503020000020004" pitchFamily="50" charset="-127"/>
              </a:rPr>
              <a:t>비지도학습</a:t>
            </a:r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(Unsupervised Learning)</a:t>
            </a:r>
          </a:p>
          <a:p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+mn-ea"/>
                <a:ea typeface="맑은 고딕" panose="020B0503020000020004" pitchFamily="50" charset="-127"/>
              </a:rPr>
              <a:t>훈련 데이터</a:t>
            </a:r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(Training Data)</a:t>
            </a:r>
            <a:r>
              <a:rPr lang="ko-KR" altLang="en-US" dirty="0" smtClean="0">
                <a:latin typeface="+mn-ea"/>
                <a:ea typeface="맑은 고딕" panose="020B0503020000020004" pitchFamily="50" charset="-127"/>
              </a:rPr>
              <a:t>로부터 하나의 함수를 추론하는 방법 중 하나로</a:t>
            </a:r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+mn-ea"/>
                <a:ea typeface="맑은 고딕" panose="020B0503020000020004" pitchFamily="50" charset="-127"/>
              </a:rPr>
              <a:t>지도학습과 달리 데이터에서 추출하고자 하는 라벨</a:t>
            </a:r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(label)</a:t>
            </a:r>
            <a:r>
              <a:rPr lang="ko-KR" altLang="en-US" dirty="0" smtClean="0">
                <a:latin typeface="+mn-ea"/>
                <a:ea typeface="맑은 고딕" panose="020B0503020000020004" pitchFamily="50" charset="-127"/>
              </a:rPr>
              <a:t>이 없는 데이터를 이용해 함수를 추론하는 것으로 일반적으로 </a:t>
            </a:r>
            <a:r>
              <a:rPr lang="ko-KR" altLang="en-US" dirty="0" err="1" smtClean="0">
                <a:latin typeface="+mn-ea"/>
                <a:ea typeface="맑은 고딕" panose="020B0503020000020004" pitchFamily="50" charset="-127"/>
              </a:rPr>
              <a:t>클러스터링</a:t>
            </a:r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+mn-ea"/>
                <a:ea typeface="맑은 고딕" panose="020B0503020000020004" pitchFamily="50" charset="-127"/>
              </a:rPr>
              <a:t>군집</a:t>
            </a:r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+mn-ea"/>
                <a:ea typeface="맑은 고딕" panose="020B0503020000020004" pitchFamily="50" charset="-127"/>
              </a:rPr>
              <a:t>을 위해 사용된다</a:t>
            </a:r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 </a:t>
            </a:r>
          </a:p>
          <a:p>
            <a:r>
              <a:rPr lang="ko-KR" altLang="ko-KR" dirty="0" smtClean="0">
                <a:latin typeface="+mn-ea"/>
              </a:rPr>
              <a:t>※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클러스터링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군집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+mn-ea"/>
                <a:ea typeface="맑은 고딕" panose="020B0503020000020004" pitchFamily="50" charset="-127"/>
              </a:rPr>
              <a:t>라벨</a:t>
            </a:r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(label) </a:t>
            </a:r>
            <a:r>
              <a:rPr lang="ko-KR" altLang="en-US" dirty="0" smtClean="0">
                <a:latin typeface="+mn-ea"/>
                <a:ea typeface="맑은 고딕" panose="020B0503020000020004" pitchFamily="50" charset="-127"/>
              </a:rPr>
              <a:t>데이터 없이 데이터 각각의 특성을 고려해 주어진 데이터를 가장 잘 설명하는 집단</a:t>
            </a:r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+mn-ea"/>
                <a:ea typeface="맑은 고딕" panose="020B0503020000020004" pitchFamily="50" charset="-127"/>
              </a:rPr>
              <a:t>클러스터</a:t>
            </a:r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+mn-ea"/>
                <a:ea typeface="맑은 고딕" panose="020B0503020000020004" pitchFamily="50" charset="-127"/>
              </a:rPr>
              <a:t>을 찾아 속하게 하는 것</a:t>
            </a:r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+mn-ea"/>
                <a:ea typeface="맑은 고딕" panose="020B0503020000020004" pitchFamily="50" charset="-127"/>
              </a:rPr>
              <a:t>나누는 것</a:t>
            </a:r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)</a:t>
            </a:r>
          </a:p>
          <a:p>
            <a:endParaRPr lang="en-US" altLang="ko-KR" sz="2000" b="1" dirty="0">
              <a:latin typeface="+mn-ea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  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02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 smtClean="0">
                <a:latin typeface="+mn-ea"/>
              </a:rPr>
              <a:t>적합도 검증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5"/>
            </a:pPr>
            <a:r>
              <a:rPr lang="ko-KR" altLang="en-US" sz="2000" b="1" dirty="0" smtClean="0">
                <a:latin typeface="+mn-ea"/>
              </a:rPr>
              <a:t>결정계수 예시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표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2477211"/>
                  </p:ext>
                </p:extLst>
              </p:nvPr>
            </p:nvGraphicFramePr>
            <p:xfrm>
              <a:off x="1927655" y="1334531"/>
              <a:ext cx="8336694" cy="3109697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13283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1328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132838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132838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132838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1132838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1539666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</a:tblGrid>
                  <a:tr h="331639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1" i="1" smtClean="0">
                                    <a:latin typeface="Cambria Math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altLang="ko-KR" sz="1600" b="1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ko-KR" sz="1600" b="1" i="1" smtClean="0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sz="1600" b="1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sz="1600" b="1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1600" b="1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1600" b="1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marL="101069" marR="101069" marT="50534" marB="50534" anchor="ctr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13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40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39.48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0.52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0.2704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-15.67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245.44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19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83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84.24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-1.24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1.5376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27.33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747.11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16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62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61.86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0.14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0.0196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6.33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40.11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14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48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46.94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1.06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1.1236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-7.67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58.78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15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58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54.4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3.6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12.96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2.33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5.44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14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43</a:t>
                          </a:r>
                          <a:endParaRPr lang="ko-KR" altLang="en-US" sz="16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46.94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-3.94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15.5236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-12.67 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160.44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91</a:t>
                          </a:r>
                          <a:endParaRPr lang="ko-KR" altLang="en-US" sz="16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334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600" dirty="0" smtClean="0"/>
                            <a:t>333.86</a:t>
                          </a:r>
                          <a:endParaRPr lang="ko-KR" altLang="en-US" sz="16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0.14</a:t>
                          </a:r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31.4348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-0.02 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1257.33</a:t>
                          </a:r>
                          <a:endParaRPr lang="ko-KR" altLang="en-US" sz="16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326410">
                    <a:tc gridSpan="7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SSE=31.4348       SST=1,257.33</a:t>
                          </a:r>
                          <a:endParaRPr lang="ko-KR" altLang="en-US" sz="16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R" altLang="en-US" sz="16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en-US" altLang="ko-KR" sz="1600" dirty="0" smtClean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altLang="ko-K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altLang="ko-K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표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1877390"/>
                  </p:ext>
                </p:extLst>
              </p:nvPr>
            </p:nvGraphicFramePr>
            <p:xfrm>
              <a:off x="1927655" y="1334531"/>
              <a:ext cx="8336694" cy="3109697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132838"/>
                    <a:gridCol w="1132838"/>
                    <a:gridCol w="1132838"/>
                    <a:gridCol w="1132838"/>
                    <a:gridCol w="1132838"/>
                    <a:gridCol w="1132838"/>
                    <a:gridCol w="1539666"/>
                  </a:tblGrid>
                  <a:tr h="35043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1">
                          <a:blip r:embed="rId3"/>
                          <a:stretch>
                            <a:fillRect t="-1754" r="-635484" b="-8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1">
                          <a:blip r:embed="rId3"/>
                          <a:stretch>
                            <a:fillRect l="-100000" t="-1754" r="-535484" b="-8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1">
                          <a:blip r:embed="rId3"/>
                          <a:stretch>
                            <a:fillRect l="-200000" t="-1754" r="-435484" b="-8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1">
                          <a:blip r:embed="rId3"/>
                          <a:stretch>
                            <a:fillRect l="-300000" t="-1754" r="-335484" b="-8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1">
                          <a:blip r:embed="rId3"/>
                          <a:stretch>
                            <a:fillRect l="-402162" t="-1754" r="-237297" b="-8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1">
                          <a:blip r:embed="rId3"/>
                          <a:stretch>
                            <a:fillRect l="-499462" t="-1754" r="-136022" b="-8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1">
                          <a:blip r:embed="rId3"/>
                          <a:stretch>
                            <a:fillRect l="-440711" t="-1754" b="-815789"/>
                          </a:stretch>
                        </a:blipFill>
                      </a:tcPr>
                    </a:tc>
                  </a:tr>
                  <a:tr h="34490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13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40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39.48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0.52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0.2704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-15.67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245.44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</a:tr>
                  <a:tr h="34490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19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83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84.24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-1.24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1.5376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27.33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747.11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</a:tr>
                  <a:tr h="34490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16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62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61.86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0.14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0.0196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6.33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40.11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</a:tr>
                  <a:tr h="34490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14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48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46.94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1.06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1.1236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-7.67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58.78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</a:tr>
                  <a:tr h="34490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15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58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54.4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3.6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12.96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2.33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5.44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/>
                    </a:tc>
                  </a:tr>
                  <a:tr h="34490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14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43</a:t>
                          </a:r>
                          <a:endParaRPr lang="ko-KR" altLang="en-US" sz="16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46.94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-3.94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15.5236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-12.67 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160.44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490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91</a:t>
                          </a:r>
                          <a:endParaRPr lang="ko-KR" altLang="en-US" sz="16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334</a:t>
                          </a:r>
                          <a:endParaRPr lang="ko-KR" altLang="en-US" sz="16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600" dirty="0" smtClean="0"/>
                            <a:t>333.86</a:t>
                          </a:r>
                          <a:endParaRPr lang="ko-KR" altLang="en-US" sz="16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0.14</a:t>
                          </a:r>
                          <a:endParaRPr lang="en-US" altLang="ko-KR" sz="1600" dirty="0" smtClean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31.4348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-0.02 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1257.33</a:t>
                          </a:r>
                          <a:endParaRPr lang="ko-KR" altLang="en-US" sz="16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4908">
                    <a:tc gridSpan="7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SSE=31.4348       SST=1,257.33</a:t>
                          </a:r>
                          <a:endParaRPr lang="ko-KR" altLang="en-US" sz="16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R" altLang="en-US" sz="16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en-US" altLang="ko-KR" sz="1600" dirty="0" smtClean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altLang="ko-K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altLang="ko-K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750276" y="4442293"/>
                <a:ext cx="11059286" cy="16326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ko-KR" sz="20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</a:rPr>
                        <m:t>𝑆𝑆𝑅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𝑆𝑆𝑇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𝑆𝑆𝐸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=1,257.33−31.4348=1,225.895</m:t>
                      </m:r>
                    </m:oMath>
                  </m:oMathPara>
                </a14:m>
                <a:endParaRPr lang="en-US" altLang="ko-KR" sz="2000" dirty="0" smtClean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/>
                            </a:rPr>
                            <m:t>𝑆𝑆𝑅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/>
                            </a:rPr>
                            <m:t>𝑆𝑆𝑇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/>
                            </a:rPr>
                            <m:t>1,225.895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/>
                            </a:rPr>
                            <m:t>1,257.33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/>
                        </a:rPr>
                        <m:t>=0.975</m:t>
                      </m:r>
                    </m:oMath>
                  </m:oMathPara>
                </a14:m>
                <a:endParaRPr lang="en-US" altLang="ko-KR" sz="2000" dirty="0" smtClean="0">
                  <a:latin typeface="+mn-ea"/>
                </a:endParaRPr>
              </a:p>
              <a:p>
                <a:r>
                  <a:rPr lang="ko-KR" altLang="en-US" sz="2000" dirty="0" smtClean="0">
                    <a:latin typeface="+mn-ea"/>
                  </a:rPr>
                  <a:t>차량가격이 판매액 변동의 </a:t>
                </a:r>
                <a:r>
                  <a:rPr lang="en-US" altLang="ko-KR" sz="2000" dirty="0" smtClean="0">
                    <a:latin typeface="+mn-ea"/>
                  </a:rPr>
                  <a:t>97.5%</a:t>
                </a:r>
                <a:r>
                  <a:rPr lang="ko-KR" altLang="en-US" sz="2000" dirty="0" smtClean="0">
                    <a:latin typeface="+mn-ea"/>
                  </a:rPr>
                  <a:t>를 결정하고 다른 요인들이 나머지 </a:t>
                </a:r>
                <a:r>
                  <a:rPr lang="en-US" altLang="ko-KR" sz="2000" dirty="0" smtClean="0">
                    <a:latin typeface="+mn-ea"/>
                  </a:rPr>
                  <a:t>2.5%</a:t>
                </a:r>
                <a:r>
                  <a:rPr lang="ko-KR" altLang="en-US" sz="2000" dirty="0" smtClean="0">
                    <a:latin typeface="+mn-ea"/>
                  </a:rPr>
                  <a:t>의 영향을 미침</a:t>
                </a:r>
                <a:endParaRPr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4442293"/>
                <a:ext cx="11059286" cy="1632691"/>
              </a:xfrm>
              <a:prstGeom prst="rect">
                <a:avLst/>
              </a:prstGeom>
              <a:blipFill rotWithShape="1">
                <a:blip r:embed="rId4"/>
                <a:stretch>
                  <a:fillRect l="-551" b="-55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73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K-means </a:t>
            </a:r>
            <a:r>
              <a:rPr lang="ko-KR" altLang="en-US" sz="2400" b="1" dirty="0" smtClean="0">
                <a:latin typeface="+mn-ea"/>
              </a:rPr>
              <a:t>알고리즘이란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480645" y="843282"/>
                <a:ext cx="6584389" cy="47529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dirty="0" smtClean="0">
                    <a:latin typeface="+mn-ea"/>
                  </a:rPr>
                  <a:t>2) K-means </a:t>
                </a:r>
                <a:r>
                  <a:rPr lang="ko-KR" altLang="en-US" sz="2000" b="1" dirty="0" smtClean="0">
                    <a:latin typeface="+mn-ea"/>
                  </a:rPr>
                  <a:t>알고리즘 원리</a:t>
                </a:r>
                <a:endParaRPr lang="en-US" altLang="ko-KR" sz="2000" b="1" dirty="0" smtClean="0">
                  <a:latin typeface="+mn-ea"/>
                </a:endParaRPr>
              </a:p>
              <a:p>
                <a:endParaRPr lang="en-US" altLang="ko-KR" sz="2000" b="1" dirty="0">
                  <a:latin typeface="+mn-ea"/>
                </a:endParaRPr>
              </a:p>
              <a:p>
                <a:pPr marL="457200" indent="-457200">
                  <a:buAutoNum type="arabicParenBoth"/>
                </a:pPr>
                <a:r>
                  <a:rPr lang="ko-KR" altLang="en-US" sz="2000" dirty="0" smtClean="0">
                    <a:latin typeface="+mn-ea"/>
                  </a:rPr>
                  <a:t>클러스터 내 응집도 최소화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</a:rPr>
                  <a:t>클러스터 </a:t>
                </a:r>
                <a:r>
                  <a:rPr lang="en-US" altLang="ko-KR" sz="2000" dirty="0" smtClean="0">
                    <a:latin typeface="+mn-ea"/>
                  </a:rPr>
                  <a:t>1(G</a:t>
                </a:r>
                <a:r>
                  <a:rPr lang="en-US" altLang="ko-KR" sz="1600" dirty="0" smtClean="0">
                    <a:latin typeface="+mn-ea"/>
                  </a:rPr>
                  <a:t>1</a:t>
                </a:r>
                <a:r>
                  <a:rPr lang="en-US" altLang="ko-KR" sz="2000" dirty="0" smtClean="0">
                    <a:latin typeface="+mn-ea"/>
                  </a:rPr>
                  <a:t>) </a:t>
                </a:r>
                <a:r>
                  <a:rPr lang="ko-KR" altLang="en-US" sz="2000" dirty="0" smtClean="0">
                    <a:latin typeface="+mn-ea"/>
                  </a:rPr>
                  <a:t>데이터와 클러스터 </a:t>
                </a:r>
                <a:r>
                  <a:rPr lang="en-US" altLang="ko-KR" sz="2000" dirty="0" smtClean="0">
                    <a:latin typeface="+mn-ea"/>
                  </a:rPr>
                  <a:t>1</a:t>
                </a:r>
                <a:r>
                  <a:rPr lang="ko-KR" altLang="en-US" sz="2000" dirty="0" smtClean="0">
                    <a:latin typeface="+mn-ea"/>
                  </a:rPr>
                  <a:t>의 중심 값</a:t>
                </a:r>
                <a:r>
                  <a:rPr lang="en-US" altLang="ko-KR" sz="2000" dirty="0" smtClean="0">
                    <a:latin typeface="+mn-ea"/>
                  </a:rPr>
                  <a:t>(C</a:t>
                </a:r>
                <a:r>
                  <a:rPr lang="en-US" altLang="ko-KR" sz="1600" dirty="0" smtClean="0">
                    <a:latin typeface="+mn-ea"/>
                  </a:rPr>
                  <a:t>1</a:t>
                </a:r>
                <a:r>
                  <a:rPr lang="en-US" altLang="ko-KR" sz="2000" dirty="0" smtClean="0">
                    <a:latin typeface="+mn-ea"/>
                  </a:rPr>
                  <a:t>)</a:t>
                </a:r>
                <a:r>
                  <a:rPr lang="ko-KR" altLang="en-US" sz="2000" dirty="0" smtClean="0">
                    <a:latin typeface="+mn-ea"/>
                  </a:rPr>
                  <a:t>과  의 거리 합 최소화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</a:rPr>
                  <a:t>클러스터 </a:t>
                </a:r>
                <a:r>
                  <a:rPr lang="en-US" altLang="ko-KR" sz="2000" dirty="0" smtClean="0">
                    <a:latin typeface="+mn-ea"/>
                  </a:rPr>
                  <a:t>2(G</a:t>
                </a:r>
                <a:r>
                  <a:rPr lang="en-US" altLang="ko-KR" sz="1600" dirty="0" smtClean="0">
                    <a:latin typeface="+mn-ea"/>
                  </a:rPr>
                  <a:t>2</a:t>
                </a:r>
                <a:r>
                  <a:rPr lang="en-US" altLang="ko-KR" sz="2000" dirty="0" smtClean="0">
                    <a:latin typeface="+mn-ea"/>
                  </a:rPr>
                  <a:t>) </a:t>
                </a:r>
                <a:r>
                  <a:rPr lang="ko-KR" altLang="en-US" sz="2000" dirty="0">
                    <a:latin typeface="+mn-ea"/>
                  </a:rPr>
                  <a:t>데이터와 </a:t>
                </a:r>
                <a:r>
                  <a:rPr lang="ko-KR" altLang="en-US" sz="2000" dirty="0" smtClean="0">
                    <a:latin typeface="+mn-ea"/>
                  </a:rPr>
                  <a:t>클러스터 </a:t>
                </a:r>
                <a:r>
                  <a:rPr lang="en-US" altLang="ko-KR" sz="2000" dirty="0" smtClean="0">
                    <a:latin typeface="+mn-ea"/>
                  </a:rPr>
                  <a:t>2</a:t>
                </a:r>
                <a:r>
                  <a:rPr lang="ko-KR" altLang="en-US" sz="2000" dirty="0" smtClean="0">
                    <a:latin typeface="+mn-ea"/>
                  </a:rPr>
                  <a:t>의 중심 값</a:t>
                </a:r>
                <a:r>
                  <a:rPr lang="en-US" altLang="ko-KR" sz="2000" dirty="0" smtClean="0">
                    <a:latin typeface="+mn-ea"/>
                  </a:rPr>
                  <a:t>(C</a:t>
                </a:r>
                <a:r>
                  <a:rPr lang="en-US" altLang="ko-KR" sz="1600" dirty="0" smtClean="0">
                    <a:latin typeface="+mn-ea"/>
                  </a:rPr>
                  <a:t>2</a:t>
                </a:r>
                <a:r>
                  <a:rPr lang="en-US" altLang="ko-KR" sz="2000" dirty="0" smtClean="0">
                    <a:latin typeface="+mn-ea"/>
                  </a:rPr>
                  <a:t>)</a:t>
                </a:r>
                <a:r>
                  <a:rPr lang="ko-KR" altLang="en-US" sz="2000" dirty="0" smtClean="0">
                    <a:latin typeface="+mn-ea"/>
                  </a:rPr>
                  <a:t>과</a:t>
                </a:r>
                <a:endParaRPr lang="en-US" altLang="ko-KR" sz="2000" dirty="0" smtClean="0">
                  <a:latin typeface="+mn-ea"/>
                </a:endParaRPr>
              </a:p>
              <a:p>
                <a:r>
                  <a:rPr lang="ko-KR" altLang="en-US" sz="2000" dirty="0" smtClean="0">
                    <a:latin typeface="+mn-ea"/>
                  </a:rPr>
                  <a:t>의거리 </a:t>
                </a:r>
                <a:r>
                  <a:rPr lang="ko-KR" altLang="en-US" sz="2000" dirty="0">
                    <a:latin typeface="+mn-ea"/>
                  </a:rPr>
                  <a:t>합 </a:t>
                </a:r>
                <a:r>
                  <a:rPr lang="ko-KR" altLang="en-US" sz="2000" dirty="0" smtClean="0">
                    <a:latin typeface="+mn-ea"/>
                  </a:rPr>
                  <a:t>최소화</a:t>
                </a:r>
                <a:endParaRPr lang="en-US" altLang="ko-KR" sz="2000" dirty="0" smtClean="0">
                  <a:latin typeface="+mn-ea"/>
                </a:endParaRPr>
              </a:p>
              <a:p>
                <a:endParaRPr lang="en-US" altLang="ko-KR" sz="2000" dirty="0">
                  <a:latin typeface="+mn-ea"/>
                </a:endParaRPr>
              </a:p>
              <a:p>
                <a:r>
                  <a:rPr lang="en-US" altLang="ko-KR" dirty="0" smtClean="0"/>
                  <a:t>Min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ko-KR" altLang="ko-KR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altLang="ko-KR" dirty="0" smtClean="0">
                  <a:latin typeface="+mn-ea"/>
                </a:endParaRPr>
              </a:p>
              <a:p>
                <a:endParaRPr lang="en-US" altLang="ko-KR" sz="2000" dirty="0" smtClean="0">
                  <a:latin typeface="+mn-ea"/>
                </a:endParaRPr>
              </a:p>
              <a:p>
                <a:r>
                  <a:rPr lang="en-US" altLang="ko-KR" sz="2000" dirty="0" smtClean="0">
                    <a:latin typeface="+mn-ea"/>
                  </a:rPr>
                  <a:t>(2) </a:t>
                </a:r>
                <a:r>
                  <a:rPr lang="ko-KR" altLang="en-US" sz="2000" dirty="0" smtClean="0">
                    <a:latin typeface="+mn-ea"/>
                  </a:rPr>
                  <a:t>클러스터 간 분리도 최대화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</a:rPr>
                  <a:t>클러스터 </a:t>
                </a:r>
                <a:r>
                  <a:rPr lang="en-US" altLang="ko-KR" sz="2000" dirty="0" smtClean="0">
                    <a:latin typeface="+mn-ea"/>
                  </a:rPr>
                  <a:t>1(G</a:t>
                </a:r>
                <a:r>
                  <a:rPr lang="en-US" altLang="ko-KR" sz="1600" dirty="0" smtClean="0">
                    <a:latin typeface="+mn-ea"/>
                  </a:rPr>
                  <a:t>1</a:t>
                </a:r>
                <a:r>
                  <a:rPr lang="en-US" altLang="ko-KR" sz="2000" dirty="0" smtClean="0">
                    <a:latin typeface="+mn-ea"/>
                  </a:rPr>
                  <a:t>)</a:t>
                </a:r>
                <a:r>
                  <a:rPr lang="ko-KR" altLang="en-US" sz="2000" dirty="0" smtClean="0">
                    <a:latin typeface="+mn-ea"/>
                  </a:rPr>
                  <a:t>의 중심 값</a:t>
                </a:r>
                <a:r>
                  <a:rPr lang="en-US" altLang="ko-KR" sz="2000" dirty="0" smtClean="0">
                    <a:latin typeface="+mn-ea"/>
                  </a:rPr>
                  <a:t>(C</a:t>
                </a:r>
                <a:r>
                  <a:rPr lang="en-US" altLang="ko-KR" sz="1600" dirty="0" smtClean="0">
                    <a:latin typeface="+mn-ea"/>
                  </a:rPr>
                  <a:t>1</a:t>
                </a:r>
                <a:r>
                  <a:rPr lang="en-US" altLang="ko-KR" sz="2000" dirty="0" smtClean="0">
                    <a:latin typeface="+mn-ea"/>
                  </a:rPr>
                  <a:t>)</a:t>
                </a:r>
                <a:r>
                  <a:rPr lang="ko-KR" altLang="en-US" sz="2000" dirty="0" smtClean="0">
                    <a:latin typeface="+mn-ea"/>
                  </a:rPr>
                  <a:t>과 클러스터 </a:t>
                </a:r>
                <a:r>
                  <a:rPr lang="en-US" altLang="ko-KR" sz="2000" dirty="0" smtClean="0">
                    <a:latin typeface="+mn-ea"/>
                  </a:rPr>
                  <a:t>2(G</a:t>
                </a:r>
                <a:r>
                  <a:rPr lang="en-US" altLang="ko-KR" sz="1600" dirty="0" smtClean="0">
                    <a:latin typeface="+mn-ea"/>
                  </a:rPr>
                  <a:t>2</a:t>
                </a:r>
                <a:r>
                  <a:rPr lang="en-US" altLang="ko-KR" sz="2000" dirty="0" smtClean="0">
                    <a:latin typeface="+mn-ea"/>
                  </a:rPr>
                  <a:t>)</a:t>
                </a:r>
                <a:r>
                  <a:rPr lang="ko-KR" altLang="en-US" sz="2000" dirty="0" smtClean="0">
                    <a:latin typeface="+mn-ea"/>
                  </a:rPr>
                  <a:t>의 </a:t>
                </a:r>
                <a:endParaRPr lang="en-US" altLang="ko-KR" sz="2000" dirty="0" smtClean="0">
                  <a:latin typeface="+mn-ea"/>
                </a:endParaRPr>
              </a:p>
              <a:p>
                <a:r>
                  <a:rPr lang="ko-KR" altLang="en-US" sz="2000" dirty="0" smtClean="0">
                    <a:latin typeface="+mn-ea"/>
                  </a:rPr>
                  <a:t>중심 값</a:t>
                </a:r>
                <a:r>
                  <a:rPr lang="en-US" altLang="ko-KR" sz="2000" dirty="0" smtClean="0">
                    <a:latin typeface="+mn-ea"/>
                  </a:rPr>
                  <a:t>(C</a:t>
                </a:r>
                <a:r>
                  <a:rPr lang="en-US" altLang="ko-KR" sz="1600" dirty="0" smtClean="0">
                    <a:latin typeface="+mn-ea"/>
                  </a:rPr>
                  <a:t>2</a:t>
                </a:r>
                <a:r>
                  <a:rPr lang="en-US" altLang="ko-KR" sz="2000" dirty="0" smtClean="0">
                    <a:latin typeface="+mn-ea"/>
                  </a:rPr>
                  <a:t>)</a:t>
                </a:r>
                <a:r>
                  <a:rPr lang="ko-KR" altLang="en-US" sz="2000" dirty="0" smtClean="0">
                    <a:latin typeface="+mn-ea"/>
                  </a:rPr>
                  <a:t>과의 거리 최대화</a:t>
                </a:r>
                <a:endParaRPr lang="en-US" altLang="ko-KR" sz="2000" dirty="0" smtClean="0">
                  <a:latin typeface="+mn-ea"/>
                </a:endParaRPr>
              </a:p>
              <a:p>
                <a:endParaRPr lang="en-US" altLang="ko-KR" sz="2000" dirty="0" smtClean="0">
                  <a:latin typeface="+mn-ea"/>
                </a:endParaRPr>
              </a:p>
              <a:p>
                <a:r>
                  <a:rPr lang="en-US" altLang="ko-KR" kern="100" dirty="0" smtClean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Max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ko-KR" altLang="ko-KR" i="1" kern="10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  <m:e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ko-KR" altLang="ko-KR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i="1" kern="10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, i</a:t>
                </a:r>
                <a14:m>
                  <m:oMath xmlns:m="http://schemas.openxmlformats.org/officeDocument/2006/math">
                    <m:r>
                      <a:rPr lang="en-US" altLang="ko-KR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</m:oMath>
                </a14:m>
                <a:r>
                  <a:rPr lang="en-US" altLang="ko-KR" kern="100" dirty="0" smtClean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j</a:t>
                </a:r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45" y="843282"/>
                <a:ext cx="6584389" cy="4752968"/>
              </a:xfrm>
              <a:prstGeom prst="rect">
                <a:avLst/>
              </a:prstGeom>
              <a:blipFill rotWithShape="0">
                <a:blip r:embed="rId3"/>
                <a:stretch>
                  <a:fillRect l="-1296" t="-641" r="-185" b="-12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93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K-means </a:t>
            </a:r>
            <a:r>
              <a:rPr lang="ko-KR" altLang="en-US" sz="2400" b="1" dirty="0" smtClean="0">
                <a:latin typeface="+mn-ea"/>
              </a:rPr>
              <a:t>알고리즘이란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96828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smtClean="0">
                <a:latin typeface="+mn-ea"/>
              </a:rPr>
              <a:t>3) </a:t>
            </a:r>
            <a:r>
              <a:rPr lang="ko-KR" altLang="en-US" sz="2000" b="1" dirty="0" smtClean="0">
                <a:latin typeface="+mn-ea"/>
              </a:rPr>
              <a:t>거리측정법</a:t>
            </a:r>
            <a:endParaRPr lang="en-US" altLang="ko-KR" sz="20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231</a:t>
            </a:fld>
            <a:endParaRPr lang="ko-KR" altLang="en-US" dirty="0"/>
          </a:p>
        </p:txBody>
      </p:sp>
      <p:sp>
        <p:nvSpPr>
          <p:cNvPr id="8" name="AutoShape 20"/>
          <p:cNvSpPr>
            <a:spLocks noChangeArrowheads="1"/>
          </p:cNvSpPr>
          <p:nvPr/>
        </p:nvSpPr>
        <p:spPr bwMode="auto">
          <a:xfrm>
            <a:off x="1662381" y="2396056"/>
            <a:ext cx="8501122" cy="2627889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 w="44450">
            <a:solidFill>
              <a:srgbClr val="476EC5"/>
            </a:solidFill>
          </a:ln>
          <a:effectLst>
            <a:outerShdw blurRad="50800" dist="38100" dir="2700000" sx="99000" sy="99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중심에서 멀리 떨어져 있어도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, K-Means 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알고리즘은 </a:t>
            </a: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err="1" smtClean="0">
                <a:solidFill>
                  <a:schemeClr val="tx1"/>
                </a:solidFill>
                <a:latin typeface="+mn-ea"/>
              </a:rPr>
              <a:t>유클리드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 거리 측정법을 사용해서 </a:t>
            </a:r>
            <a:r>
              <a:rPr lang="ko-KR" altLang="en-US" b="1" kern="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반복적으로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 중심을 수정해나갈 수 있음</a:t>
            </a: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kern="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kern="0" dirty="0" err="1" smtClean="0">
                <a:solidFill>
                  <a:schemeClr val="tx1"/>
                </a:solidFill>
                <a:latin typeface="+mn-ea"/>
              </a:rPr>
              <a:t>유클리드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 거리 측정법을 점 간의 거리 산출에 이용</a:t>
            </a: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b="1" kern="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벡터 사이에 거리가 짧으면 유사성이 더 높다는 것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을 의미함 </a:t>
            </a: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124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K-means </a:t>
            </a:r>
            <a:r>
              <a:rPr lang="ko-KR" altLang="en-US" sz="2400" b="1" dirty="0" smtClean="0">
                <a:latin typeface="+mn-ea"/>
              </a:rPr>
              <a:t>알고리즘이란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96828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smtClean="0">
                <a:latin typeface="+mn-ea"/>
              </a:rPr>
              <a:t>3) </a:t>
            </a:r>
            <a:r>
              <a:rPr lang="ko-KR" altLang="en-US" sz="2000" b="1" dirty="0" smtClean="0">
                <a:latin typeface="+mn-ea"/>
              </a:rPr>
              <a:t>거리측정법 </a:t>
            </a:r>
            <a:r>
              <a:rPr lang="en-US" altLang="ko-KR" sz="2000" b="1" dirty="0" smtClean="0">
                <a:latin typeface="+mn-ea"/>
              </a:rPr>
              <a:t>– </a:t>
            </a:r>
            <a:r>
              <a:rPr lang="ko-KR" altLang="en-US" sz="2000" b="1" dirty="0" err="1" smtClean="0">
                <a:latin typeface="+mn-ea"/>
              </a:rPr>
              <a:t>유클리드</a:t>
            </a:r>
            <a:r>
              <a:rPr lang="ko-KR" altLang="en-US" sz="2000" b="1" dirty="0" smtClean="0">
                <a:latin typeface="+mn-ea"/>
              </a:rPr>
              <a:t> 거리 측정법</a:t>
            </a:r>
            <a:endParaRPr lang="en-US" altLang="ko-KR" sz="20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232</a:t>
            </a:fld>
            <a:endParaRPr lang="ko-KR" altLang="en-US" dirty="0"/>
          </a:p>
        </p:txBody>
      </p:sp>
      <p:sp>
        <p:nvSpPr>
          <p:cNvPr id="9" name="AutoShape 20"/>
          <p:cNvSpPr>
            <a:spLocks noChangeArrowheads="1"/>
          </p:cNvSpPr>
          <p:nvPr/>
        </p:nvSpPr>
        <p:spPr bwMode="auto">
          <a:xfrm>
            <a:off x="1662381" y="1681655"/>
            <a:ext cx="8501122" cy="4604294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 w="44450">
            <a:solidFill>
              <a:srgbClr val="476EC5"/>
            </a:solidFill>
          </a:ln>
          <a:effectLst>
            <a:outerShdw blurRad="50800" dist="38100" dir="2700000" sx="99000" sy="99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kern="0" dirty="0" err="1" smtClean="0">
                <a:solidFill>
                  <a:schemeClr val="tx1"/>
                </a:solidFill>
                <a:latin typeface="+mn-ea"/>
              </a:rPr>
              <a:t>유클리드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 거리가 큰 값을 가지면 </a:t>
            </a:r>
            <a:r>
              <a:rPr lang="ko-KR" altLang="en-US" kern="0" dirty="0">
                <a:solidFill>
                  <a:schemeClr val="tx1"/>
                </a:solidFill>
                <a:latin typeface="+mn-ea"/>
              </a:rPr>
              <a:t>사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용자 간의 거리가 멀다는 의미이기 때문에 </a:t>
            </a: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b="1" kern="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사용자 간 유사성이 떨어짐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을 의미함</a:t>
            </a: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Picture 2" descr="C:\Users\이나라\Desktop\머하웃 완벽 가이드 - 이미지\images\머하웃 완벽 가이드(한빛미디어)_img_8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7992" y="2631873"/>
            <a:ext cx="5472608" cy="5005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185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K-means </a:t>
            </a:r>
            <a:r>
              <a:rPr lang="ko-KR" altLang="en-US" sz="2400" b="1" dirty="0" smtClean="0">
                <a:latin typeface="+mn-ea"/>
              </a:rPr>
              <a:t>알고리즘이란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4" y="843282"/>
            <a:ext cx="11038693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smtClean="0">
                <a:latin typeface="+mn-ea"/>
              </a:rPr>
              <a:t>4) </a:t>
            </a:r>
            <a:r>
              <a:rPr lang="en-US" altLang="ko-KR" sz="2000" b="1" dirty="0" smtClean="0">
                <a:latin typeface="+mn-ea"/>
              </a:rPr>
              <a:t>K-means </a:t>
            </a:r>
            <a:r>
              <a:rPr lang="ko-KR" altLang="en-US" sz="2000" b="1" dirty="0" smtClean="0">
                <a:latin typeface="+mn-ea"/>
              </a:rPr>
              <a:t>알고리즘 수행 단계</a:t>
            </a:r>
            <a:endParaRPr lang="en-US" altLang="ko-KR" sz="2000" b="1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(0) </a:t>
            </a:r>
            <a:r>
              <a:rPr lang="ko-KR" altLang="en-US" sz="2000" dirty="0" smtClean="0">
                <a:latin typeface="+mn-ea"/>
              </a:rPr>
              <a:t>전체 클러스터의 개수 </a:t>
            </a:r>
            <a:r>
              <a:rPr lang="en-US" altLang="ko-KR" sz="2000" dirty="0" smtClean="0">
                <a:latin typeface="+mn-ea"/>
              </a:rPr>
              <a:t>K</a:t>
            </a:r>
            <a:r>
              <a:rPr lang="ko-KR" altLang="en-US" sz="2000" dirty="0" smtClean="0">
                <a:latin typeface="+mn-ea"/>
              </a:rPr>
              <a:t>값을 설정한다</a:t>
            </a:r>
            <a:r>
              <a:rPr lang="en-US" altLang="ko-KR" sz="2000" dirty="0" smtClean="0">
                <a:latin typeface="+mn-ea"/>
              </a:rPr>
              <a:t>.</a:t>
            </a:r>
            <a:endParaRPr lang="en-US" altLang="ko-KR" sz="2000" dirty="0">
              <a:latin typeface="+mn-ea"/>
            </a:endParaRPr>
          </a:p>
          <a:p>
            <a:pPr marL="457200" indent="-457200">
              <a:buAutoNum type="arabicParenBoth"/>
            </a:pP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초기 중심 값 선택</a:t>
            </a:r>
            <a:r>
              <a:rPr lang="en-US" altLang="ko-KR" sz="2000" dirty="0" smtClean="0">
                <a:latin typeface="+mn-ea"/>
              </a:rPr>
              <a:t>) K</a:t>
            </a:r>
            <a:r>
              <a:rPr lang="ko-KR" altLang="en-US" sz="2000" dirty="0" smtClean="0">
                <a:latin typeface="+mn-ea"/>
              </a:rPr>
              <a:t>개의 그룹으로 군집한 </a:t>
            </a:r>
            <a:r>
              <a:rPr lang="en-US" altLang="ko-KR" sz="2000" dirty="0" smtClean="0">
                <a:latin typeface="+mn-ea"/>
              </a:rPr>
              <a:t>n</a:t>
            </a:r>
            <a:r>
              <a:rPr lang="ko-KR" altLang="en-US" sz="2000" dirty="0" smtClean="0">
                <a:latin typeface="+mn-ea"/>
              </a:rPr>
              <a:t>개의 점을 가지고 있고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여기서 임의로 </a:t>
            </a:r>
            <a:r>
              <a:rPr lang="en-US" altLang="ko-KR" sz="2000" dirty="0" smtClean="0">
                <a:latin typeface="+mn-ea"/>
              </a:rPr>
              <a:t>k</a:t>
            </a:r>
            <a:r>
              <a:rPr lang="ko-KR" altLang="en-US" sz="2000" dirty="0" smtClean="0">
                <a:latin typeface="+mn-ea"/>
              </a:rPr>
              <a:t>개의 점을 선택하여 </a:t>
            </a:r>
            <a:r>
              <a:rPr lang="en-US" altLang="ko-KR" sz="2000" dirty="0" smtClean="0">
                <a:latin typeface="+mn-ea"/>
              </a:rPr>
              <a:t>k</a:t>
            </a:r>
            <a:r>
              <a:rPr lang="ko-KR" altLang="en-US" sz="2000" dirty="0" smtClean="0">
                <a:latin typeface="+mn-ea"/>
              </a:rPr>
              <a:t>개의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클러스터의 초기 중심 값</a:t>
            </a:r>
            <a:r>
              <a:rPr lang="en-US" altLang="ko-KR" sz="2000" dirty="0" smtClean="0">
                <a:latin typeface="+mn-ea"/>
              </a:rPr>
              <a:t>(centroid)</a:t>
            </a:r>
            <a:r>
              <a:rPr lang="ko-KR" altLang="en-US" sz="2000" dirty="0" smtClean="0">
                <a:latin typeface="+mn-ea"/>
              </a:rPr>
              <a:t>을 정한다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r>
              <a:rPr lang="en-US" altLang="ko-KR" sz="2000" dirty="0" smtClean="0">
                <a:latin typeface="+mn-ea"/>
              </a:rPr>
              <a:t>(2) (</a:t>
            </a:r>
            <a:r>
              <a:rPr lang="ko-KR" altLang="en-US" sz="2000" dirty="0" smtClean="0">
                <a:latin typeface="+mn-ea"/>
              </a:rPr>
              <a:t>클러스터 할당</a:t>
            </a:r>
            <a:r>
              <a:rPr lang="en-US" altLang="ko-KR" sz="2000" dirty="0" smtClean="0">
                <a:latin typeface="+mn-ea"/>
              </a:rPr>
              <a:t>) k </a:t>
            </a:r>
            <a:r>
              <a:rPr lang="ko-KR" altLang="en-US" sz="2000" dirty="0" smtClean="0">
                <a:latin typeface="+mn-ea"/>
              </a:rPr>
              <a:t>개의 클러스터의 중심 값과 각 개별 점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데이터</a:t>
            </a:r>
            <a:r>
              <a:rPr lang="en-US" altLang="ko-KR" sz="2000" dirty="0" smtClean="0">
                <a:latin typeface="+mn-ea"/>
              </a:rPr>
              <a:t>)</a:t>
            </a:r>
            <a:r>
              <a:rPr lang="ko-KR" altLang="en-US" sz="2000" dirty="0" smtClean="0">
                <a:latin typeface="+mn-ea"/>
              </a:rPr>
              <a:t> 간의 거리를 측정하여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    </a:t>
            </a:r>
            <a:r>
              <a:rPr lang="ko-KR" altLang="en-US" sz="2000" dirty="0" smtClean="0">
                <a:latin typeface="+mn-ea"/>
              </a:rPr>
              <a:t>가장 가까운 클러스터에 해당 데이터를 할당한다</a:t>
            </a:r>
            <a:r>
              <a:rPr lang="en-US" altLang="ko-KR" sz="2000" dirty="0" smtClean="0">
                <a:latin typeface="+mn-ea"/>
              </a:rPr>
              <a:t>. </a:t>
            </a:r>
          </a:p>
          <a:p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    </a:t>
            </a:r>
            <a:r>
              <a:rPr lang="ko-KR" altLang="en-US" sz="2000" dirty="0" smtClean="0">
                <a:latin typeface="+mn-ea"/>
              </a:rPr>
              <a:t>여기서 거리 측정은 </a:t>
            </a:r>
            <a:r>
              <a:rPr lang="en-US" altLang="ko-KR" sz="2000" dirty="0" smtClean="0">
                <a:latin typeface="+mn-ea"/>
              </a:rPr>
              <a:t>“</a:t>
            </a:r>
            <a:r>
              <a:rPr lang="ko-KR" altLang="en-US" sz="2000" dirty="0" err="1" smtClean="0">
                <a:latin typeface="+mn-ea"/>
              </a:rPr>
              <a:t>유클리드</a:t>
            </a:r>
            <a:r>
              <a:rPr lang="ko-KR" altLang="en-US" sz="2000" dirty="0" smtClean="0">
                <a:latin typeface="+mn-ea"/>
              </a:rPr>
              <a:t> 거리 측정법</a:t>
            </a:r>
            <a:r>
              <a:rPr lang="en-US" altLang="ko-KR" sz="2000" dirty="0" smtClean="0">
                <a:latin typeface="+mn-ea"/>
              </a:rPr>
              <a:t>”</a:t>
            </a:r>
            <a:r>
              <a:rPr lang="ko-KR" altLang="en-US" sz="2000" dirty="0" smtClean="0">
                <a:latin typeface="+mn-ea"/>
              </a:rPr>
              <a:t>을 사용한다</a:t>
            </a:r>
            <a:r>
              <a:rPr lang="en-US" altLang="ko-KR" sz="2000" dirty="0" smtClean="0">
                <a:latin typeface="+mn-ea"/>
              </a:rPr>
              <a:t>. </a:t>
            </a:r>
          </a:p>
          <a:p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     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Note!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이 때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데이터는 다른 클러스터 중심 값들보다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할당된 클러스터의 중심 값과 가장 가깝다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</a:p>
          <a:p>
            <a:r>
              <a:rPr lang="en-US" altLang="ko-KR" sz="2000" dirty="0" smtClean="0">
                <a:latin typeface="+mn-ea"/>
              </a:rPr>
              <a:t>(3) (</a:t>
            </a:r>
            <a:r>
              <a:rPr lang="ko-KR" altLang="en-US" sz="2000" dirty="0" smtClean="0">
                <a:latin typeface="+mn-ea"/>
              </a:rPr>
              <a:t>새로운 중심 값 선택</a:t>
            </a:r>
            <a:r>
              <a:rPr lang="en-US" altLang="ko-KR" sz="2000" dirty="0" smtClean="0">
                <a:latin typeface="+mn-ea"/>
              </a:rPr>
              <a:t>) </a:t>
            </a:r>
            <a:r>
              <a:rPr lang="ko-KR" altLang="en-US" sz="2000" dirty="0" smtClean="0">
                <a:latin typeface="+mn-ea"/>
              </a:rPr>
              <a:t>각 클러스터마다 그 안에 배정된 모든 점들 간의 거리 평균값을 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    </a:t>
            </a:r>
            <a:r>
              <a:rPr lang="ko-KR" altLang="en-US" sz="2000" dirty="0" smtClean="0">
                <a:latin typeface="+mn-ea"/>
              </a:rPr>
              <a:t>구하여  새로운 중심 값으로 정한다</a:t>
            </a:r>
            <a:r>
              <a:rPr lang="en-US" altLang="ko-KR" sz="2000" dirty="0" smtClean="0">
                <a:latin typeface="+mn-ea"/>
              </a:rPr>
              <a:t>. </a:t>
            </a:r>
          </a:p>
          <a:p>
            <a:r>
              <a:rPr lang="en-US" altLang="ko-KR" sz="2000" dirty="0" smtClean="0">
                <a:latin typeface="+mn-ea"/>
              </a:rPr>
              <a:t>(4)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만약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새로운 중심 값들이 이전의 중심 값들과 동일하다면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알고리즘을 끝내고 그렇지 않으면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     (2)~(4) </a:t>
            </a:r>
            <a:r>
              <a:rPr lang="ko-KR" altLang="en-US" sz="2000" dirty="0" smtClean="0">
                <a:latin typeface="+mn-ea"/>
              </a:rPr>
              <a:t>단계를 계속 반복한다</a:t>
            </a:r>
            <a:r>
              <a:rPr lang="en-US" altLang="ko-KR" sz="2000" dirty="0" smtClean="0">
                <a:latin typeface="+mn-ea"/>
              </a:rPr>
              <a:t>. </a:t>
            </a:r>
          </a:p>
          <a:p>
            <a:endParaRPr lang="en-US" altLang="ko-KR" sz="20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078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K-means </a:t>
            </a:r>
            <a:r>
              <a:rPr lang="ko-KR" altLang="en-US" sz="2400" b="1" dirty="0" err="1" smtClean="0">
                <a:latin typeface="+mn-ea"/>
              </a:rPr>
              <a:t>클러스터링</a:t>
            </a:r>
            <a:r>
              <a:rPr lang="ko-KR" altLang="en-US" sz="2400" b="1" dirty="0" smtClean="0">
                <a:latin typeface="+mn-ea"/>
              </a:rPr>
              <a:t> 예제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843282"/>
            <a:ext cx="83702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1)  </a:t>
            </a:r>
            <a:r>
              <a:rPr lang="ko-KR" altLang="en-US" sz="2000" b="1" dirty="0" smtClean="0">
                <a:latin typeface="+mn-ea"/>
              </a:rPr>
              <a:t>예제 </a:t>
            </a:r>
            <a:r>
              <a:rPr lang="en-US" altLang="ko-KR" sz="2000" b="1" dirty="0" smtClean="0">
                <a:latin typeface="+mn-ea"/>
              </a:rPr>
              <a:t>1 : k-means</a:t>
            </a:r>
            <a:r>
              <a:rPr lang="ko-KR" altLang="en-US" sz="2000" b="1" dirty="0" smtClean="0">
                <a:latin typeface="+mn-ea"/>
              </a:rPr>
              <a:t>를 이용한 단순 </a:t>
            </a:r>
            <a:r>
              <a:rPr lang="ko-KR" altLang="en-US" sz="2000" b="1" dirty="0" err="1" smtClean="0">
                <a:latin typeface="+mn-ea"/>
              </a:rPr>
              <a:t>클러스터링</a:t>
            </a:r>
            <a:r>
              <a:rPr lang="ko-KR" altLang="en-US" sz="2000" b="1" dirty="0" smtClean="0">
                <a:latin typeface="+mn-ea"/>
              </a:rPr>
              <a:t> 예제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   (0) </a:t>
            </a:r>
            <a:r>
              <a:rPr lang="ko-KR" altLang="en-US" sz="2000" dirty="0" smtClean="0">
                <a:latin typeface="+mn-ea"/>
              </a:rPr>
              <a:t>초기 데이터 및 클러스터 개수 </a:t>
            </a:r>
            <a:r>
              <a:rPr lang="en-US" altLang="ko-KR" sz="2000" dirty="0" smtClean="0">
                <a:latin typeface="+mn-ea"/>
              </a:rPr>
              <a:t>K </a:t>
            </a:r>
            <a:r>
              <a:rPr lang="ko-KR" altLang="en-US" sz="2000" dirty="0" smtClean="0">
                <a:latin typeface="+mn-ea"/>
              </a:rPr>
              <a:t>설정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7" name="AutoShape 20"/>
          <p:cNvSpPr>
            <a:spLocks noChangeArrowheads="1"/>
          </p:cNvSpPr>
          <p:nvPr/>
        </p:nvSpPr>
        <p:spPr bwMode="auto">
          <a:xfrm>
            <a:off x="830316" y="1910522"/>
            <a:ext cx="10216055" cy="4495231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 w="44450">
            <a:solidFill>
              <a:srgbClr val="476EC5"/>
            </a:solidFill>
          </a:ln>
          <a:effectLst>
            <a:outerShdw blurRad="50800" dist="38100" dir="2700000" sx="99000" sy="99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6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380864"/>
              </p:ext>
            </p:extLst>
          </p:nvPr>
        </p:nvGraphicFramePr>
        <p:xfrm>
          <a:off x="1045866" y="2272197"/>
          <a:ext cx="3619917" cy="377187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206639"/>
                <a:gridCol w="1206639"/>
                <a:gridCol w="1206639"/>
              </a:tblGrid>
              <a:tr h="532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데이터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x</a:t>
                      </a:r>
                      <a:r>
                        <a:rPr lang="ko-KR" altLang="en-US" sz="1400" dirty="0" smtClean="0"/>
                        <a:t>축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</a:t>
                      </a:r>
                      <a:r>
                        <a:rPr lang="ko-KR" altLang="en-US" sz="1400" dirty="0" smtClean="0"/>
                        <a:t>축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59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359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359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359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359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359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359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359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359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내용 개체 틀 3"/>
          <p:cNvSpPr>
            <a:spLocks noGrp="1"/>
          </p:cNvSpPr>
          <p:nvPr/>
        </p:nvSpPr>
        <p:spPr bwMode="auto">
          <a:xfrm>
            <a:off x="4828781" y="2272197"/>
            <a:ext cx="8702893" cy="13084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 smtClean="0">
                <a:latin typeface="+mn-ea"/>
              </a:rPr>
              <a:t>클러스터 개수 </a:t>
            </a:r>
            <a:r>
              <a:rPr lang="en-US" altLang="ko-KR" sz="1800" dirty="0" smtClean="0">
                <a:latin typeface="+mn-ea"/>
              </a:rPr>
              <a:t>K : 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 smtClean="0">
                <a:latin typeface="+mn-ea"/>
              </a:rPr>
              <a:t>클러스터 대상 데이터 </a:t>
            </a:r>
            <a:r>
              <a:rPr lang="en-US" altLang="ko-KR" sz="1800" dirty="0" smtClean="0">
                <a:latin typeface="+mn-ea"/>
              </a:rPr>
              <a:t>: 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  (1,1), (2,1), (1,2), (2,2), (3,3), (8,8), (8,9), (9,8), (9,9) </a:t>
            </a:r>
            <a:r>
              <a:rPr lang="ko-KR" altLang="en-US" sz="1800" dirty="0" smtClean="0">
                <a:latin typeface="+mn-ea"/>
              </a:rPr>
              <a:t>총 </a:t>
            </a:r>
            <a:r>
              <a:rPr lang="en-US" altLang="ko-KR" sz="1800" dirty="0" smtClean="0">
                <a:latin typeface="+mn-ea"/>
              </a:rPr>
              <a:t>9</a:t>
            </a:r>
            <a:r>
              <a:rPr lang="ko-KR" altLang="en-US" sz="1800" dirty="0" smtClean="0">
                <a:latin typeface="+mn-ea"/>
              </a:rPr>
              <a:t>개</a:t>
            </a:r>
            <a:endParaRPr lang="en-US" altLang="ko-KR" sz="1800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 smtClean="0">
                <a:latin typeface="+mn-ea"/>
              </a:rPr>
              <a:t>거리 측정 방법 </a:t>
            </a:r>
            <a:r>
              <a:rPr lang="en-US" altLang="ko-KR" sz="1800" dirty="0" smtClean="0">
                <a:latin typeface="+mn-ea"/>
              </a:rPr>
              <a:t>: </a:t>
            </a:r>
            <a:r>
              <a:rPr lang="ko-KR" altLang="en-US" sz="1800" dirty="0" err="1" smtClean="0">
                <a:latin typeface="+mn-ea"/>
              </a:rPr>
              <a:t>유클리드</a:t>
            </a:r>
            <a:r>
              <a:rPr lang="ko-KR" altLang="en-US" sz="1800" dirty="0" smtClean="0">
                <a:latin typeface="+mn-ea"/>
              </a:rPr>
              <a:t> 거리 측정법</a:t>
            </a:r>
            <a:endParaRPr lang="en-US" altLang="ko-KR" sz="1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927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K-means </a:t>
            </a:r>
            <a:r>
              <a:rPr lang="ko-KR" altLang="en-US" sz="2400" b="1" dirty="0" err="1" smtClean="0">
                <a:latin typeface="+mn-ea"/>
              </a:rPr>
              <a:t>클러스터링</a:t>
            </a:r>
            <a:r>
              <a:rPr lang="ko-KR" altLang="en-US" sz="2400" b="1" dirty="0" smtClean="0">
                <a:latin typeface="+mn-ea"/>
              </a:rPr>
              <a:t> 예제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843282"/>
            <a:ext cx="83702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)  </a:t>
            </a:r>
            <a:r>
              <a:rPr lang="ko-KR" altLang="en-US" sz="2000" b="1" dirty="0" smtClean="0">
                <a:latin typeface="+mn-ea"/>
              </a:rPr>
              <a:t>예제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 : k-means</a:t>
            </a:r>
            <a:r>
              <a:rPr lang="ko-KR" altLang="en-US" sz="2000" b="1" dirty="0" smtClean="0">
                <a:latin typeface="+mn-ea"/>
              </a:rPr>
              <a:t>를 이용한 단순 </a:t>
            </a:r>
            <a:r>
              <a:rPr lang="ko-KR" altLang="en-US" sz="2000" b="1" dirty="0" err="1" smtClean="0">
                <a:latin typeface="+mn-ea"/>
              </a:rPr>
              <a:t>클러스터링</a:t>
            </a:r>
            <a:r>
              <a:rPr lang="ko-KR" altLang="en-US" sz="2000" b="1" dirty="0" smtClean="0">
                <a:latin typeface="+mn-ea"/>
              </a:rPr>
              <a:t> 예제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   (1) </a:t>
            </a:r>
            <a:r>
              <a:rPr lang="ko-KR" altLang="en-US" sz="2000" dirty="0" smtClean="0">
                <a:latin typeface="+mn-ea"/>
              </a:rPr>
              <a:t>초기 클러스터 중심점 선택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7" name="AutoShape 20"/>
          <p:cNvSpPr>
            <a:spLocks noChangeArrowheads="1"/>
          </p:cNvSpPr>
          <p:nvPr/>
        </p:nvSpPr>
        <p:spPr bwMode="auto">
          <a:xfrm>
            <a:off x="1994637" y="1710826"/>
            <a:ext cx="8501122" cy="4495231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 w="44450">
            <a:solidFill>
              <a:srgbClr val="476EC5"/>
            </a:solidFill>
          </a:ln>
          <a:effectLst>
            <a:outerShdw blurRad="50800" dist="38100" dir="2700000" sx="99000" sy="99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6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181793" y="2691982"/>
          <a:ext cx="2880318" cy="295005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960106"/>
                <a:gridCol w="960106"/>
                <a:gridCol w="960106"/>
              </a:tblGrid>
              <a:tr h="416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데이터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x</a:t>
                      </a:r>
                      <a:r>
                        <a:rPr lang="ko-KR" altLang="en-US" sz="1400" dirty="0" smtClean="0"/>
                        <a:t>축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</a:t>
                      </a:r>
                      <a:r>
                        <a:rPr lang="ko-KR" altLang="en-US" sz="1400" dirty="0" smtClean="0"/>
                        <a:t>축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431060"/>
              </p:ext>
            </p:extLst>
          </p:nvPr>
        </p:nvGraphicFramePr>
        <p:xfrm>
          <a:off x="5228058" y="2913220"/>
          <a:ext cx="5112568" cy="22555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556284"/>
                <a:gridCol w="2556284"/>
              </a:tblGrid>
              <a:tr h="292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클러스터 중심점 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데이터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2475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(1,</a:t>
                      </a:r>
                      <a:r>
                        <a:rPr lang="en-US" altLang="ko-KR" sz="1200" baseline="0" dirty="0" smtClean="0"/>
                        <a:t> 1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(2, 1)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1,3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2, 4, 5, 6,</a:t>
                      </a:r>
                      <a:r>
                        <a:rPr lang="en-US" altLang="ko-KR" sz="1200" baseline="0" dirty="0" smtClean="0"/>
                        <a:t> 7, 8, 9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2475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(1, 1.5)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(5.85, 5.71)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1, 2, 3, 4, 5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6, 7, 8, 9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2475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(1.8, 1.8)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(8.5,</a:t>
                      </a:r>
                      <a:r>
                        <a:rPr lang="en-US" altLang="ko-KR" sz="1200" baseline="0" dirty="0" smtClean="0"/>
                        <a:t> 8.5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1, 2, 3, 4, 5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6, 7, 8, 9</a:t>
                      </a:r>
                      <a:endParaRPr lang="ko-KR" altLang="en-US" sz="12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5217244" y="3243962"/>
            <a:ext cx="5118538" cy="644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51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K-means </a:t>
            </a:r>
            <a:r>
              <a:rPr lang="ko-KR" altLang="en-US" sz="2400" b="1" dirty="0" err="1" smtClean="0">
                <a:latin typeface="+mn-ea"/>
              </a:rPr>
              <a:t>클러스터링</a:t>
            </a:r>
            <a:r>
              <a:rPr lang="ko-KR" altLang="en-US" sz="2400" b="1" dirty="0" smtClean="0">
                <a:latin typeface="+mn-ea"/>
              </a:rPr>
              <a:t> 예제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)  </a:t>
            </a:r>
            <a:r>
              <a:rPr lang="ko-KR" altLang="en-US" sz="2000" b="1" dirty="0" smtClean="0">
                <a:latin typeface="+mn-ea"/>
              </a:rPr>
              <a:t>예제 </a:t>
            </a:r>
            <a:r>
              <a:rPr lang="en-US" altLang="ko-KR" sz="2000" b="1" dirty="0" smtClean="0">
                <a:latin typeface="+mn-ea"/>
              </a:rPr>
              <a:t>1 : k-means</a:t>
            </a:r>
            <a:r>
              <a:rPr lang="ko-KR" altLang="en-US" sz="2000" b="1" dirty="0" smtClean="0">
                <a:latin typeface="+mn-ea"/>
              </a:rPr>
              <a:t>를 이용한 단순 </a:t>
            </a:r>
            <a:r>
              <a:rPr lang="ko-KR" altLang="en-US" sz="2000" b="1" dirty="0" err="1" smtClean="0">
                <a:latin typeface="+mn-ea"/>
              </a:rPr>
              <a:t>클러스터링</a:t>
            </a:r>
            <a:r>
              <a:rPr lang="ko-KR" altLang="en-US" sz="2000" b="1" dirty="0" smtClean="0">
                <a:latin typeface="+mn-ea"/>
              </a:rPr>
              <a:t> 예제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16" name="내용 개체 틀 3"/>
          <p:cNvSpPr>
            <a:spLocks noGrp="1"/>
          </p:cNvSpPr>
          <p:nvPr/>
        </p:nvSpPr>
        <p:spPr bwMode="auto">
          <a:xfrm>
            <a:off x="2050066" y="1551168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1679327" y="1710826"/>
            <a:ext cx="8501122" cy="4891739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 w="44450">
            <a:solidFill>
              <a:srgbClr val="476EC5"/>
            </a:solidFill>
          </a:ln>
          <a:effectLst>
            <a:outerShdw blurRad="50800" dist="38100" dir="2700000" sx="99000" sy="99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6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6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8" name="차트 17"/>
          <p:cNvGraphicFramePr/>
          <p:nvPr>
            <p:extLst>
              <p:ext uri="{D42A27DB-BD31-4B8C-83A1-F6EECF244321}">
                <p14:modId xmlns:p14="http://schemas.microsoft.com/office/powerpoint/2010/main" val="2482515696"/>
              </p:ext>
            </p:extLst>
          </p:nvPr>
        </p:nvGraphicFramePr>
        <p:xfrm>
          <a:off x="2815386" y="2021799"/>
          <a:ext cx="6096000" cy="4120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3" name="직선 화살표 연결선 22"/>
          <p:cNvCxnSpPr/>
          <p:nvPr/>
        </p:nvCxnSpPr>
        <p:spPr>
          <a:xfrm flipH="1" flipV="1">
            <a:off x="4529082" y="5162409"/>
            <a:ext cx="410780" cy="416000"/>
          </a:xfrm>
          <a:prstGeom prst="straightConnector1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43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K-means </a:t>
            </a:r>
            <a:r>
              <a:rPr lang="ko-KR" altLang="en-US" sz="2400" b="1" dirty="0" err="1" smtClean="0">
                <a:latin typeface="+mn-ea"/>
              </a:rPr>
              <a:t>클러스터링</a:t>
            </a:r>
            <a:r>
              <a:rPr lang="ko-KR" altLang="en-US" sz="2400" b="1" dirty="0" smtClean="0">
                <a:latin typeface="+mn-ea"/>
              </a:rPr>
              <a:t> 예제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843282"/>
            <a:ext cx="83702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)  </a:t>
            </a:r>
            <a:r>
              <a:rPr lang="ko-KR" altLang="en-US" sz="2000" b="1" dirty="0" smtClean="0">
                <a:latin typeface="+mn-ea"/>
              </a:rPr>
              <a:t>예제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 : k-means</a:t>
            </a:r>
            <a:r>
              <a:rPr lang="ko-KR" altLang="en-US" sz="2000" b="1" dirty="0" smtClean="0">
                <a:latin typeface="+mn-ea"/>
              </a:rPr>
              <a:t>를 이용한 단순 </a:t>
            </a:r>
            <a:r>
              <a:rPr lang="ko-KR" altLang="en-US" sz="2000" b="1" dirty="0" err="1" smtClean="0">
                <a:latin typeface="+mn-ea"/>
              </a:rPr>
              <a:t>클러스터링</a:t>
            </a:r>
            <a:r>
              <a:rPr lang="ko-KR" altLang="en-US" sz="2000" b="1" dirty="0" smtClean="0">
                <a:latin typeface="+mn-ea"/>
              </a:rPr>
              <a:t> 예제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   (2) </a:t>
            </a:r>
            <a:r>
              <a:rPr lang="ko-KR" altLang="en-US" sz="2000" dirty="0" smtClean="0">
                <a:latin typeface="+mn-ea"/>
              </a:rPr>
              <a:t>각 클러스터의 중심점과의 거리 계산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20" name="내용 개체 틀 3"/>
          <p:cNvSpPr>
            <a:spLocks noGrp="1"/>
          </p:cNvSpPr>
          <p:nvPr/>
        </p:nvSpPr>
        <p:spPr bwMode="auto">
          <a:xfrm>
            <a:off x="1955473" y="1396793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1955473" y="1710826"/>
            <a:ext cx="8344666" cy="5110390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 w="44450">
            <a:solidFill>
              <a:srgbClr val="476EC5"/>
            </a:solidFill>
          </a:ln>
          <a:effectLst>
            <a:outerShdw blurRad="50800" dist="38100" dir="2700000" sx="99000" sy="99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6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6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243282"/>
              </p:ext>
            </p:extLst>
          </p:nvPr>
        </p:nvGraphicFramePr>
        <p:xfrm>
          <a:off x="2498424" y="1865201"/>
          <a:ext cx="7143697" cy="4796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758"/>
                <a:gridCol w="2752175"/>
                <a:gridCol w="617687"/>
                <a:gridCol w="2996077"/>
              </a:tblGrid>
              <a:tr h="4949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데이터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aseline="0" smtClean="0"/>
                        <a:t>클러스터 </a:t>
                      </a:r>
                      <a:r>
                        <a:rPr lang="en-US" altLang="ko-KR" sz="1300" baseline="0" smtClean="0"/>
                        <a:t>0</a:t>
                      </a:r>
                      <a:r>
                        <a:rPr lang="ko-KR" altLang="en-US" sz="1300" baseline="0" smtClean="0"/>
                        <a:t>의 </a:t>
                      </a:r>
                      <a:endParaRPr lang="en-US" altLang="ko-KR" sz="1300" baseline="0" dirty="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/>
                        <a:t>중심점 </a:t>
                      </a:r>
                      <a:r>
                        <a:rPr lang="en-US" altLang="ko-KR" sz="1300" dirty="0" smtClean="0"/>
                        <a:t>(1, 1)</a:t>
                      </a:r>
                      <a:r>
                        <a:rPr lang="ko-KR" altLang="en-US" sz="1300" dirty="0" smtClean="0"/>
                        <a:t>과의 거리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대소</a:t>
                      </a:r>
                      <a:endParaRPr lang="en-US" altLang="ko-KR" sz="1300" dirty="0" smtClean="0"/>
                    </a:p>
                    <a:p>
                      <a:pPr algn="ctr" latinLnBrk="1"/>
                      <a:r>
                        <a:rPr lang="ko-KR" altLang="en-US" sz="1300" dirty="0" smtClean="0"/>
                        <a:t>비교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mtClean="0"/>
                        <a:t>클러스터 </a:t>
                      </a:r>
                      <a:r>
                        <a:rPr lang="en-US" altLang="ko-KR" sz="1300" smtClean="0"/>
                        <a:t>1</a:t>
                      </a:r>
                      <a:r>
                        <a:rPr lang="ko-KR" altLang="en-US" sz="1300" smtClean="0"/>
                        <a:t>의</a:t>
                      </a:r>
                      <a:endParaRPr lang="en-US" altLang="ko-KR" sz="1300" dirty="0" smtClean="0"/>
                    </a:p>
                    <a:p>
                      <a:pPr algn="ctr" latinLnBrk="1"/>
                      <a:r>
                        <a:rPr lang="ko-KR" altLang="en-US" sz="1300" dirty="0" smtClean="0"/>
                        <a:t>중심점 </a:t>
                      </a:r>
                      <a:r>
                        <a:rPr lang="en-US" altLang="ko-KR" sz="1300" dirty="0" smtClean="0"/>
                        <a:t>(2, 1)</a:t>
                      </a:r>
                      <a:r>
                        <a:rPr lang="ko-KR" altLang="en-US" sz="1300" baseline="0" dirty="0" smtClean="0"/>
                        <a:t>과</a:t>
                      </a:r>
                      <a:r>
                        <a:rPr lang="ko-KR" altLang="en-US" sz="1300" dirty="0" smtClean="0"/>
                        <a:t>의 거리</a:t>
                      </a:r>
                      <a:endParaRPr lang="ko-KR" altLang="en-US" sz="1300" dirty="0"/>
                    </a:p>
                  </a:txBody>
                  <a:tcPr anchor="ctr"/>
                </a:tc>
              </a:tr>
              <a:tr h="4390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28540" t="-113889" r="-132080" b="-88472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&lt;</a:t>
                      </a:r>
                      <a:endParaRPr lang="en-US" altLang="ko-KR" sz="1700" b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38618" t="-113889" r="-813" b="-884722"/>
                      </a:stretch>
                    </a:blipFill>
                  </a:tcPr>
                </a:tc>
              </a:tr>
              <a:tr h="4390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en-US" altLang="ko-KR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28540" t="-210959" r="-132080" b="-772603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endParaRPr lang="en-US" altLang="ko-KR" sz="1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38618" t="-210959" r="-813" b="-772603"/>
                      </a:stretch>
                    </a:blipFill>
                  </a:tcPr>
                </a:tc>
              </a:tr>
              <a:tr h="4690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en-US" altLang="ko-KR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28540" t="-294805" r="-132080" b="-632468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&lt;</a:t>
                      </a:r>
                      <a:endParaRPr lang="en-US" altLang="ko-KR" sz="17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38618" t="-294805" r="-813" b="-632468"/>
                      </a:stretch>
                    </a:blipFill>
                  </a:tcPr>
                </a:tc>
              </a:tr>
              <a:tr h="469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28540" t="-394805" r="-132080" b="-532468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endParaRPr lang="ko-KR" altLang="en-US" sz="17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38618" t="-394805" r="-813" b="-532468"/>
                      </a:stretch>
                    </a:blipFill>
                  </a:tcPr>
                </a:tc>
              </a:tr>
              <a:tr h="469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28540" t="-494805" r="-132080" b="-432468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endParaRPr lang="ko-KR" altLang="en-US" sz="17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38618" t="-494805" r="-813" b="-432468"/>
                      </a:stretch>
                    </a:blipFill>
                  </a:tcPr>
                </a:tc>
              </a:tr>
              <a:tr h="4690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28540" t="-594805" r="-132080" b="-332468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endParaRPr lang="en-US" altLang="ko-KR" sz="17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38618" t="-594805" r="-813" b="-332468"/>
                      </a:stretch>
                    </a:blipFill>
                  </a:tcPr>
                </a:tc>
              </a:tr>
              <a:tr h="4690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28540" t="-694805" r="-132080" b="-232468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endParaRPr lang="en-US" altLang="ko-KR" sz="17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38618" t="-694805" r="-813" b="-232468"/>
                      </a:stretch>
                    </a:blipFill>
                  </a:tcPr>
                </a:tc>
              </a:tr>
              <a:tr h="4690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28540" t="-794805" r="-132080" b="-132468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endParaRPr lang="en-US" altLang="ko-KR" sz="17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38618" t="-794805" r="-813" b="-132468"/>
                      </a:stretch>
                    </a:blipFill>
                  </a:tcPr>
                </a:tc>
              </a:tr>
              <a:tr h="6091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28540" t="-689000" r="-132080" b="-2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endParaRPr lang="en-US" altLang="ko-KR" sz="17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38618" t="-689000" r="-813" b="-2000"/>
                      </a:stretch>
                    </a:blip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95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K-means </a:t>
            </a:r>
            <a:r>
              <a:rPr lang="ko-KR" altLang="en-US" sz="2400" b="1" dirty="0" err="1" smtClean="0">
                <a:latin typeface="+mn-ea"/>
              </a:rPr>
              <a:t>클러스터링</a:t>
            </a:r>
            <a:r>
              <a:rPr lang="ko-KR" altLang="en-US" sz="2400" b="1" dirty="0" smtClean="0">
                <a:latin typeface="+mn-ea"/>
              </a:rPr>
              <a:t> 예제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843282"/>
            <a:ext cx="110386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)  </a:t>
            </a:r>
            <a:r>
              <a:rPr lang="ko-KR" altLang="en-US" sz="2000" b="1" dirty="0" smtClean="0">
                <a:latin typeface="+mn-ea"/>
              </a:rPr>
              <a:t>예제 </a:t>
            </a:r>
            <a:r>
              <a:rPr lang="en-US" altLang="ko-KR" sz="2000" b="1" dirty="0" smtClean="0">
                <a:latin typeface="+mn-ea"/>
              </a:rPr>
              <a:t>1 : k-means</a:t>
            </a:r>
            <a:r>
              <a:rPr lang="ko-KR" altLang="en-US" sz="2000" b="1" dirty="0" smtClean="0">
                <a:latin typeface="+mn-ea"/>
              </a:rPr>
              <a:t>를 이용한 단순 </a:t>
            </a:r>
            <a:r>
              <a:rPr lang="ko-KR" altLang="en-US" sz="2000" b="1" dirty="0" err="1" smtClean="0">
                <a:latin typeface="+mn-ea"/>
              </a:rPr>
              <a:t>클러스터링</a:t>
            </a:r>
            <a:r>
              <a:rPr lang="ko-KR" altLang="en-US" sz="2000" b="1" dirty="0" smtClean="0">
                <a:latin typeface="+mn-ea"/>
              </a:rPr>
              <a:t> 예제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   (3) K </a:t>
            </a:r>
            <a:r>
              <a:rPr lang="ko-KR" altLang="en-US" sz="2000" dirty="0" smtClean="0">
                <a:latin typeface="+mn-ea"/>
              </a:rPr>
              <a:t>클러스터로의 모든 데이터 할당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  (4) </a:t>
            </a:r>
            <a:r>
              <a:rPr lang="ko-KR" altLang="en-US" sz="2000" dirty="0" smtClean="0">
                <a:latin typeface="+mn-ea"/>
              </a:rPr>
              <a:t>각 클러스터 안의 모든 데이터들 간의 거리 평균값을 구하여 새로운 중심 값으로 설정 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9" name="내용 개체 틀 3"/>
          <p:cNvSpPr>
            <a:spLocks noGrp="1"/>
          </p:cNvSpPr>
          <p:nvPr/>
        </p:nvSpPr>
        <p:spPr bwMode="auto">
          <a:xfrm>
            <a:off x="1471997" y="1457401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AutoShape 20"/>
          <p:cNvSpPr>
            <a:spLocks noChangeArrowheads="1"/>
          </p:cNvSpPr>
          <p:nvPr/>
        </p:nvSpPr>
        <p:spPr bwMode="auto">
          <a:xfrm>
            <a:off x="819807" y="2238703"/>
            <a:ext cx="11167146" cy="4514194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 w="44450">
            <a:solidFill>
              <a:srgbClr val="476EC5"/>
            </a:solidFill>
          </a:ln>
          <a:effectLst>
            <a:outerShdw blurRad="50800" dist="38100" dir="2700000" sx="99000" sy="99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6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6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423927"/>
              </p:ext>
            </p:extLst>
          </p:nvPr>
        </p:nvGraphicFramePr>
        <p:xfrm>
          <a:off x="4958634" y="3239565"/>
          <a:ext cx="5112567" cy="10668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04189"/>
                <a:gridCol w="1704189"/>
                <a:gridCol w="1704189"/>
              </a:tblGrid>
              <a:tr h="292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클러스터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중심점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할당 데이터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320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smtClean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(1,</a:t>
                      </a:r>
                      <a:r>
                        <a:rPr lang="en-US" altLang="ko-KR" sz="1200" baseline="0" dirty="0" smtClean="0"/>
                        <a:t> 1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1,3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(2, 1)</a:t>
                      </a:r>
                      <a:endParaRPr lang="ko-KR" altLang="en-US" sz="1200" dirty="0" smtClean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2, 4, 5, 6,</a:t>
                      </a:r>
                      <a:r>
                        <a:rPr lang="en-US" altLang="ko-KR" sz="1200" baseline="0" dirty="0" smtClean="0"/>
                        <a:t> 7, 8, 9</a:t>
                      </a:r>
                      <a:endParaRPr lang="ko-KR" altLang="en-US" sz="1200" dirty="0" smtClean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273099"/>
              </p:ext>
            </p:extLst>
          </p:nvPr>
        </p:nvGraphicFramePr>
        <p:xfrm>
          <a:off x="1934298" y="2473064"/>
          <a:ext cx="2880318" cy="295005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960106"/>
                <a:gridCol w="960106"/>
                <a:gridCol w="960106"/>
              </a:tblGrid>
              <a:tr h="416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데이터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X</a:t>
                      </a:r>
                      <a:r>
                        <a:rPr lang="ko-KR" altLang="en-US" sz="1400" dirty="0" smtClean="0"/>
                        <a:t>축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</a:t>
                      </a:r>
                      <a:r>
                        <a:rPr lang="ko-KR" altLang="en-US" sz="1400" dirty="0" smtClean="0"/>
                        <a:t>축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788" y="5481808"/>
            <a:ext cx="6360535" cy="116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7218115" y="6154175"/>
            <a:ext cx="497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→ </a:t>
            </a:r>
            <a:r>
              <a:rPr lang="en-US" smtClean="0">
                <a:solidFill>
                  <a:srgbClr val="FF0000"/>
                </a:solidFill>
              </a:rPr>
              <a:t>(5.85,5.71) &lt;- </a:t>
            </a:r>
            <a:r>
              <a:rPr lang="ko-KR" altLang="en-US" smtClean="0">
                <a:solidFill>
                  <a:srgbClr val="FF0000"/>
                </a:solidFill>
              </a:rPr>
              <a:t>클러스터 </a:t>
            </a:r>
            <a:r>
              <a:rPr lang="en-US" altLang="ko-KR" smtClean="0">
                <a:solidFill>
                  <a:srgbClr val="FF0000"/>
                </a:solidFill>
              </a:rPr>
              <a:t>1</a:t>
            </a:r>
            <a:r>
              <a:rPr lang="ko-KR" altLang="en-US" smtClean="0">
                <a:solidFill>
                  <a:srgbClr val="FF0000"/>
                </a:solidFill>
              </a:rPr>
              <a:t>의 새로운 중심값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5465" y="5619401"/>
            <a:ext cx="568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→ </a:t>
            </a:r>
            <a:r>
              <a:rPr lang="en-US" smtClean="0">
                <a:solidFill>
                  <a:srgbClr val="FF0000"/>
                </a:solidFill>
              </a:rPr>
              <a:t>(1,1.5) &lt;- </a:t>
            </a:r>
            <a:r>
              <a:rPr lang="ko-KR" altLang="en-US" smtClean="0">
                <a:solidFill>
                  <a:srgbClr val="FF0000"/>
                </a:solidFill>
              </a:rPr>
              <a:t>클러스터 </a:t>
            </a:r>
            <a:r>
              <a:rPr lang="en-US" altLang="ko-KR" smtClean="0">
                <a:solidFill>
                  <a:srgbClr val="FF0000"/>
                </a:solidFill>
              </a:rPr>
              <a:t>0</a:t>
            </a:r>
            <a:r>
              <a:rPr lang="ko-KR" altLang="en-US" smtClean="0">
                <a:solidFill>
                  <a:srgbClr val="FF0000"/>
                </a:solidFill>
              </a:rPr>
              <a:t>의 새로운 중심값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20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K-means </a:t>
            </a:r>
            <a:r>
              <a:rPr lang="ko-KR" altLang="en-US" sz="2400" b="1" dirty="0" err="1" smtClean="0">
                <a:latin typeface="+mn-ea"/>
              </a:rPr>
              <a:t>클러스터링</a:t>
            </a:r>
            <a:r>
              <a:rPr lang="ko-KR" altLang="en-US" sz="2400" b="1" dirty="0" smtClean="0">
                <a:latin typeface="+mn-ea"/>
              </a:rPr>
              <a:t> 예제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843282"/>
            <a:ext cx="83702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)  </a:t>
            </a:r>
            <a:r>
              <a:rPr lang="ko-KR" altLang="en-US" sz="2000" b="1" dirty="0" smtClean="0">
                <a:latin typeface="+mn-ea"/>
              </a:rPr>
              <a:t>예제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 : k-means</a:t>
            </a:r>
            <a:r>
              <a:rPr lang="ko-KR" altLang="en-US" sz="2000" b="1" dirty="0" smtClean="0">
                <a:latin typeface="+mn-ea"/>
              </a:rPr>
              <a:t>를 이용한 단순 </a:t>
            </a:r>
            <a:r>
              <a:rPr lang="ko-KR" altLang="en-US" sz="2000" b="1" dirty="0" err="1" smtClean="0">
                <a:latin typeface="+mn-ea"/>
              </a:rPr>
              <a:t>클러스터링</a:t>
            </a:r>
            <a:r>
              <a:rPr lang="ko-KR" altLang="en-US" sz="2000" b="1" dirty="0" smtClean="0">
                <a:latin typeface="+mn-ea"/>
              </a:rPr>
              <a:t> 예제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   (5) </a:t>
            </a:r>
            <a:r>
              <a:rPr lang="ko-KR" altLang="en-US" sz="2000" dirty="0">
                <a:latin typeface="+mn-ea"/>
              </a:rPr>
              <a:t>각 클러스터의 중심점과의 거리 계산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6" name="내용 개체 틀 3"/>
          <p:cNvSpPr>
            <a:spLocks noGrp="1"/>
          </p:cNvSpPr>
          <p:nvPr/>
        </p:nvSpPr>
        <p:spPr bwMode="auto">
          <a:xfrm>
            <a:off x="2050066" y="1551168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내용 개체 틀 3"/>
          <p:cNvSpPr>
            <a:spLocks noGrp="1"/>
          </p:cNvSpPr>
          <p:nvPr/>
        </p:nvSpPr>
        <p:spPr bwMode="auto">
          <a:xfrm>
            <a:off x="420963" y="980729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AutoShape 20"/>
          <p:cNvSpPr>
            <a:spLocks noChangeArrowheads="1"/>
          </p:cNvSpPr>
          <p:nvPr/>
        </p:nvSpPr>
        <p:spPr bwMode="auto">
          <a:xfrm>
            <a:off x="1778544" y="1757347"/>
            <a:ext cx="8501122" cy="5075513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 w="44450">
            <a:solidFill>
              <a:srgbClr val="476EC5"/>
            </a:solidFill>
          </a:ln>
          <a:effectLst>
            <a:outerShdw blurRad="50800" dist="38100" dir="2700000" sx="99000" sy="99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5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6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6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207023"/>
              </p:ext>
            </p:extLst>
          </p:nvPr>
        </p:nvGraphicFramePr>
        <p:xfrm>
          <a:off x="2579843" y="1949760"/>
          <a:ext cx="6898525" cy="4690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488"/>
                <a:gridCol w="2564524"/>
                <a:gridCol w="620111"/>
                <a:gridCol w="2909402"/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데이터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클러스터 </a:t>
                      </a:r>
                      <a:r>
                        <a:rPr lang="en-US" altLang="ko-KR" sz="1400" smtClean="0"/>
                        <a:t>0</a:t>
                      </a:r>
                      <a:r>
                        <a:rPr lang="ko-KR" altLang="en-US" sz="1400" smtClean="0"/>
                        <a:t>의 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중심점 </a:t>
                      </a:r>
                      <a:r>
                        <a:rPr lang="en-US" altLang="ko-KR" sz="1400" dirty="0" smtClean="0"/>
                        <a:t>(1, 1.5)</a:t>
                      </a:r>
                      <a:r>
                        <a:rPr lang="ko-KR" altLang="en-US" sz="1400" dirty="0" smtClean="0"/>
                        <a:t>과의 거리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대소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비교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클러스터 </a:t>
                      </a:r>
                      <a:r>
                        <a:rPr lang="en-US" altLang="ko-KR" sz="1400" smtClean="0"/>
                        <a:t>1</a:t>
                      </a:r>
                      <a:r>
                        <a:rPr lang="ko-KR" altLang="en-US" sz="1400" smtClean="0"/>
                        <a:t>의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중심점 </a:t>
                      </a:r>
                      <a:r>
                        <a:rPr lang="en-US" altLang="ko-KR" sz="1400" dirty="0" smtClean="0"/>
                        <a:t>(5.85, 5.71)</a:t>
                      </a:r>
                      <a:r>
                        <a:rPr lang="ko-KR" altLang="en-US" sz="1400" dirty="0" smtClean="0"/>
                        <a:t>과의 거리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636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31591" t="-113158" r="-138717" b="-81184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&lt;</a:t>
                      </a:r>
                      <a:endParaRPr lang="en-US" altLang="ko-KR" sz="1800" b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37526" t="-113158" r="-1048" b="-811842"/>
                      </a:stretch>
                    </a:blipFill>
                  </a:tcPr>
                </a:tc>
              </a:tr>
              <a:tr h="4636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en-US" altLang="ko-KR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31591" t="-210390" r="-138717" b="-70129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&lt;</a:t>
                      </a:r>
                      <a:endParaRPr lang="en-US" altLang="ko-KR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37526" t="-210390" r="-1048" b="-701299"/>
                      </a:stretch>
                    </a:blipFill>
                  </a:tcPr>
                </a:tc>
              </a:tr>
              <a:tr h="4636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en-US" altLang="ko-KR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31591" t="-314474" r="-138717" b="-61052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&lt;</a:t>
                      </a:r>
                      <a:endParaRPr lang="en-US" altLang="ko-KR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37526" t="-314474" r="-1048" b="-610526"/>
                      </a:stretch>
                    </a:blipFill>
                  </a:tcPr>
                </a:tc>
              </a:tr>
              <a:tr h="463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31591" t="-414474" r="-138717" b="-51052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&lt;</a:t>
                      </a:r>
                      <a:endParaRPr lang="ko-KR" alt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37526" t="-414474" r="-1048" b="-510526"/>
                      </a:stretch>
                    </a:blipFill>
                  </a:tcPr>
                </a:tc>
              </a:tr>
              <a:tr h="463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31591" t="-514474" r="-138717" b="-41052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&lt;</a:t>
                      </a:r>
                      <a:endParaRPr lang="ko-KR" alt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37526" t="-514474" r="-1048" b="-410526"/>
                      </a:stretch>
                    </a:blipFill>
                  </a:tcPr>
                </a:tc>
              </a:tr>
              <a:tr h="4636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31591" t="-614474" r="-138717" b="-31052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endParaRPr lang="en-US" altLang="ko-KR" sz="1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37526" t="-614474" r="-1048" b="-310526"/>
                      </a:stretch>
                    </a:blipFill>
                  </a:tcPr>
                </a:tc>
              </a:tr>
              <a:tr h="4636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31591" t="-705195" r="-138717" b="-20649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endParaRPr lang="en-US" altLang="ko-KR" sz="1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37526" t="-705195" r="-1048" b="-206494"/>
                      </a:stretch>
                    </a:blipFill>
                  </a:tcPr>
                </a:tc>
              </a:tr>
              <a:tr h="4636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31591" t="-815789" r="-138717" b="-10921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endParaRPr lang="en-US" altLang="ko-KR" sz="1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37526" t="-815789" r="-1048" b="-109211"/>
                      </a:stretch>
                    </a:blipFill>
                  </a:tcPr>
                </a:tc>
              </a:tr>
              <a:tr h="4636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31591" t="-915789" r="-138717" b="-921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endParaRPr lang="en-US" altLang="ko-KR" sz="1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37526" t="-915789" r="-1048" b="-9211"/>
                      </a:stretch>
                    </a:blip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07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4. </a:t>
            </a:r>
            <a:r>
              <a:rPr lang="ko-KR" altLang="en-US" sz="2400" b="1" smtClean="0">
                <a:latin typeface="+mn-ea"/>
              </a:rPr>
              <a:t>성능 평가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ko-KR" altLang="en-US" sz="2000" b="1" dirty="0" err="1" smtClean="0">
                <a:latin typeface="+mn-ea"/>
              </a:rPr>
              <a:t>잔차</a:t>
            </a:r>
            <a:r>
              <a:rPr lang="en-US" altLang="ko-KR" sz="2000" b="1" dirty="0" smtClean="0">
                <a:latin typeface="+mn-ea"/>
              </a:rPr>
              <a:t>(Residuals)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50276" y="1347375"/>
                <a:ext cx="1105928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  <a:ea typeface="맑은 고딕" panose="020B0503020000020004" pitchFamily="50" charset="-127"/>
                  </a:rPr>
                  <a:t>회귀분석 </a:t>
                </a:r>
                <a:r>
                  <a:rPr lang="ko-KR" altLang="en-US" sz="2000" dirty="0">
                    <a:latin typeface="+mn-ea"/>
                    <a:ea typeface="맑은 고딕" panose="020B0503020000020004" pitchFamily="50" charset="-127"/>
                  </a:rPr>
                  <a:t>모델의 예측 값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00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2000" dirty="0">
                    <a:latin typeface="+mn-ea"/>
                  </a:rPr>
                  <a:t>와 실제 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+mn-ea"/>
                  </a:rPr>
                  <a:t>사이 차이</a:t>
                </a:r>
                <a:endParaRPr lang="en-US" altLang="ko-KR" sz="2000" i="1" dirty="0">
                  <a:latin typeface="Cambria Math"/>
                </a:endParaRPr>
              </a:p>
              <a:p>
                <a:endParaRPr lang="en-US" altLang="ko-KR" sz="20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>
                          <a:latin typeface="Cambria Math"/>
                        </a:rPr>
                        <m:t> </m:t>
                      </m:r>
                      <m:r>
                        <a:rPr lang="en-US" altLang="ko-KR" sz="2000">
                          <a:latin typeface="Cambria Math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ko-KR" altLang="en-US" sz="2000" i="1">
                              <a:latin typeface="Cambria Math"/>
                              <a:ea typeface="맑은 고딕" panose="020B0503020000020004" pitchFamily="50" charset="-127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/>
                              <a:ea typeface="맑은 고딕" panose="020B0503020000020004" pitchFamily="50" charset="-127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altLang="ko-KR" sz="2000" dirty="0" smtClean="0">
                  <a:latin typeface="+mn-ea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347375"/>
                <a:ext cx="11059286" cy="1015663"/>
              </a:xfrm>
              <a:prstGeom prst="rect">
                <a:avLst/>
              </a:prstGeom>
              <a:blipFill rotWithShape="1">
                <a:blip r:embed="rId3"/>
                <a:stretch>
                  <a:fillRect l="-717" t="-7186" b="-29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0645" y="2441345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en-US" altLang="ko-KR" sz="2000" b="1" dirty="0" smtClean="0">
                <a:latin typeface="+mn-ea"/>
              </a:rPr>
              <a:t>MSE(Mean Squared Error)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750276" y="2945438"/>
                <a:ext cx="11059286" cy="1633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  <a:ea typeface="맑은 고딕" panose="020B0503020000020004" pitchFamily="50" charset="-127"/>
                  </a:rPr>
                  <a:t>평균제곱오차</a:t>
                </a:r>
                <a:endParaRPr lang="en-US" altLang="ko-KR" sz="2000" i="1" dirty="0">
                  <a:latin typeface="Cambria Math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>
                    <a:latin typeface="Cambria Math"/>
                    <a:ea typeface="맑은 고딕" panose="020B0503020000020004" pitchFamily="50" charset="-127"/>
                  </a:rPr>
                  <a:t>회귀선과 모델 예측 값 사이의 오차를 사용</a:t>
                </a:r>
                <a:endParaRPr lang="en-US" altLang="ko-KR" sz="2000" dirty="0">
                  <a:latin typeface="Cambria Math"/>
                  <a:ea typeface="맑은 고딕" panose="020B0503020000020004" pitchFamily="50" charset="-127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>
                    <a:latin typeface="Cambria Math"/>
                    <a:ea typeface="맑은 고딕" panose="020B0503020000020004" pitchFamily="50" charset="-127"/>
                  </a:rPr>
                  <a:t>오차를 제곱한 값들의 </a:t>
                </a:r>
                <a:r>
                  <a:rPr lang="ko-KR" altLang="en-US" sz="2000" dirty="0" smtClean="0">
                    <a:latin typeface="Cambria Math"/>
                    <a:ea typeface="맑은 고딕" panose="020B0503020000020004" pitchFamily="50" charset="-127"/>
                  </a:rPr>
                  <a:t>평균</a:t>
                </a:r>
                <a:endParaRPr lang="en-US" altLang="ko-KR" sz="20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ko-KR" sz="20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ko-KR" sz="2000" dirty="0" smtClean="0">
                  <a:latin typeface="+mn-ea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2945438"/>
                <a:ext cx="11059286" cy="1633268"/>
              </a:xfrm>
              <a:prstGeom prst="rect">
                <a:avLst/>
              </a:prstGeom>
              <a:blipFill rotWithShape="1">
                <a:blip r:embed="rId4"/>
                <a:stretch>
                  <a:fillRect l="-717" t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480645" y="4593958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en-US" altLang="ko-KR" sz="2000" b="1" dirty="0" smtClean="0">
                <a:latin typeface="+mn-ea"/>
              </a:rPr>
              <a:t>RMSE(Root Mean Squared Error)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750276" y="4994068"/>
                <a:ext cx="11059286" cy="1309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altLang="ko-KR" sz="2000" dirty="0" smtClean="0">
                    <a:latin typeface="+mn-ea"/>
                    <a:ea typeface="맑은 고딕" panose="020B0503020000020004" pitchFamily="50" charset="-127"/>
                  </a:rPr>
                  <a:t>MSE</a:t>
                </a:r>
                <a:r>
                  <a:rPr lang="ko-KR" altLang="en-US" sz="2000" dirty="0">
                    <a:latin typeface="+mn-ea"/>
                    <a:ea typeface="맑은 고딕" panose="020B0503020000020004" pitchFamily="50" charset="-127"/>
                  </a:rPr>
                  <a:t>에서 구한 값에 루트를 적용한 </a:t>
                </a:r>
                <a:r>
                  <a:rPr lang="ko-KR" altLang="en-US" sz="2000" dirty="0" smtClean="0">
                    <a:latin typeface="+mn-ea"/>
                    <a:ea typeface="맑은 고딕" panose="020B0503020000020004" pitchFamily="50" charset="-127"/>
                  </a:rPr>
                  <a:t>값</a:t>
                </a:r>
                <a:endParaRPr lang="en-US" altLang="ko-KR" sz="20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ko-KR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20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ko-KR" sz="20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4994068"/>
                <a:ext cx="11059286" cy="1309461"/>
              </a:xfrm>
              <a:prstGeom prst="rect">
                <a:avLst/>
              </a:prstGeom>
              <a:blipFill rotWithShape="1">
                <a:blip r:embed="rId5"/>
                <a:stretch>
                  <a:fillRect l="-717" t="-5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38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K-means </a:t>
            </a:r>
            <a:r>
              <a:rPr lang="ko-KR" altLang="en-US" sz="2400" b="1" dirty="0" err="1" smtClean="0">
                <a:latin typeface="+mn-ea"/>
              </a:rPr>
              <a:t>클러스터링</a:t>
            </a:r>
            <a:r>
              <a:rPr lang="ko-KR" altLang="en-US" sz="2400" b="1" dirty="0" smtClean="0">
                <a:latin typeface="+mn-ea"/>
              </a:rPr>
              <a:t> 예제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)  </a:t>
            </a:r>
            <a:r>
              <a:rPr lang="ko-KR" altLang="en-US" sz="2000" b="1" dirty="0" smtClean="0">
                <a:latin typeface="+mn-ea"/>
              </a:rPr>
              <a:t>예제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 : k-means</a:t>
            </a:r>
            <a:r>
              <a:rPr lang="ko-KR" altLang="en-US" sz="2000" b="1" dirty="0" smtClean="0">
                <a:latin typeface="+mn-ea"/>
              </a:rPr>
              <a:t>를 이용한 단순 </a:t>
            </a:r>
            <a:r>
              <a:rPr lang="ko-KR" altLang="en-US" sz="2000" b="1" dirty="0" err="1" smtClean="0">
                <a:latin typeface="+mn-ea"/>
              </a:rPr>
              <a:t>클러스터링</a:t>
            </a:r>
            <a:r>
              <a:rPr lang="ko-KR" altLang="en-US" sz="2000" b="1" dirty="0" smtClean="0">
                <a:latin typeface="+mn-ea"/>
              </a:rPr>
              <a:t> 예제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16" name="내용 개체 틀 3"/>
          <p:cNvSpPr>
            <a:spLocks noGrp="1"/>
          </p:cNvSpPr>
          <p:nvPr/>
        </p:nvSpPr>
        <p:spPr bwMode="auto">
          <a:xfrm>
            <a:off x="2050066" y="1551168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1679327" y="1710826"/>
            <a:ext cx="8501122" cy="4891739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 w="44450">
            <a:solidFill>
              <a:srgbClr val="476EC5"/>
            </a:solidFill>
          </a:ln>
          <a:effectLst>
            <a:outerShdw blurRad="50800" dist="38100" dir="2700000" sx="99000" sy="99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6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6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8" name="차트 17"/>
          <p:cNvGraphicFramePr/>
          <p:nvPr>
            <p:extLst>
              <p:ext uri="{D42A27DB-BD31-4B8C-83A1-F6EECF244321}">
                <p14:modId xmlns:p14="http://schemas.microsoft.com/office/powerpoint/2010/main" val="4289557353"/>
              </p:ext>
            </p:extLst>
          </p:nvPr>
        </p:nvGraphicFramePr>
        <p:xfrm>
          <a:off x="2881888" y="1922046"/>
          <a:ext cx="6096000" cy="4120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타원 18"/>
          <p:cNvSpPr/>
          <p:nvPr/>
        </p:nvSpPr>
        <p:spPr>
          <a:xfrm>
            <a:off x="3955856" y="4586342"/>
            <a:ext cx="360040" cy="720080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 rot="19290861">
            <a:off x="3975547" y="3195876"/>
            <a:ext cx="4099784" cy="124172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 flipV="1">
            <a:off x="4529082" y="5162409"/>
            <a:ext cx="410780" cy="416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27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K-means </a:t>
            </a:r>
            <a:r>
              <a:rPr lang="ko-KR" altLang="en-US" sz="2400" b="1" dirty="0" err="1" smtClean="0">
                <a:latin typeface="+mn-ea"/>
              </a:rPr>
              <a:t>클러스터링</a:t>
            </a:r>
            <a:r>
              <a:rPr lang="ko-KR" altLang="en-US" sz="2400" b="1" dirty="0" smtClean="0">
                <a:latin typeface="+mn-ea"/>
              </a:rPr>
              <a:t> 예제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843282"/>
            <a:ext cx="11154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)  </a:t>
            </a:r>
            <a:r>
              <a:rPr lang="ko-KR" altLang="en-US" sz="2000" b="1" dirty="0" smtClean="0">
                <a:latin typeface="+mn-ea"/>
              </a:rPr>
              <a:t>예제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 : k-means</a:t>
            </a:r>
            <a:r>
              <a:rPr lang="ko-KR" altLang="en-US" sz="2000" b="1" dirty="0" smtClean="0">
                <a:latin typeface="+mn-ea"/>
              </a:rPr>
              <a:t>를 이용한 단순 </a:t>
            </a:r>
            <a:r>
              <a:rPr lang="ko-KR" altLang="en-US" sz="2000" b="1" dirty="0" err="1" smtClean="0">
                <a:latin typeface="+mn-ea"/>
              </a:rPr>
              <a:t>클러스터링</a:t>
            </a:r>
            <a:r>
              <a:rPr lang="ko-KR" altLang="en-US" sz="2000" b="1" dirty="0" smtClean="0">
                <a:latin typeface="+mn-ea"/>
              </a:rPr>
              <a:t> 예제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  (6) </a:t>
            </a:r>
            <a:r>
              <a:rPr lang="en-US" altLang="ko-KR" sz="2000" dirty="0">
                <a:latin typeface="+mn-ea"/>
              </a:rPr>
              <a:t>K </a:t>
            </a:r>
            <a:r>
              <a:rPr lang="ko-KR" altLang="en-US" sz="2000" dirty="0">
                <a:latin typeface="+mn-ea"/>
              </a:rPr>
              <a:t>클러스터로의 모든 데이터 할당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  </a:t>
            </a:r>
            <a:r>
              <a:rPr lang="en-US" altLang="ko-KR" sz="2000" dirty="0" smtClean="0">
                <a:latin typeface="+mn-ea"/>
              </a:rPr>
              <a:t>(7) </a:t>
            </a:r>
            <a:r>
              <a:rPr lang="ko-KR" altLang="en-US" sz="2000" dirty="0">
                <a:latin typeface="+mn-ea"/>
              </a:rPr>
              <a:t>각 클러스터 안의 모든 데이터들 간의 거리 평균값을 구하여 새로운 중심 값으로 설정 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10" name="내용 개체 틀 3"/>
          <p:cNvSpPr>
            <a:spLocks noGrp="1"/>
          </p:cNvSpPr>
          <p:nvPr/>
        </p:nvSpPr>
        <p:spPr bwMode="auto">
          <a:xfrm>
            <a:off x="420963" y="980729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3"/>
          <p:cNvSpPr>
            <a:spLocks noGrp="1"/>
          </p:cNvSpPr>
          <p:nvPr/>
        </p:nvSpPr>
        <p:spPr bwMode="auto">
          <a:xfrm>
            <a:off x="1724246" y="1449294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977461" y="2018603"/>
            <a:ext cx="10110953" cy="4555206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 w="44450">
            <a:solidFill>
              <a:srgbClr val="476EC5"/>
            </a:solidFill>
          </a:ln>
          <a:effectLst>
            <a:outerShdw blurRad="50800" dist="38100" dir="2700000" sx="99000" sy="99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6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6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940185"/>
              </p:ext>
            </p:extLst>
          </p:nvPr>
        </p:nvGraphicFramePr>
        <p:xfrm>
          <a:off x="4879177" y="3088080"/>
          <a:ext cx="5112567" cy="10668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04189"/>
                <a:gridCol w="1704189"/>
                <a:gridCol w="1704189"/>
              </a:tblGrid>
              <a:tr h="292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클러스터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중심점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할당 데이터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320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smtClean="0"/>
                        <a:t>0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(1, 1.5)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1, 2, 3, 4, 5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1</a:t>
                      </a:r>
                      <a:endParaRPr lang="ko-KR" altLang="en-US" sz="1200" dirty="0" smtClean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(5.85, 5.71)</a:t>
                      </a:r>
                      <a:endParaRPr lang="ko-KR" altLang="en-US" sz="1200" dirty="0" smtClean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6, 7, 8, 9</a:t>
                      </a:r>
                      <a:endParaRPr lang="ko-KR" altLang="en-US" sz="1200" dirty="0" smtClean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654703"/>
              </p:ext>
            </p:extLst>
          </p:nvPr>
        </p:nvGraphicFramePr>
        <p:xfrm>
          <a:off x="1854841" y="2321579"/>
          <a:ext cx="2880318" cy="295005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960106"/>
                <a:gridCol w="960106"/>
                <a:gridCol w="960106"/>
              </a:tblGrid>
              <a:tr h="416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Instance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x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2822" y="5398683"/>
            <a:ext cx="4370328" cy="1082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489115" y="6021175"/>
            <a:ext cx="497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→ </a:t>
            </a:r>
            <a:r>
              <a:rPr lang="en-US" smtClean="0">
                <a:solidFill>
                  <a:srgbClr val="FF0000"/>
                </a:solidFill>
              </a:rPr>
              <a:t>(8.5,8.5) &lt;- </a:t>
            </a:r>
            <a:r>
              <a:rPr lang="ko-KR" altLang="en-US" smtClean="0">
                <a:solidFill>
                  <a:srgbClr val="FF0000"/>
                </a:solidFill>
              </a:rPr>
              <a:t>클러스터 </a:t>
            </a:r>
            <a:r>
              <a:rPr lang="en-US" altLang="ko-KR" smtClean="0">
                <a:solidFill>
                  <a:srgbClr val="FF0000"/>
                </a:solidFill>
              </a:rPr>
              <a:t>1</a:t>
            </a:r>
            <a:r>
              <a:rPr lang="ko-KR" altLang="en-US" smtClean="0">
                <a:solidFill>
                  <a:srgbClr val="FF0000"/>
                </a:solidFill>
              </a:rPr>
              <a:t>의 새로운 중심값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9715" y="5486401"/>
            <a:ext cx="568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→ </a:t>
            </a:r>
            <a:r>
              <a:rPr lang="en-US" smtClean="0">
                <a:solidFill>
                  <a:srgbClr val="FF0000"/>
                </a:solidFill>
              </a:rPr>
              <a:t>(1.8,1.8) &lt;- </a:t>
            </a:r>
            <a:r>
              <a:rPr lang="ko-KR" altLang="en-US" smtClean="0">
                <a:solidFill>
                  <a:srgbClr val="FF0000"/>
                </a:solidFill>
              </a:rPr>
              <a:t>클러스터 </a:t>
            </a:r>
            <a:r>
              <a:rPr lang="en-US" altLang="ko-KR" smtClean="0">
                <a:solidFill>
                  <a:srgbClr val="FF0000"/>
                </a:solidFill>
              </a:rPr>
              <a:t>0</a:t>
            </a:r>
            <a:r>
              <a:rPr lang="ko-KR" altLang="en-US" smtClean="0">
                <a:solidFill>
                  <a:srgbClr val="FF0000"/>
                </a:solidFill>
              </a:rPr>
              <a:t>의 새로운 중심값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41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K-means </a:t>
            </a:r>
            <a:r>
              <a:rPr lang="ko-KR" altLang="en-US" sz="2400" b="1" dirty="0" err="1" smtClean="0">
                <a:latin typeface="+mn-ea"/>
              </a:rPr>
              <a:t>클러스터링</a:t>
            </a:r>
            <a:r>
              <a:rPr lang="ko-KR" altLang="en-US" sz="2400" b="1" dirty="0" smtClean="0">
                <a:latin typeface="+mn-ea"/>
              </a:rPr>
              <a:t> 예제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843282"/>
            <a:ext cx="83702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)  </a:t>
            </a:r>
            <a:r>
              <a:rPr lang="ko-KR" altLang="en-US" sz="2000" b="1" dirty="0" smtClean="0">
                <a:latin typeface="+mn-ea"/>
              </a:rPr>
              <a:t>예제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 : k-means</a:t>
            </a:r>
            <a:r>
              <a:rPr lang="ko-KR" altLang="en-US" sz="2000" b="1" dirty="0" smtClean="0">
                <a:latin typeface="+mn-ea"/>
              </a:rPr>
              <a:t>를 이용한 단순 </a:t>
            </a:r>
            <a:r>
              <a:rPr lang="ko-KR" altLang="en-US" sz="2000" b="1" dirty="0" err="1" smtClean="0">
                <a:latin typeface="+mn-ea"/>
              </a:rPr>
              <a:t>클러스터링</a:t>
            </a:r>
            <a:r>
              <a:rPr lang="ko-KR" altLang="en-US" sz="2000" b="1" dirty="0" smtClean="0">
                <a:latin typeface="+mn-ea"/>
              </a:rPr>
              <a:t> 예제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   (8) </a:t>
            </a:r>
            <a:r>
              <a:rPr lang="ko-KR" altLang="en-US" sz="2000" dirty="0">
                <a:latin typeface="+mn-ea"/>
              </a:rPr>
              <a:t>각 클러스터의 중심점과의 거리 </a:t>
            </a:r>
            <a:r>
              <a:rPr lang="ko-KR" altLang="en-US" sz="2000" dirty="0" smtClean="0">
                <a:latin typeface="+mn-ea"/>
              </a:rPr>
              <a:t>계산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0" name="내용 개체 틀 3"/>
          <p:cNvSpPr>
            <a:spLocks noGrp="1"/>
          </p:cNvSpPr>
          <p:nvPr/>
        </p:nvSpPr>
        <p:spPr bwMode="auto">
          <a:xfrm>
            <a:off x="420963" y="980729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내용 개체 틀 3"/>
          <p:cNvSpPr>
            <a:spLocks noGrp="1"/>
          </p:cNvSpPr>
          <p:nvPr/>
        </p:nvSpPr>
        <p:spPr bwMode="auto">
          <a:xfrm>
            <a:off x="420963" y="980729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내용 개체 틀 3"/>
          <p:cNvSpPr>
            <a:spLocks noGrp="1"/>
          </p:cNvSpPr>
          <p:nvPr/>
        </p:nvSpPr>
        <p:spPr bwMode="auto">
          <a:xfrm>
            <a:off x="420963" y="980729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AutoShape 20"/>
          <p:cNvSpPr>
            <a:spLocks noChangeArrowheads="1"/>
          </p:cNvSpPr>
          <p:nvPr/>
        </p:nvSpPr>
        <p:spPr bwMode="auto">
          <a:xfrm>
            <a:off x="1689837" y="1551168"/>
            <a:ext cx="8501122" cy="5206984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 w="44450">
            <a:solidFill>
              <a:srgbClr val="476EC5"/>
            </a:solidFill>
          </a:ln>
          <a:effectLst>
            <a:outerShdw blurRad="50800" dist="38100" dir="2700000" sx="99000" sy="99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6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6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523735"/>
              </p:ext>
            </p:extLst>
          </p:nvPr>
        </p:nvGraphicFramePr>
        <p:xfrm>
          <a:off x="2522236" y="1868841"/>
          <a:ext cx="6898525" cy="4690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898"/>
                <a:gridCol w="2785242"/>
                <a:gridCol w="746234"/>
                <a:gridCol w="2628151"/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데이터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클러스터 </a:t>
                      </a:r>
                      <a:r>
                        <a:rPr lang="en-US" altLang="ko-KR" sz="1400" smtClean="0"/>
                        <a:t>0</a:t>
                      </a:r>
                      <a:r>
                        <a:rPr lang="ko-KR" altLang="en-US" sz="1400" smtClean="0"/>
                        <a:t>의 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중심점 </a:t>
                      </a:r>
                      <a:r>
                        <a:rPr lang="en-US" altLang="ko-KR" sz="1400" dirty="0" smtClean="0"/>
                        <a:t>(1.8, 1.8)</a:t>
                      </a:r>
                      <a:r>
                        <a:rPr lang="ko-KR" altLang="en-US" sz="1400" dirty="0" smtClean="0"/>
                        <a:t>과의 거리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대소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비교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클러스터 </a:t>
                      </a:r>
                      <a:r>
                        <a:rPr lang="en-US" altLang="ko-KR" sz="1400" smtClean="0"/>
                        <a:t>1</a:t>
                      </a:r>
                      <a:r>
                        <a:rPr lang="ko-KR" altLang="en-US" sz="1400" smtClean="0"/>
                        <a:t>의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중심점 </a:t>
                      </a:r>
                      <a:r>
                        <a:rPr lang="en-US" altLang="ko-KR" sz="1400" dirty="0" smtClean="0"/>
                        <a:t>(8.5, 8.5)</a:t>
                      </a:r>
                      <a:r>
                        <a:rPr lang="ko-KR" altLang="en-US" sz="1400" dirty="0" smtClean="0"/>
                        <a:t>과의 거리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636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26638" t="-113158" r="-121834" b="-81184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&lt;</a:t>
                      </a:r>
                      <a:endParaRPr lang="en-US" altLang="ko-KR" sz="1800" b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62500" t="-113158" r="-926" b="-811842"/>
                      </a:stretch>
                    </a:blipFill>
                  </a:tcPr>
                </a:tc>
              </a:tr>
              <a:tr h="4636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en-US" altLang="ko-KR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26638" t="-210390" r="-121834" b="-70129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&lt;</a:t>
                      </a:r>
                      <a:endParaRPr lang="en-US" altLang="ko-KR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62500" t="-210390" r="-926" b="-701299"/>
                      </a:stretch>
                    </a:blipFill>
                  </a:tcPr>
                </a:tc>
              </a:tr>
              <a:tr h="4636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en-US" altLang="ko-KR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26638" t="-314474" r="-121834" b="-61052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&lt;</a:t>
                      </a:r>
                      <a:endParaRPr lang="en-US" altLang="ko-KR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62500" t="-314474" r="-926" b="-610526"/>
                      </a:stretch>
                    </a:blipFill>
                  </a:tcPr>
                </a:tc>
              </a:tr>
              <a:tr h="463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26638" t="-414474" r="-121834" b="-51052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&lt;</a:t>
                      </a:r>
                      <a:endParaRPr lang="ko-KR" alt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62500" t="-414474" r="-926" b="-510526"/>
                      </a:stretch>
                    </a:blipFill>
                  </a:tcPr>
                </a:tc>
              </a:tr>
              <a:tr h="463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26638" t="-514474" r="-121834" b="-41052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&lt;</a:t>
                      </a:r>
                      <a:endParaRPr lang="ko-KR" alt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62500" t="-514474" r="-926" b="-410526"/>
                      </a:stretch>
                    </a:blipFill>
                  </a:tcPr>
                </a:tc>
              </a:tr>
              <a:tr h="4636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26638" t="-614474" r="-121834" b="-31052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endParaRPr lang="en-US" altLang="ko-KR" sz="1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62500" t="-614474" r="-926" b="-310526"/>
                      </a:stretch>
                    </a:blipFill>
                  </a:tcPr>
                </a:tc>
              </a:tr>
              <a:tr h="4636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26638" t="-705195" r="-121834" b="-20649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endParaRPr lang="en-US" altLang="ko-KR" sz="1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62500" t="-705195" r="-926" b="-206494"/>
                      </a:stretch>
                    </a:blipFill>
                  </a:tcPr>
                </a:tc>
              </a:tr>
              <a:tr h="4636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26638" t="-815789" r="-121834" b="-10921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endParaRPr lang="en-US" altLang="ko-KR" sz="1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62500" t="-815789" r="-926" b="-109211"/>
                      </a:stretch>
                    </a:blipFill>
                  </a:tcPr>
                </a:tc>
              </a:tr>
              <a:tr h="4636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26638" t="-915789" r="-121834" b="-921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endParaRPr lang="en-US" altLang="ko-KR" sz="1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blipFill rotWithShape="0">
                      <a:blip r:embed="rId2"/>
                      <a:stretch>
                        <a:fillRect l="-162500" t="-915789" r="-926" b="-9211"/>
                      </a:stretch>
                    </a:blip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23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K-means </a:t>
            </a:r>
            <a:r>
              <a:rPr lang="ko-KR" altLang="en-US" sz="2400" b="1" dirty="0" err="1" smtClean="0">
                <a:latin typeface="+mn-ea"/>
              </a:rPr>
              <a:t>클러스터링</a:t>
            </a:r>
            <a:r>
              <a:rPr lang="ko-KR" altLang="en-US" sz="2400" b="1" dirty="0" smtClean="0">
                <a:latin typeface="+mn-ea"/>
              </a:rPr>
              <a:t> 예제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)  </a:t>
            </a:r>
            <a:r>
              <a:rPr lang="ko-KR" altLang="en-US" sz="2000" b="1" dirty="0" smtClean="0">
                <a:latin typeface="+mn-ea"/>
              </a:rPr>
              <a:t>예제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 : k-means</a:t>
            </a:r>
            <a:r>
              <a:rPr lang="ko-KR" altLang="en-US" sz="2000" b="1" dirty="0" smtClean="0">
                <a:latin typeface="+mn-ea"/>
              </a:rPr>
              <a:t>를 이용한 단순 </a:t>
            </a:r>
            <a:r>
              <a:rPr lang="ko-KR" altLang="en-US" sz="2000" b="1" dirty="0" err="1" smtClean="0">
                <a:latin typeface="+mn-ea"/>
              </a:rPr>
              <a:t>클러스터링</a:t>
            </a:r>
            <a:r>
              <a:rPr lang="ko-KR" altLang="en-US" sz="2000" b="1" dirty="0" smtClean="0">
                <a:latin typeface="+mn-ea"/>
              </a:rPr>
              <a:t> 예제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10" name="내용 개체 틀 3"/>
          <p:cNvSpPr>
            <a:spLocks noGrp="1"/>
          </p:cNvSpPr>
          <p:nvPr/>
        </p:nvSpPr>
        <p:spPr bwMode="auto">
          <a:xfrm>
            <a:off x="420963" y="980729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내용 개체 틀 3"/>
          <p:cNvSpPr>
            <a:spLocks noGrp="1"/>
          </p:cNvSpPr>
          <p:nvPr/>
        </p:nvSpPr>
        <p:spPr bwMode="auto">
          <a:xfrm>
            <a:off x="420963" y="980729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1542692" y="1673742"/>
            <a:ext cx="8501122" cy="4830160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 w="44450">
            <a:solidFill>
              <a:srgbClr val="476EC5"/>
            </a:solidFill>
          </a:ln>
          <a:effectLst>
            <a:outerShdw blurRad="50800" dist="38100" dir="2700000" sx="99000" sy="99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6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6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4" name="차트 13"/>
          <p:cNvGraphicFramePr/>
          <p:nvPr>
            <p:extLst>
              <p:ext uri="{D42A27DB-BD31-4B8C-83A1-F6EECF244321}">
                <p14:modId xmlns:p14="http://schemas.microsoft.com/office/powerpoint/2010/main" val="191042730"/>
              </p:ext>
            </p:extLst>
          </p:nvPr>
        </p:nvGraphicFramePr>
        <p:xfrm>
          <a:off x="2731879" y="2038998"/>
          <a:ext cx="6096000" cy="4120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타원 15"/>
          <p:cNvSpPr/>
          <p:nvPr/>
        </p:nvSpPr>
        <p:spPr>
          <a:xfrm>
            <a:off x="3819220" y="4199646"/>
            <a:ext cx="1218803" cy="1008112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531142" y="2274480"/>
            <a:ext cx="1050702" cy="783735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00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K-means </a:t>
            </a:r>
            <a:r>
              <a:rPr lang="ko-KR" altLang="en-US" sz="2400" b="1" dirty="0" err="1" smtClean="0">
                <a:latin typeface="+mn-ea"/>
              </a:rPr>
              <a:t>클러스터링</a:t>
            </a:r>
            <a:r>
              <a:rPr lang="ko-KR" altLang="en-US" sz="2400" b="1" dirty="0" smtClean="0">
                <a:latin typeface="+mn-ea"/>
              </a:rPr>
              <a:t> 예제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843282"/>
            <a:ext cx="10944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)  </a:t>
            </a:r>
            <a:r>
              <a:rPr lang="ko-KR" altLang="en-US" sz="2000" b="1" dirty="0" smtClean="0">
                <a:latin typeface="+mn-ea"/>
              </a:rPr>
              <a:t>예제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 : k-means</a:t>
            </a:r>
            <a:r>
              <a:rPr lang="ko-KR" altLang="en-US" sz="2000" b="1" dirty="0" smtClean="0">
                <a:latin typeface="+mn-ea"/>
              </a:rPr>
              <a:t>를 이용한 단순 </a:t>
            </a:r>
            <a:r>
              <a:rPr lang="ko-KR" altLang="en-US" sz="2000" b="1" dirty="0" err="1" smtClean="0">
                <a:latin typeface="+mn-ea"/>
              </a:rPr>
              <a:t>클러스터링</a:t>
            </a:r>
            <a:r>
              <a:rPr lang="ko-KR" altLang="en-US" sz="2000" b="1" dirty="0" smtClean="0">
                <a:latin typeface="+mn-ea"/>
              </a:rPr>
              <a:t> 예제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  (9) </a:t>
            </a:r>
            <a:r>
              <a:rPr lang="en-US" altLang="ko-KR" sz="2000" dirty="0">
                <a:latin typeface="+mn-ea"/>
              </a:rPr>
              <a:t>K </a:t>
            </a:r>
            <a:r>
              <a:rPr lang="ko-KR" altLang="en-US" sz="2000" dirty="0">
                <a:latin typeface="+mn-ea"/>
              </a:rPr>
              <a:t>클러스터로의 모든 데이터 할당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  </a:t>
            </a:r>
            <a:r>
              <a:rPr lang="en-US" altLang="ko-KR" sz="2000" dirty="0" smtClean="0">
                <a:latin typeface="+mn-ea"/>
              </a:rPr>
              <a:t>(10) </a:t>
            </a:r>
            <a:r>
              <a:rPr lang="ko-KR" altLang="en-US" sz="2000" dirty="0">
                <a:latin typeface="+mn-ea"/>
              </a:rPr>
              <a:t>각 클러스터 안의 모든 데이터들 간의 거리 평균값을 구하여 새로운 중심 값으로 설정 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10" name="내용 개체 틀 3"/>
          <p:cNvSpPr>
            <a:spLocks noGrp="1"/>
          </p:cNvSpPr>
          <p:nvPr/>
        </p:nvSpPr>
        <p:spPr bwMode="auto">
          <a:xfrm>
            <a:off x="420963" y="980729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내용 개체 틀 3"/>
          <p:cNvSpPr>
            <a:spLocks noGrp="1"/>
          </p:cNvSpPr>
          <p:nvPr/>
        </p:nvSpPr>
        <p:spPr bwMode="auto">
          <a:xfrm>
            <a:off x="420963" y="980729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내용 개체 틀 3"/>
          <p:cNvSpPr>
            <a:spLocks noGrp="1"/>
          </p:cNvSpPr>
          <p:nvPr/>
        </p:nvSpPr>
        <p:spPr bwMode="auto">
          <a:xfrm>
            <a:off x="420963" y="980729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내용 개체 틀 3"/>
          <p:cNvSpPr>
            <a:spLocks noGrp="1"/>
          </p:cNvSpPr>
          <p:nvPr/>
        </p:nvSpPr>
        <p:spPr bwMode="auto">
          <a:xfrm>
            <a:off x="420963" y="980729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1643390" y="2156050"/>
            <a:ext cx="8501122" cy="4536225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 w="44450">
            <a:solidFill>
              <a:srgbClr val="476EC5"/>
            </a:solidFill>
          </a:ln>
          <a:effectLst>
            <a:outerShdw blurRad="50800" dist="38100" dir="2700000" sx="99000" sy="99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6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6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101533"/>
              </p:ext>
            </p:extLst>
          </p:nvPr>
        </p:nvGraphicFramePr>
        <p:xfrm>
          <a:off x="4948125" y="3268884"/>
          <a:ext cx="5112567" cy="10668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04189"/>
                <a:gridCol w="1704189"/>
                <a:gridCol w="1704189"/>
              </a:tblGrid>
              <a:tr h="292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클러스터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중심점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할당 데이터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320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(1.8, 1.8)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1, 2, 3, 4, 5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</a:t>
                      </a:r>
                      <a:endParaRPr lang="ko-KR" altLang="en-US" sz="1200" dirty="0" smtClean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(8.5, 8.5)</a:t>
                      </a:r>
                      <a:endParaRPr lang="ko-KR" altLang="en-US" sz="1200" dirty="0" smtClean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6, 7, 8, 9</a:t>
                      </a:r>
                      <a:endParaRPr lang="ko-KR" altLang="en-US" sz="1200" dirty="0" smtClean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045613"/>
              </p:ext>
            </p:extLst>
          </p:nvPr>
        </p:nvGraphicFramePr>
        <p:xfrm>
          <a:off x="1923789" y="2502383"/>
          <a:ext cx="2880318" cy="295005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960106"/>
                <a:gridCol w="960106"/>
                <a:gridCol w="960106"/>
              </a:tblGrid>
              <a:tr h="416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데이터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X</a:t>
                      </a:r>
                      <a:r>
                        <a:rPr lang="ko-KR" altLang="en-US" sz="1400" dirty="0" smtClean="0"/>
                        <a:t>축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</a:t>
                      </a:r>
                      <a:r>
                        <a:rPr lang="ko-KR" altLang="en-US" sz="1400" dirty="0" smtClean="0"/>
                        <a:t>축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8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7822" y="5515058"/>
            <a:ext cx="4370328" cy="1082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154115" y="6137550"/>
            <a:ext cx="497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→ </a:t>
            </a:r>
            <a:r>
              <a:rPr lang="en-US" smtClean="0">
                <a:solidFill>
                  <a:srgbClr val="FF0000"/>
                </a:solidFill>
              </a:rPr>
              <a:t>(8.5,8.5)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34715" y="5602776"/>
            <a:ext cx="568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→ </a:t>
            </a:r>
            <a:r>
              <a:rPr lang="en-US" smtClean="0">
                <a:solidFill>
                  <a:srgbClr val="FF0000"/>
                </a:solidFill>
              </a:rPr>
              <a:t>(1.8,1.8)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01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K-means </a:t>
            </a:r>
            <a:r>
              <a:rPr lang="ko-KR" altLang="en-US" sz="2400" b="1" dirty="0" err="1" smtClean="0">
                <a:latin typeface="+mn-ea"/>
              </a:rPr>
              <a:t>클러스터링</a:t>
            </a:r>
            <a:r>
              <a:rPr lang="ko-KR" altLang="en-US" sz="2400" b="1" dirty="0" smtClean="0">
                <a:latin typeface="+mn-ea"/>
              </a:rPr>
              <a:t> 예제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)  </a:t>
            </a:r>
            <a:r>
              <a:rPr lang="ko-KR" altLang="en-US" sz="2000" b="1" dirty="0" smtClean="0">
                <a:latin typeface="+mn-ea"/>
              </a:rPr>
              <a:t>예제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 : k-means</a:t>
            </a:r>
            <a:r>
              <a:rPr lang="ko-KR" altLang="en-US" sz="2000" b="1" dirty="0" smtClean="0">
                <a:latin typeface="+mn-ea"/>
              </a:rPr>
              <a:t>를 이용한 단순 </a:t>
            </a:r>
            <a:r>
              <a:rPr lang="ko-KR" altLang="en-US" sz="2000" b="1" dirty="0" err="1" smtClean="0">
                <a:latin typeface="+mn-ea"/>
              </a:rPr>
              <a:t>클러스터링</a:t>
            </a:r>
            <a:r>
              <a:rPr lang="ko-KR" altLang="en-US" sz="2000" b="1" dirty="0" smtClean="0">
                <a:latin typeface="+mn-ea"/>
              </a:rPr>
              <a:t> 예제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10" name="내용 개체 틀 3"/>
          <p:cNvSpPr>
            <a:spLocks noGrp="1"/>
          </p:cNvSpPr>
          <p:nvPr/>
        </p:nvSpPr>
        <p:spPr bwMode="auto">
          <a:xfrm>
            <a:off x="420963" y="980729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내용 개체 틀 3"/>
          <p:cNvSpPr>
            <a:spLocks noGrp="1"/>
          </p:cNvSpPr>
          <p:nvPr/>
        </p:nvSpPr>
        <p:spPr bwMode="auto">
          <a:xfrm>
            <a:off x="420963" y="980729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내용 개체 틀 3"/>
          <p:cNvSpPr>
            <a:spLocks noGrp="1"/>
          </p:cNvSpPr>
          <p:nvPr/>
        </p:nvSpPr>
        <p:spPr bwMode="auto">
          <a:xfrm>
            <a:off x="420963" y="980729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내용 개체 틀 3"/>
          <p:cNvSpPr>
            <a:spLocks noGrp="1"/>
          </p:cNvSpPr>
          <p:nvPr/>
        </p:nvSpPr>
        <p:spPr bwMode="auto">
          <a:xfrm>
            <a:off x="420963" y="980729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3"/>
          <p:cNvSpPr>
            <a:spLocks noGrp="1"/>
          </p:cNvSpPr>
          <p:nvPr/>
        </p:nvSpPr>
        <p:spPr bwMode="auto">
          <a:xfrm>
            <a:off x="1955473" y="1369612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1683951" y="1699125"/>
            <a:ext cx="8501122" cy="4921938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 w="44450">
            <a:solidFill>
              <a:srgbClr val="476EC5"/>
            </a:solidFill>
          </a:ln>
          <a:effectLst>
            <a:outerShdw blurRad="50800" dist="38100" dir="2700000" sx="99000" sy="99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6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6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1400" b="1" kern="0" dirty="0" smtClean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21" name="차트 20"/>
          <p:cNvGraphicFramePr/>
          <p:nvPr>
            <p:extLst>
              <p:ext uri="{D42A27DB-BD31-4B8C-83A1-F6EECF244321}">
                <p14:modId xmlns:p14="http://schemas.microsoft.com/office/powerpoint/2010/main" val="1277514338"/>
              </p:ext>
            </p:extLst>
          </p:nvPr>
        </p:nvGraphicFramePr>
        <p:xfrm>
          <a:off x="2826830" y="1930033"/>
          <a:ext cx="6096000" cy="4120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타원 21"/>
          <p:cNvSpPr/>
          <p:nvPr/>
        </p:nvSpPr>
        <p:spPr>
          <a:xfrm>
            <a:off x="3900797" y="4306297"/>
            <a:ext cx="1218803" cy="1008112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612719" y="2381131"/>
            <a:ext cx="1050702" cy="783735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18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K-means </a:t>
            </a:r>
            <a:r>
              <a:rPr lang="ko-KR" altLang="en-US" sz="2400" b="1" dirty="0" err="1" smtClean="0">
                <a:latin typeface="+mn-ea"/>
              </a:rPr>
              <a:t>클러스터링</a:t>
            </a:r>
            <a:r>
              <a:rPr lang="ko-KR" altLang="en-US" sz="2400" b="1" dirty="0" smtClean="0">
                <a:latin typeface="+mn-ea"/>
              </a:rPr>
              <a:t> 예제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843282"/>
            <a:ext cx="83702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)  </a:t>
            </a:r>
            <a:r>
              <a:rPr lang="ko-KR" altLang="en-US" sz="2000" b="1" dirty="0" smtClean="0">
                <a:latin typeface="+mn-ea"/>
              </a:rPr>
              <a:t>예제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 : k-means</a:t>
            </a:r>
            <a:r>
              <a:rPr lang="ko-KR" altLang="en-US" sz="2000" b="1" dirty="0" smtClean="0">
                <a:latin typeface="+mn-ea"/>
              </a:rPr>
              <a:t>를 이용한 단순 </a:t>
            </a:r>
            <a:r>
              <a:rPr lang="ko-KR" altLang="en-US" sz="2000" b="1" dirty="0" err="1" smtClean="0">
                <a:latin typeface="+mn-ea"/>
              </a:rPr>
              <a:t>클러스터링</a:t>
            </a:r>
            <a:r>
              <a:rPr lang="ko-KR" altLang="en-US" sz="2000" b="1" dirty="0" smtClean="0">
                <a:latin typeface="+mn-ea"/>
              </a:rPr>
              <a:t> 예제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   (11) </a:t>
            </a:r>
            <a:r>
              <a:rPr lang="ko-KR" altLang="en-US" sz="2000" dirty="0" err="1" smtClean="0">
                <a:latin typeface="+mn-ea"/>
              </a:rPr>
              <a:t>클러스터링</a:t>
            </a:r>
            <a:r>
              <a:rPr lang="ko-KR" altLang="en-US" sz="2000" dirty="0" smtClean="0">
                <a:latin typeface="+mn-ea"/>
              </a:rPr>
              <a:t> 최종 결과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10" name="내용 개체 틀 3"/>
          <p:cNvSpPr>
            <a:spLocks noGrp="1"/>
          </p:cNvSpPr>
          <p:nvPr/>
        </p:nvSpPr>
        <p:spPr bwMode="auto">
          <a:xfrm>
            <a:off x="420963" y="980729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내용 개체 틀 3"/>
          <p:cNvSpPr>
            <a:spLocks noGrp="1"/>
          </p:cNvSpPr>
          <p:nvPr/>
        </p:nvSpPr>
        <p:spPr bwMode="auto">
          <a:xfrm>
            <a:off x="420963" y="980729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내용 개체 틀 3"/>
          <p:cNvSpPr>
            <a:spLocks noGrp="1"/>
          </p:cNvSpPr>
          <p:nvPr/>
        </p:nvSpPr>
        <p:spPr bwMode="auto">
          <a:xfrm>
            <a:off x="420963" y="980729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내용 개체 틀 3"/>
          <p:cNvSpPr>
            <a:spLocks noGrp="1"/>
          </p:cNvSpPr>
          <p:nvPr/>
        </p:nvSpPr>
        <p:spPr bwMode="auto">
          <a:xfrm>
            <a:off x="420963" y="980729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3"/>
          <p:cNvSpPr>
            <a:spLocks noGrp="1"/>
          </p:cNvSpPr>
          <p:nvPr/>
        </p:nvSpPr>
        <p:spPr bwMode="auto">
          <a:xfrm>
            <a:off x="1955473" y="1369612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내용 개체 틀 3"/>
          <p:cNvSpPr>
            <a:spLocks noGrp="1"/>
          </p:cNvSpPr>
          <p:nvPr/>
        </p:nvSpPr>
        <p:spPr bwMode="auto">
          <a:xfrm>
            <a:off x="1747060" y="1623177"/>
            <a:ext cx="8229600" cy="47112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13" indent="-201613">
              <a:lnSpc>
                <a:spcPct val="150000"/>
              </a:lnSpc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AutoShape 20"/>
          <p:cNvSpPr>
            <a:spLocks noChangeArrowheads="1"/>
          </p:cNvSpPr>
          <p:nvPr/>
        </p:nvSpPr>
        <p:spPr bwMode="auto">
          <a:xfrm>
            <a:off x="1313258" y="1884159"/>
            <a:ext cx="9548064" cy="4658245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 w="44450">
            <a:solidFill>
              <a:srgbClr val="476EC5"/>
            </a:solidFill>
          </a:ln>
          <a:effectLst>
            <a:outerShdw blurRad="50800" dist="38100" dir="2700000" sx="99000" sy="99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b="1" kern="0" smtClean="0">
                <a:solidFill>
                  <a:schemeClr val="tx1"/>
                </a:solidFill>
                <a:latin typeface="+mn-ea"/>
              </a:rPr>
              <a:t>군집 </a:t>
            </a:r>
            <a:r>
              <a:rPr lang="en-US" altLang="ko-KR" b="1" kern="0" smtClean="0">
                <a:solidFill>
                  <a:schemeClr val="tx1"/>
                </a:solidFill>
                <a:latin typeface="+mn-ea"/>
              </a:rPr>
              <a:t>0</a:t>
            </a:r>
            <a:r>
              <a:rPr lang="ko-KR" altLang="en-US" b="1" kern="0" smtClean="0">
                <a:solidFill>
                  <a:schemeClr val="tx1"/>
                </a:solidFill>
                <a:latin typeface="+mn-ea"/>
              </a:rPr>
              <a:t>에 </a:t>
            </a:r>
            <a:r>
              <a:rPr lang="ko-KR" altLang="en-US" b="1" kern="0" dirty="0" smtClean="0">
                <a:solidFill>
                  <a:schemeClr val="tx1"/>
                </a:solidFill>
                <a:latin typeface="+mn-ea"/>
              </a:rPr>
              <a:t>속한 모든 점의 중심점이 초기 값 </a:t>
            </a:r>
            <a:r>
              <a:rPr lang="en-US" altLang="ko-KR" b="1" kern="0" dirty="0" smtClean="0">
                <a:solidFill>
                  <a:schemeClr val="tx1"/>
                </a:solidFill>
                <a:latin typeface="+mn-ea"/>
              </a:rPr>
              <a:t>(1,1)</a:t>
            </a:r>
            <a:r>
              <a:rPr lang="ko-KR" altLang="en-US" b="1" kern="0" dirty="0" smtClean="0">
                <a:solidFill>
                  <a:schemeClr val="tx1"/>
                </a:solidFill>
                <a:latin typeface="+mn-ea"/>
              </a:rPr>
              <a:t>에서 </a:t>
            </a:r>
            <a:r>
              <a:rPr lang="en-US" altLang="ko-KR" b="1" kern="0" dirty="0" smtClean="0">
                <a:solidFill>
                  <a:schemeClr val="tx1"/>
                </a:solidFill>
                <a:latin typeface="+mn-ea"/>
              </a:rPr>
              <a:t>(1.8,1.8)</a:t>
            </a:r>
            <a:r>
              <a:rPr lang="ko-KR" altLang="en-US" b="1" kern="0" dirty="0" smtClean="0">
                <a:solidFill>
                  <a:schemeClr val="tx1"/>
                </a:solidFill>
                <a:latin typeface="+mn-ea"/>
              </a:rPr>
              <a:t>로 이동</a:t>
            </a: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b="1" kern="0" smtClean="0">
                <a:solidFill>
                  <a:schemeClr val="tx1"/>
                </a:solidFill>
                <a:latin typeface="+mn-ea"/>
              </a:rPr>
              <a:t>군집 </a:t>
            </a:r>
            <a:r>
              <a:rPr lang="en-US" altLang="ko-KR" b="1" kern="0" smtClean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b="1" kern="0" smtClean="0">
                <a:solidFill>
                  <a:schemeClr val="tx1"/>
                </a:solidFill>
                <a:latin typeface="+mn-ea"/>
              </a:rPr>
              <a:t>에 </a:t>
            </a:r>
            <a:r>
              <a:rPr lang="ko-KR" altLang="en-US" b="1" kern="0" dirty="0" smtClean="0">
                <a:solidFill>
                  <a:schemeClr val="tx1"/>
                </a:solidFill>
                <a:latin typeface="+mn-ea"/>
              </a:rPr>
              <a:t>속한 모든 점의 중심점이 초기 값 </a:t>
            </a:r>
            <a:r>
              <a:rPr lang="en-US" altLang="ko-KR" b="1" kern="0" dirty="0" smtClean="0">
                <a:solidFill>
                  <a:schemeClr val="tx1"/>
                </a:solidFill>
                <a:latin typeface="+mn-ea"/>
              </a:rPr>
              <a:t>(2,1)</a:t>
            </a:r>
            <a:r>
              <a:rPr lang="ko-KR" altLang="en-US" b="1" kern="0" dirty="0" smtClean="0">
                <a:solidFill>
                  <a:schemeClr val="tx1"/>
                </a:solidFill>
                <a:latin typeface="+mn-ea"/>
              </a:rPr>
              <a:t>에서 </a:t>
            </a:r>
            <a:r>
              <a:rPr lang="en-US" altLang="ko-KR" b="1" kern="0" dirty="0" smtClean="0">
                <a:solidFill>
                  <a:schemeClr val="tx1"/>
                </a:solidFill>
                <a:latin typeface="+mn-ea"/>
              </a:rPr>
              <a:t>(8.5,8.5)</a:t>
            </a:r>
            <a:r>
              <a:rPr lang="ko-KR" altLang="en-US" b="1" kern="0" dirty="0" smtClean="0">
                <a:solidFill>
                  <a:schemeClr val="tx1"/>
                </a:solidFill>
                <a:latin typeface="+mn-ea"/>
              </a:rPr>
              <a:t>로</a:t>
            </a:r>
            <a:r>
              <a:rPr lang="en-US" altLang="ko-KR" b="1" kern="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kern="0" dirty="0" smtClean="0">
                <a:solidFill>
                  <a:schemeClr val="tx1"/>
                </a:solidFill>
                <a:latin typeface="+mn-ea"/>
              </a:rPr>
              <a:t>이동</a:t>
            </a: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349" y="2232994"/>
            <a:ext cx="4643849" cy="2181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C:\Users\이나라\Desktop\머하웃 완벽 가이드 - 이미지\images\머하웃 완벽 가이드(한빛미디어)_img_8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6810" y="2709434"/>
            <a:ext cx="3876387" cy="3007693"/>
          </a:xfrm>
          <a:prstGeom prst="rect">
            <a:avLst/>
          </a:prstGeom>
          <a:noFill/>
        </p:spPr>
      </p:pic>
      <p:cxnSp>
        <p:nvCxnSpPr>
          <p:cNvPr id="19" name="꺾인 연결선 18"/>
          <p:cNvCxnSpPr/>
          <p:nvPr/>
        </p:nvCxnSpPr>
        <p:spPr>
          <a:xfrm>
            <a:off x="3943173" y="4496796"/>
            <a:ext cx="2703637" cy="613979"/>
          </a:xfrm>
          <a:prstGeom prst="bentConnector3">
            <a:avLst>
              <a:gd name="adj1" fmla="val 1018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06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4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en-US" altLang="ko-KR" sz="2400" b="1" dirty="0" err="1" smtClean="0">
                <a:latin typeface="+mn-ea"/>
              </a:rPr>
              <a:t>Sklearn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패키지 소개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000" b="1" dirty="0" err="1" smtClean="0">
                <a:latin typeface="+mn-ea"/>
              </a:rPr>
              <a:t>Sklearn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en-US" altLang="ko-KR" sz="2000" b="1" dirty="0" err="1" smtClean="0">
                <a:latin typeface="+mn-ea"/>
              </a:rPr>
              <a:t>Scikit</a:t>
            </a:r>
            <a:r>
              <a:rPr lang="en-US" altLang="ko-KR" sz="2000" b="1" dirty="0" smtClean="0">
                <a:latin typeface="+mn-ea"/>
              </a:rPr>
              <a:t>-learn) </a:t>
            </a:r>
            <a:r>
              <a:rPr lang="ko-KR" altLang="en-US" sz="2000" b="1" dirty="0" smtClean="0">
                <a:latin typeface="+mn-ea"/>
              </a:rPr>
              <a:t>패키지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80645" y="1366558"/>
            <a:ext cx="110592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+mn-ea"/>
              </a:rPr>
              <a:t>Python</a:t>
            </a:r>
            <a:r>
              <a:rPr lang="ko-KR" altLang="en-US" sz="2000" dirty="0" smtClean="0">
                <a:latin typeface="+mn-ea"/>
              </a:rPr>
              <a:t>에서 </a:t>
            </a:r>
            <a:r>
              <a:rPr lang="en-US" altLang="ko-KR" sz="2000" b="1" dirty="0" smtClean="0">
                <a:latin typeface="+mn-ea"/>
              </a:rPr>
              <a:t>Machine Learning</a:t>
            </a:r>
            <a:r>
              <a:rPr lang="ko-KR" altLang="en-US" sz="2000" dirty="0" smtClean="0">
                <a:latin typeface="+mn-ea"/>
              </a:rPr>
              <a:t>을 위한 데이터 및 함수를 제공하는 대표적인 패키지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Machine Learning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의 </a:t>
            </a: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Classification(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분류</a:t>
            </a: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), Regression(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회귀</a:t>
            </a: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), Clustering(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군집</a:t>
            </a: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) 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등 다양한 알고리즘들을 제공한다</a:t>
            </a: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. 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공식 사이트 </a:t>
            </a:r>
            <a:r>
              <a:rPr lang="en-US" altLang="ko-KR" sz="2000" dirty="0">
                <a:latin typeface="+mn-ea"/>
              </a:rPr>
              <a:t>: </a:t>
            </a:r>
            <a:r>
              <a:rPr lang="en-US" altLang="ko-KR" sz="2000" dirty="0">
                <a:latin typeface="+mn-ea"/>
                <a:hlinkClick r:id="rId3"/>
              </a:rPr>
              <a:t>http://scikit-learn.org/stable</a:t>
            </a:r>
            <a:r>
              <a:rPr lang="en-US" altLang="ko-KR" sz="2000" dirty="0" smtClean="0">
                <a:latin typeface="+mn-ea"/>
                <a:hlinkClick r:id="rId3"/>
              </a:rPr>
              <a:t>/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247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0645" y="2830277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2)  </a:t>
            </a:r>
            <a:r>
              <a:rPr lang="en-US" altLang="ko-KR" sz="2000" b="1" dirty="0" err="1" smtClean="0">
                <a:latin typeface="+mn-ea"/>
              </a:rPr>
              <a:t>Sklearn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대표 기능 및 함수 설명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6158" y="3421381"/>
            <a:ext cx="11809562" cy="31700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>
              <a:buAutoNum type="arabicParenBoth"/>
            </a:pPr>
            <a:r>
              <a:rPr lang="ko-KR" altLang="en-US" sz="2000" dirty="0" smtClean="0">
                <a:latin typeface="+mn-ea"/>
              </a:rPr>
              <a:t>예제 데이터 셋 로드 함수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e</a:t>
            </a:r>
            <a:r>
              <a:rPr lang="en-US" altLang="ko-KR" sz="2000" dirty="0" smtClean="0">
                <a:latin typeface="+mn-ea"/>
              </a:rPr>
              <a:t>x) </a:t>
            </a:r>
            <a:r>
              <a:rPr lang="en-US" altLang="ko-KR" sz="2000" b="1" dirty="0" err="1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sklearn.datasets.load_</a:t>
            </a:r>
            <a:r>
              <a:rPr lang="en-US" altLang="ko-KR" sz="2000" dirty="0" err="1" smtClean="0">
                <a:latin typeface="+mn-ea"/>
              </a:rPr>
              <a:t>iris</a:t>
            </a:r>
            <a:r>
              <a:rPr lang="en-US" altLang="ko-KR" sz="2000" dirty="0" smtClean="0">
                <a:latin typeface="+mn-ea"/>
              </a:rPr>
              <a:t>(), </a:t>
            </a:r>
            <a:r>
              <a:rPr lang="en-US" altLang="ko-KR" sz="2000" b="1" dirty="0" err="1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sklearn.datasets.load_</a:t>
            </a:r>
            <a:r>
              <a:rPr lang="en-US" altLang="ko-KR" sz="2000" dirty="0" err="1" smtClean="0">
                <a:latin typeface="+mn-ea"/>
              </a:rPr>
              <a:t>tips</a:t>
            </a:r>
            <a:r>
              <a:rPr lang="en-US" altLang="ko-KR" sz="2000" dirty="0" smtClean="0">
                <a:latin typeface="+mn-ea"/>
              </a:rPr>
              <a:t>(), </a:t>
            </a:r>
            <a:r>
              <a:rPr lang="en-US" altLang="ko-KR" sz="2000" b="1" dirty="0" err="1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sklearn.datasets_load_</a:t>
            </a:r>
            <a:r>
              <a:rPr lang="en-US" altLang="ko-KR" sz="2000" dirty="0" err="1" smtClean="0">
                <a:latin typeface="+mn-ea"/>
              </a:rPr>
              <a:t>flights</a:t>
            </a:r>
            <a:r>
              <a:rPr lang="en-US" altLang="ko-KR" sz="2000" dirty="0" smtClean="0">
                <a:latin typeface="+mn-ea"/>
              </a:rPr>
              <a:t>() </a:t>
            </a:r>
            <a:r>
              <a:rPr lang="ko-KR" altLang="en-US" sz="2000" dirty="0" smtClean="0">
                <a:latin typeface="+mn-ea"/>
              </a:rPr>
              <a:t>등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pPr marL="457200" indent="-457200">
              <a:buAutoNum type="arabicParenBoth" startAt="2"/>
            </a:pPr>
            <a:r>
              <a:rPr lang="ko-KR" altLang="en-US" sz="2000" dirty="0" smtClean="0">
                <a:latin typeface="+mn-ea"/>
              </a:rPr>
              <a:t>학습 및 예측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e</a:t>
            </a:r>
            <a:r>
              <a:rPr lang="en-US" altLang="ko-KR" sz="2000" dirty="0" smtClean="0">
                <a:latin typeface="+mn-ea"/>
              </a:rPr>
              <a:t>x) </a:t>
            </a:r>
            <a:r>
              <a:rPr lang="en-US" altLang="ko-KR" sz="2000" dirty="0" err="1" smtClean="0">
                <a:latin typeface="+mn-ea"/>
              </a:rPr>
              <a:t>sklearn.svm.SVC.</a:t>
            </a:r>
            <a:r>
              <a:rPr lang="en-US" altLang="ko-KR" sz="2000" b="1" dirty="0" err="1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fit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() : </a:t>
            </a:r>
            <a:r>
              <a:rPr lang="ko-KR" altLang="en-US" sz="2000" dirty="0" smtClean="0">
                <a:latin typeface="+mn-ea"/>
              </a:rPr>
              <a:t>모델에 맞게 학습하는 함수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e</a:t>
            </a:r>
            <a:r>
              <a:rPr lang="en-US" altLang="ko-KR" sz="2000" dirty="0" smtClean="0">
                <a:latin typeface="+mn-ea"/>
              </a:rPr>
              <a:t>x) </a:t>
            </a:r>
            <a:r>
              <a:rPr lang="en-US" altLang="ko-KR" sz="2000" dirty="0" err="1" smtClean="0">
                <a:latin typeface="+mn-ea"/>
              </a:rPr>
              <a:t>sklearn.svm.SVC.</a:t>
            </a:r>
            <a:r>
              <a:rPr lang="en-US" altLang="ko-KR" sz="2000" b="1" dirty="0" err="1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predict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새로운 값을 예측하는 함수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즉 새로운 데이터의 라벨을 예측하는 함수</a:t>
            </a:r>
            <a:endParaRPr lang="en-US" altLang="ko-KR" sz="2000" dirty="0" smtClean="0">
              <a:latin typeface="+mn-ea"/>
            </a:endParaRPr>
          </a:p>
          <a:p>
            <a:endParaRPr lang="ko-KR" altLang="en-US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(3) </a:t>
            </a:r>
            <a:r>
              <a:rPr lang="ko-KR" altLang="en-US" sz="2000" dirty="0" err="1" smtClean="0">
                <a:latin typeface="+mn-ea"/>
              </a:rPr>
              <a:t>파라미터</a:t>
            </a:r>
            <a:r>
              <a:rPr lang="ko-KR" altLang="en-US" sz="2000" dirty="0" smtClean="0">
                <a:latin typeface="+mn-ea"/>
              </a:rPr>
              <a:t> 재설정 및 </a:t>
            </a:r>
            <a:r>
              <a:rPr lang="ko-KR" altLang="en-US" sz="2000" dirty="0" err="1" smtClean="0">
                <a:latin typeface="+mn-ea"/>
              </a:rPr>
              <a:t>재학습</a:t>
            </a:r>
            <a:r>
              <a:rPr lang="ko-KR" altLang="en-US" sz="2000" dirty="0" smtClean="0">
                <a:latin typeface="+mn-ea"/>
              </a:rPr>
              <a:t> 함수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e</a:t>
            </a:r>
            <a:r>
              <a:rPr lang="en-US" altLang="ko-KR" sz="2000" dirty="0" smtClean="0">
                <a:latin typeface="+mn-ea"/>
              </a:rPr>
              <a:t>x) </a:t>
            </a:r>
            <a:r>
              <a:rPr lang="en-US" altLang="ko-KR" sz="2000" dirty="0" err="1" smtClean="0">
                <a:latin typeface="+mn-ea"/>
              </a:rPr>
              <a:t>sklearn.svm.SVC.</a:t>
            </a:r>
            <a:r>
              <a:rPr lang="en-US" altLang="ko-KR" sz="2000" b="1" dirty="0" err="1" smtClean="0">
                <a:solidFill>
                  <a:schemeClr val="accent5"/>
                </a:solidFill>
                <a:latin typeface="+mn-ea"/>
              </a:rPr>
              <a:t>set_params</a:t>
            </a:r>
            <a:r>
              <a:rPr lang="en-US" altLang="ko-KR" sz="2000" b="1" dirty="0" smtClean="0">
                <a:solidFill>
                  <a:schemeClr val="accent5"/>
                </a:solidFill>
                <a:latin typeface="+mn-ea"/>
              </a:rPr>
              <a:t>()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모델의 </a:t>
            </a:r>
            <a:r>
              <a:rPr lang="ko-KR" altLang="en-US" sz="2000" dirty="0" err="1" smtClean="0">
                <a:latin typeface="+mn-ea"/>
              </a:rPr>
              <a:t>파라미터를</a:t>
            </a:r>
            <a:r>
              <a:rPr lang="ko-KR" altLang="en-US" sz="2000" dirty="0" smtClean="0">
                <a:latin typeface="+mn-ea"/>
              </a:rPr>
              <a:t> 변경하는 함수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ex) </a:t>
            </a:r>
            <a:r>
              <a:rPr lang="en-US" altLang="ko-KR" sz="2000" dirty="0" err="1" smtClean="0">
                <a:latin typeface="+mn-ea"/>
              </a:rPr>
              <a:t>sklearn.svm.SVC.</a:t>
            </a:r>
            <a:r>
              <a:rPr lang="en-US" altLang="ko-KR" sz="2000" b="1" dirty="0" err="1" smtClean="0">
                <a:solidFill>
                  <a:schemeClr val="accent5"/>
                </a:solidFill>
                <a:latin typeface="+mn-ea"/>
              </a:rPr>
              <a:t>set_params.fit</a:t>
            </a:r>
            <a:r>
              <a:rPr lang="en-US" altLang="ko-KR" sz="2000" b="1" dirty="0" smtClean="0">
                <a:solidFill>
                  <a:schemeClr val="accent5"/>
                </a:solidFill>
                <a:latin typeface="+mn-ea"/>
              </a:rPr>
              <a:t>()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모델의 </a:t>
            </a:r>
            <a:r>
              <a:rPr lang="ko-KR" altLang="en-US" sz="2000" dirty="0" err="1">
                <a:latin typeface="+mn-ea"/>
              </a:rPr>
              <a:t>파라미터를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변경하고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다시 모델에 맞게 학습하는 함수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216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5. </a:t>
            </a:r>
            <a:r>
              <a:rPr lang="en-US" altLang="ko-KR" sz="2400" b="1" dirty="0" smtClean="0">
                <a:latin typeface="+mn-ea"/>
              </a:rPr>
              <a:t>K-means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5844" y="2018680"/>
            <a:ext cx="5410567" cy="483932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패키지 설명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numpy</a:t>
            </a:r>
            <a:r>
              <a:rPr lang="en-US" altLang="ko-KR" dirty="0" smtClean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행렬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벡터 등의 수학 계산을 위한 자료구조와 계산 함수를 제공하는 패키지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matplotlib.pyplot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matplotlib</a:t>
            </a:r>
            <a:r>
              <a:rPr lang="ko-KR" altLang="en-US" dirty="0">
                <a:latin typeface="+mn-ea"/>
              </a:rPr>
              <a:t>의 서브패키지로 </a:t>
            </a:r>
            <a:r>
              <a:rPr lang="en-US" altLang="ko-KR" dirty="0">
                <a:latin typeface="+mn-ea"/>
              </a:rPr>
              <a:t>*MATLAB </a:t>
            </a:r>
            <a:r>
              <a:rPr lang="ko-KR" altLang="en-US" dirty="0">
                <a:latin typeface="+mn-ea"/>
              </a:rPr>
              <a:t>처럼 플롯을 그려주는 패키지</a:t>
            </a:r>
            <a:r>
              <a:rPr lang="en-US" altLang="ko-KR" dirty="0">
                <a:latin typeface="+mn-ea"/>
              </a:rPr>
              <a:t>.</a:t>
            </a:r>
          </a:p>
          <a:p>
            <a:pPr algn="r"/>
            <a:r>
              <a:rPr lang="en-US" altLang="ko-KR" sz="1400" dirty="0">
                <a:latin typeface="+mn-ea"/>
              </a:rPr>
              <a:t>*MATLAB : </a:t>
            </a:r>
            <a:r>
              <a:rPr lang="ko-KR" altLang="en-US" sz="1400" dirty="0">
                <a:latin typeface="+mn-ea"/>
              </a:rPr>
              <a:t>수치 해석 및 프로그래밍 환경을 제공하는 공학용 </a:t>
            </a:r>
            <a:r>
              <a:rPr lang="ko-KR" altLang="en-US" sz="1400" dirty="0" smtClean="0">
                <a:latin typeface="+mn-ea"/>
              </a:rPr>
              <a:t>소프트웨어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함수 설명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sklearn.cluster.KMeans</a:t>
            </a:r>
            <a:r>
              <a:rPr lang="en-US" altLang="ko-KR" dirty="0" smtClean="0">
                <a:latin typeface="+mn-ea"/>
              </a:rPr>
              <a:t>() : K-Means </a:t>
            </a:r>
            <a:r>
              <a:rPr lang="ko-KR" altLang="en-US" dirty="0" err="1" smtClean="0">
                <a:latin typeface="+mn-ea"/>
              </a:rPr>
              <a:t>클러스터링을</a:t>
            </a:r>
            <a:r>
              <a:rPr lang="ko-KR" altLang="en-US" dirty="0" smtClean="0">
                <a:latin typeface="+mn-ea"/>
              </a:rPr>
              <a:t> 위한 함수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sklearn.datasets.make_blobs</a:t>
            </a:r>
            <a:r>
              <a:rPr lang="en-US" altLang="ko-KR" dirty="0" smtClean="0">
                <a:latin typeface="+mn-ea"/>
              </a:rPr>
              <a:t>() : </a:t>
            </a:r>
            <a:r>
              <a:rPr lang="ko-KR" altLang="en-US" dirty="0" err="1" smtClean="0">
                <a:latin typeface="+mn-ea"/>
              </a:rPr>
              <a:t>가우시안</a:t>
            </a:r>
            <a:r>
              <a:rPr lang="ko-KR" altLang="en-US" dirty="0" smtClean="0">
                <a:latin typeface="+mn-ea"/>
              </a:rPr>
              <a:t> 값들로 이루어진 샘플 </a:t>
            </a:r>
            <a:r>
              <a:rPr lang="ko-KR" altLang="en-US" dirty="0" err="1" smtClean="0">
                <a:latin typeface="+mn-ea"/>
              </a:rPr>
              <a:t>데이터셋을</a:t>
            </a:r>
            <a:r>
              <a:rPr lang="ko-KR" altLang="en-US" dirty="0" smtClean="0">
                <a:latin typeface="+mn-ea"/>
              </a:rPr>
              <a:t> 생성하는 함수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코드 설명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- %</a:t>
            </a:r>
            <a:r>
              <a:rPr lang="en-US" altLang="ko-KR" dirty="0" err="1" smtClean="0">
                <a:latin typeface="+mn-ea"/>
              </a:rPr>
              <a:t>matplotlib</a:t>
            </a:r>
            <a:r>
              <a:rPr lang="en-US" altLang="ko-KR" dirty="0" smtClean="0">
                <a:latin typeface="+mn-ea"/>
              </a:rPr>
              <a:t> inline : </a:t>
            </a:r>
            <a:r>
              <a:rPr lang="en-US" altLang="ko-KR" dirty="0" err="1">
                <a:latin typeface="+mn-ea"/>
              </a:rPr>
              <a:t>ipython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“magic function” </a:t>
            </a:r>
            <a:r>
              <a:rPr lang="ko-KR" altLang="en-US" dirty="0">
                <a:latin typeface="+mn-ea"/>
              </a:rPr>
              <a:t>중 하나로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matplotlib</a:t>
            </a:r>
            <a:r>
              <a:rPr lang="ko-KR" altLang="en-US" dirty="0">
                <a:latin typeface="+mn-ea"/>
              </a:rPr>
              <a:t>의 시각화 결과를 </a:t>
            </a:r>
            <a:r>
              <a:rPr lang="en-US" altLang="ko-KR" dirty="0" err="1">
                <a:latin typeface="+mn-ea"/>
              </a:rPr>
              <a:t>Ipython</a:t>
            </a:r>
            <a:r>
              <a:rPr lang="en-US" altLang="ko-KR" dirty="0">
                <a:latin typeface="+mn-ea"/>
              </a:rPr>
              <a:t> notebook </a:t>
            </a:r>
            <a:r>
              <a:rPr lang="ko-KR" altLang="en-US" dirty="0">
                <a:latin typeface="+mn-ea"/>
              </a:rPr>
              <a:t>안에서 출력하는 함수</a:t>
            </a:r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62158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 smtClean="0">
                <a:latin typeface="+mn-ea"/>
              </a:rPr>
              <a:t>1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</a:t>
            </a:r>
            <a:r>
              <a:rPr lang="ko-KR" altLang="en-US" b="1" dirty="0" err="1" smtClean="0">
                <a:latin typeface="+mn-ea"/>
              </a:rPr>
              <a:t>클러스터링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1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(1) Python </a:t>
            </a:r>
            <a:r>
              <a:rPr lang="ko-KR" altLang="en-US" dirty="0" smtClean="0">
                <a:latin typeface="+mn-ea"/>
              </a:rPr>
              <a:t>패키지 가져오기 및 </a:t>
            </a:r>
            <a:r>
              <a:rPr lang="en-US" altLang="ko-KR" dirty="0" err="1" smtClean="0">
                <a:latin typeface="+mn-ea"/>
              </a:rPr>
              <a:t>matplotlib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출력 옵션 설정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412" y="1983599"/>
            <a:ext cx="6514678" cy="260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5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5. </a:t>
            </a:r>
            <a:r>
              <a:rPr lang="en-US" altLang="ko-KR" sz="2400" b="1" dirty="0" smtClean="0">
                <a:latin typeface="+mn-ea"/>
              </a:rPr>
              <a:t>K-means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59897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 smtClean="0">
                <a:latin typeface="+mn-ea"/>
              </a:rPr>
              <a:t>1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</a:t>
            </a:r>
            <a:r>
              <a:rPr lang="ko-KR" altLang="en-US" b="1" dirty="0" err="1" smtClean="0">
                <a:latin typeface="+mn-ea"/>
              </a:rPr>
              <a:t>클러스터링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1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(2) </a:t>
            </a:r>
            <a:r>
              <a:rPr lang="ko-KR" altLang="en-US" dirty="0" err="1" smtClean="0">
                <a:latin typeface="+mn-ea"/>
              </a:rPr>
              <a:t>클러스터링</a:t>
            </a:r>
            <a:r>
              <a:rPr lang="ko-KR" altLang="en-US" dirty="0" smtClean="0">
                <a:latin typeface="+mn-ea"/>
              </a:rPr>
              <a:t> 샘플 데이터 생성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167" y="2018681"/>
            <a:ext cx="6581775" cy="32956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5845" y="2018680"/>
            <a:ext cx="5086268" cy="474998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함수 설명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</a:rPr>
              <a:t>n</a:t>
            </a:r>
            <a:r>
              <a:rPr lang="en-US" altLang="ko-KR" dirty="0" err="1" smtClean="0">
                <a:latin typeface="+mn-ea"/>
              </a:rPr>
              <a:t>umpy.random.seed</a:t>
            </a:r>
            <a:r>
              <a:rPr lang="en-US" altLang="ko-KR" dirty="0" smtClean="0">
                <a:latin typeface="+mn-ea"/>
              </a:rPr>
              <a:t>() : </a:t>
            </a:r>
            <a:r>
              <a:rPr lang="ko-KR" altLang="en-US" dirty="0" smtClean="0">
                <a:latin typeface="+mn-ea"/>
              </a:rPr>
              <a:t>임의의 </a:t>
            </a:r>
            <a:r>
              <a:rPr lang="ko-KR" altLang="en-US" dirty="0" err="1" smtClean="0">
                <a:latin typeface="+mn-ea"/>
              </a:rPr>
              <a:t>난수</a:t>
            </a:r>
            <a:r>
              <a:rPr lang="ko-KR" altLang="en-US" dirty="0" smtClean="0">
                <a:latin typeface="+mn-ea"/>
              </a:rPr>
              <a:t> 값들을 생성하기 위한 </a:t>
            </a:r>
            <a:r>
              <a:rPr lang="ko-KR" altLang="en-US" dirty="0" err="1" smtClean="0">
                <a:latin typeface="+mn-ea"/>
              </a:rPr>
              <a:t>시드</a:t>
            </a:r>
            <a:r>
              <a:rPr lang="en-US" altLang="ko-KR" dirty="0" smtClean="0">
                <a:latin typeface="+mn-ea"/>
              </a:rPr>
              <a:t>(seed)</a:t>
            </a:r>
            <a:r>
              <a:rPr lang="ko-KR" altLang="en-US" dirty="0" smtClean="0">
                <a:latin typeface="+mn-ea"/>
              </a:rPr>
              <a:t> 값 설정 함수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변수 설명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</a:rPr>
              <a:t>c</a:t>
            </a:r>
            <a:r>
              <a:rPr lang="en-US" altLang="ko-KR" dirty="0" smtClean="0">
                <a:latin typeface="+mn-ea"/>
              </a:rPr>
              <a:t>enters : </a:t>
            </a:r>
            <a:r>
              <a:rPr lang="en-US" altLang="ko-KR" dirty="0" err="1" smtClean="0">
                <a:latin typeface="+mn-ea"/>
              </a:rPr>
              <a:t>make_blobs</a:t>
            </a:r>
            <a:r>
              <a:rPr lang="en-US" altLang="ko-KR" dirty="0" smtClean="0">
                <a:latin typeface="+mn-ea"/>
              </a:rPr>
              <a:t>() </a:t>
            </a:r>
            <a:r>
              <a:rPr lang="ko-KR" altLang="en-US" dirty="0" smtClean="0">
                <a:latin typeface="+mn-ea"/>
              </a:rPr>
              <a:t>함수로 생성할 데이터 셋의 중심점들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</a:rPr>
              <a:t>n</a:t>
            </a:r>
            <a:r>
              <a:rPr lang="en-US" altLang="ko-KR" dirty="0" err="1" smtClean="0">
                <a:latin typeface="+mn-ea"/>
              </a:rPr>
              <a:t>_clusters</a:t>
            </a:r>
            <a:r>
              <a:rPr lang="en-US" altLang="ko-KR" dirty="0" smtClean="0">
                <a:latin typeface="+mn-ea"/>
              </a:rPr>
              <a:t> : </a:t>
            </a:r>
            <a:r>
              <a:rPr lang="ko-KR" altLang="en-US" dirty="0" smtClean="0">
                <a:latin typeface="+mn-ea"/>
              </a:rPr>
              <a:t>클러스터 개수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</a:rPr>
              <a:t>d</a:t>
            </a:r>
            <a:r>
              <a:rPr lang="en-US" altLang="ko-KR" dirty="0" smtClean="0">
                <a:latin typeface="+mn-ea"/>
              </a:rPr>
              <a:t>ata : 1000x2</a:t>
            </a:r>
            <a:r>
              <a:rPr lang="ko-KR" altLang="en-US" dirty="0" smtClean="0">
                <a:latin typeface="+mn-ea"/>
              </a:rPr>
              <a:t>개의 배열 형태로 이루어진 클러스터 대상 데이터 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labels_true</a:t>
            </a:r>
            <a:r>
              <a:rPr lang="en-US" altLang="ko-KR" dirty="0" smtClean="0">
                <a:latin typeface="+mn-ea"/>
              </a:rPr>
              <a:t> : </a:t>
            </a:r>
            <a:r>
              <a:rPr lang="ko-KR" altLang="en-US" dirty="0" smtClean="0">
                <a:latin typeface="+mn-ea"/>
              </a:rPr>
              <a:t>데이터의 실제 라벨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클래스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</a:endParaRPr>
          </a:p>
          <a:p>
            <a:pPr algn="r"/>
            <a:r>
              <a:rPr lang="en-US" altLang="ko-KR" sz="1400" dirty="0" smtClean="0">
                <a:latin typeface="+mn-ea"/>
              </a:rPr>
              <a:t>* </a:t>
            </a:r>
            <a:r>
              <a:rPr lang="ko-KR" altLang="en-US" sz="1400" dirty="0" err="1" smtClean="0">
                <a:latin typeface="+mn-ea"/>
              </a:rPr>
              <a:t>시드</a:t>
            </a:r>
            <a:r>
              <a:rPr lang="ko-KR" altLang="en-US" sz="1400" dirty="0" smtClean="0">
                <a:latin typeface="+mn-ea"/>
              </a:rPr>
              <a:t> 값 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dirty="0" smtClean="0">
                <a:latin typeface="+mn-ea"/>
              </a:rPr>
              <a:t>임의의 </a:t>
            </a:r>
            <a:r>
              <a:rPr lang="ko-KR" altLang="en-US" sz="1400" dirty="0" err="1" smtClean="0">
                <a:latin typeface="+mn-ea"/>
              </a:rPr>
              <a:t>난수</a:t>
            </a:r>
            <a:r>
              <a:rPr lang="ko-KR" altLang="en-US" sz="1400" dirty="0" smtClean="0">
                <a:latin typeface="+mn-ea"/>
              </a:rPr>
              <a:t> 생성 </a:t>
            </a:r>
            <a:r>
              <a:rPr lang="ko-KR" altLang="en-US" sz="1400" smtClean="0">
                <a:latin typeface="+mn-ea"/>
              </a:rPr>
              <a:t>시 사용되는 초기값으로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같은 </a:t>
            </a:r>
            <a:r>
              <a:rPr lang="ko-KR" altLang="en-US" sz="1400" dirty="0" err="1" smtClean="0">
                <a:latin typeface="+mn-ea"/>
              </a:rPr>
              <a:t>시드</a:t>
            </a:r>
            <a:r>
              <a:rPr lang="ko-KR" altLang="en-US" sz="1400" dirty="0" smtClean="0">
                <a:latin typeface="+mn-ea"/>
              </a:rPr>
              <a:t> 값을 설정할 경우 이전과 동일한 </a:t>
            </a:r>
            <a:r>
              <a:rPr lang="ko-KR" altLang="en-US" sz="1400" dirty="0" err="1" smtClean="0">
                <a:latin typeface="+mn-ea"/>
              </a:rPr>
              <a:t>난수</a:t>
            </a:r>
            <a:r>
              <a:rPr lang="ko-KR" altLang="en-US" sz="1400" dirty="0" smtClean="0">
                <a:latin typeface="+mn-ea"/>
              </a:rPr>
              <a:t> 값들이 생성된다</a:t>
            </a:r>
            <a:r>
              <a:rPr lang="en-US" altLang="ko-KR" sz="1400" dirty="0" smtClean="0">
                <a:latin typeface="+mn-ea"/>
              </a:rPr>
              <a:t>. </a:t>
            </a:r>
          </a:p>
          <a:p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201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5. </a:t>
            </a:r>
            <a:r>
              <a:rPr lang="ko-KR" altLang="en-US" sz="2400" b="1" dirty="0" smtClean="0">
                <a:latin typeface="+mn-ea"/>
              </a:rPr>
              <a:t>단일선형회귀분석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1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en-US" altLang="ko-KR" dirty="0" smtClean="0">
                <a:latin typeface="+mn-ea"/>
              </a:rPr>
              <a:t>Python package </a:t>
            </a:r>
            <a:r>
              <a:rPr lang="ko-KR" altLang="en-US" dirty="0" smtClean="0">
                <a:latin typeface="+mn-ea"/>
              </a:rPr>
              <a:t>가져오기 및 </a:t>
            </a:r>
            <a:r>
              <a:rPr lang="en-US" altLang="ko-KR" dirty="0" err="1" smtClean="0">
                <a:latin typeface="+mn-ea"/>
              </a:rPr>
              <a:t>matplotlib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출력 옵션 설정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2790041"/>
            <a:ext cx="11181472" cy="2837204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4400" indent="-2844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패키지 설명</a:t>
            </a:r>
            <a:endParaRPr lang="en-US" altLang="ko-KR" dirty="0" smtClean="0"/>
          </a:p>
          <a:p>
            <a:pPr marL="284400" indent="-284400" fontAlgn="base">
              <a:buFontTx/>
              <a:buChar char="-"/>
            </a:pPr>
            <a:r>
              <a:rPr lang="en-US" altLang="ko-KR" sz="1600" dirty="0" smtClean="0"/>
              <a:t>pandas </a:t>
            </a:r>
            <a:r>
              <a:rPr lang="en-US" altLang="ko-KR" sz="1600" dirty="0"/>
              <a:t>: </a:t>
            </a:r>
            <a:r>
              <a:rPr lang="ko-KR" altLang="en-US" sz="1600" dirty="0"/>
              <a:t>데이터 분석</a:t>
            </a:r>
            <a:r>
              <a:rPr lang="en-US" altLang="ko-KR" sz="1600" dirty="0"/>
              <a:t>, </a:t>
            </a:r>
            <a:r>
              <a:rPr lang="ko-KR" altLang="en-US" sz="1600" dirty="0"/>
              <a:t>가공</a:t>
            </a:r>
            <a:r>
              <a:rPr lang="en-US" altLang="ko-KR" sz="1600" dirty="0"/>
              <a:t>, </a:t>
            </a:r>
            <a:r>
              <a:rPr lang="ko-KR" altLang="en-US" sz="1600" dirty="0"/>
              <a:t>처리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등을 </a:t>
            </a:r>
            <a:r>
              <a:rPr lang="ko-KR" altLang="en-US" sz="1600" dirty="0"/>
              <a:t>쉽게 하기 위한 자료구조와 </a:t>
            </a:r>
            <a:r>
              <a:rPr lang="ko-KR" altLang="en-US" sz="1600" dirty="0" smtClean="0"/>
              <a:t>처리 </a:t>
            </a:r>
            <a:r>
              <a:rPr lang="ko-KR" altLang="en-US" sz="1600" dirty="0"/>
              <a:t>함수들을 제공하는 </a:t>
            </a:r>
            <a:r>
              <a:rPr lang="ko-KR" altLang="en-US" sz="1600" dirty="0" smtClean="0"/>
              <a:t>패키지</a:t>
            </a:r>
            <a:endParaRPr lang="en-US" altLang="ko-KR" sz="1600" dirty="0" smtClean="0"/>
          </a:p>
          <a:p>
            <a:pPr marL="284400" indent="-284400">
              <a:buFontTx/>
              <a:buChar char="-"/>
            </a:pPr>
            <a:r>
              <a:rPr lang="en-US" altLang="ko-KR" sz="1600" dirty="0" err="1" smtClean="0">
                <a:latin typeface="+mn-ea"/>
              </a:rPr>
              <a:t>numpy</a:t>
            </a:r>
            <a:r>
              <a:rPr lang="en-US" altLang="ko-KR" sz="1600" dirty="0" smtClean="0">
                <a:latin typeface="+mn-ea"/>
              </a:rPr>
              <a:t> : </a:t>
            </a:r>
            <a:r>
              <a:rPr lang="ko-KR" altLang="en-US" sz="1600" dirty="0" err="1" smtClean="0">
                <a:latin typeface="+mn-ea"/>
              </a:rPr>
              <a:t>파이썬</a:t>
            </a:r>
            <a:r>
              <a:rPr lang="ko-KR" altLang="en-US" sz="1600" dirty="0" smtClean="0">
                <a:latin typeface="+mn-ea"/>
              </a:rPr>
              <a:t> 언어를 위한 행렬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벡터 등의 수학 계산을 위한 자료구조와 계산 함수를 제공하는 패키지</a:t>
            </a:r>
            <a:endParaRPr lang="en-US" altLang="ko-KR" sz="1600" dirty="0" smtClean="0">
              <a:latin typeface="+mn-ea"/>
            </a:endParaRPr>
          </a:p>
          <a:p>
            <a:pPr marL="284400" indent="-284400">
              <a:buFontTx/>
              <a:buChar char="-"/>
            </a:pPr>
            <a:r>
              <a:rPr lang="en-US" altLang="ko-KR" sz="1600" dirty="0"/>
              <a:t>pandas : </a:t>
            </a:r>
            <a:r>
              <a:rPr lang="ko-KR" altLang="en-US" sz="1600" dirty="0"/>
              <a:t>데이터 분석</a:t>
            </a:r>
            <a:r>
              <a:rPr lang="en-US" altLang="ko-KR" sz="1600" dirty="0"/>
              <a:t>, </a:t>
            </a:r>
            <a:r>
              <a:rPr lang="ko-KR" altLang="en-US" sz="1600" dirty="0"/>
              <a:t>가공</a:t>
            </a:r>
            <a:r>
              <a:rPr lang="en-US" altLang="ko-KR" sz="1600" dirty="0"/>
              <a:t>, </a:t>
            </a:r>
            <a:r>
              <a:rPr lang="ko-KR" altLang="en-US" sz="1600" dirty="0"/>
              <a:t>처리</a:t>
            </a:r>
            <a:r>
              <a:rPr lang="en-US" altLang="ko-KR" sz="1600" dirty="0"/>
              <a:t> </a:t>
            </a:r>
            <a:r>
              <a:rPr lang="ko-KR" altLang="en-US" sz="1600" dirty="0"/>
              <a:t>등을 쉽게 하기 위한 자료구조와 처리 함수들을 제공하는 </a:t>
            </a:r>
            <a:r>
              <a:rPr lang="ko-KR" altLang="en-US" sz="1600" dirty="0" smtClean="0"/>
              <a:t>패키지</a:t>
            </a:r>
            <a:endParaRPr lang="en-US" altLang="ko-KR" sz="1600" dirty="0" smtClean="0"/>
          </a:p>
          <a:p>
            <a:pPr marL="284400" indent="-284400">
              <a:buFontTx/>
              <a:buChar char="-"/>
            </a:pPr>
            <a:r>
              <a:rPr lang="en-US" altLang="ko-KR" sz="1600" dirty="0" err="1">
                <a:latin typeface="+mn-ea"/>
              </a:rPr>
              <a:t>m</a:t>
            </a:r>
            <a:r>
              <a:rPr lang="en-US" altLang="ko-KR" sz="1600" dirty="0" err="1" smtClean="0">
                <a:latin typeface="+mn-ea"/>
              </a:rPr>
              <a:t>atplotlib</a:t>
            </a:r>
            <a:r>
              <a:rPr lang="en-US" altLang="ko-KR" sz="1600" dirty="0" smtClean="0">
                <a:latin typeface="+mn-ea"/>
              </a:rPr>
              <a:t> : </a:t>
            </a:r>
            <a:r>
              <a:rPr lang="ko-KR" altLang="en-US" sz="1600" dirty="0" smtClean="0">
                <a:latin typeface="+mn-ea"/>
              </a:rPr>
              <a:t>플롯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그래프</a:t>
            </a:r>
            <a:r>
              <a:rPr lang="en-US" altLang="ko-KR" sz="1600" dirty="0" smtClean="0">
                <a:latin typeface="+mn-ea"/>
              </a:rPr>
              <a:t>)</a:t>
            </a:r>
            <a:r>
              <a:rPr lang="ko-KR" altLang="en-US" sz="1600" dirty="0" smtClean="0">
                <a:latin typeface="+mn-ea"/>
              </a:rPr>
              <a:t>를 그릴 때 주로 쓰이는 </a:t>
            </a:r>
            <a:r>
              <a:rPr lang="en-US" altLang="ko-KR" sz="1600" dirty="0" smtClean="0">
                <a:latin typeface="+mn-ea"/>
              </a:rPr>
              <a:t>2D, 3D </a:t>
            </a:r>
            <a:r>
              <a:rPr lang="ko-KR" altLang="en-US" sz="1600" dirty="0" err="1" smtClean="0">
                <a:latin typeface="+mn-ea"/>
              </a:rPr>
              <a:t>플롯팅</a:t>
            </a:r>
            <a:r>
              <a:rPr lang="ko-KR" altLang="en-US" sz="1600" dirty="0" smtClean="0">
                <a:latin typeface="+mn-ea"/>
              </a:rPr>
              <a:t> 패키지</a:t>
            </a:r>
            <a:r>
              <a:rPr lang="en-US" altLang="ko-KR" sz="1600" dirty="0" smtClean="0">
                <a:latin typeface="+mn-ea"/>
              </a:rPr>
              <a:t> </a:t>
            </a:r>
          </a:p>
          <a:p>
            <a:pPr marL="284400" indent="-284400">
              <a:buFontTx/>
              <a:buChar char="-"/>
            </a:pPr>
            <a:r>
              <a:rPr lang="en-US" altLang="ko-KR" sz="1600" dirty="0" err="1" smtClean="0">
                <a:latin typeface="+mn-ea"/>
              </a:rPr>
              <a:t>matplotlib.pyplot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 </a:t>
            </a:r>
            <a:r>
              <a:rPr lang="en-US" altLang="ko-KR" sz="1600" dirty="0" err="1">
                <a:latin typeface="+mn-ea"/>
              </a:rPr>
              <a:t>matplotlib</a:t>
            </a:r>
            <a:r>
              <a:rPr lang="ko-KR" altLang="en-US" sz="1600" dirty="0">
                <a:latin typeface="+mn-ea"/>
              </a:rPr>
              <a:t>의 서브패키지로 </a:t>
            </a:r>
            <a:r>
              <a:rPr lang="en-US" altLang="ko-KR" sz="1600" dirty="0" smtClean="0">
                <a:latin typeface="+mn-ea"/>
              </a:rPr>
              <a:t>*</a:t>
            </a:r>
            <a:r>
              <a:rPr lang="en-US" altLang="ko-KR" sz="1600" dirty="0">
                <a:latin typeface="+mn-ea"/>
              </a:rPr>
              <a:t>MATLAB </a:t>
            </a:r>
            <a:r>
              <a:rPr lang="ko-KR" altLang="en-US" sz="1600" dirty="0">
                <a:latin typeface="+mn-ea"/>
              </a:rPr>
              <a:t>처럼 플롯을 그려주는 </a:t>
            </a:r>
            <a:r>
              <a:rPr lang="ko-KR" altLang="en-US" sz="1600" dirty="0" smtClean="0">
                <a:latin typeface="+mn-ea"/>
              </a:rPr>
              <a:t>패키지</a:t>
            </a:r>
            <a:endParaRPr lang="en-US" altLang="ko-KR" sz="1600" dirty="0" smtClean="0">
              <a:latin typeface="+mn-ea"/>
            </a:endParaRPr>
          </a:p>
          <a:p>
            <a:pPr marL="284400" lvl="0" indent="-284400" algn="r"/>
            <a:r>
              <a:rPr lang="en-US" altLang="ko-KR" sz="1400" dirty="0" smtClean="0">
                <a:solidFill>
                  <a:prstClr val="black"/>
                </a:solidFill>
              </a:rPr>
              <a:t>*MATLAB : </a:t>
            </a:r>
            <a:r>
              <a:rPr lang="ko-KR" altLang="en-US" sz="1400" dirty="0" smtClean="0">
                <a:solidFill>
                  <a:prstClr val="black"/>
                </a:solidFill>
              </a:rPr>
              <a:t>수치 해석 및 프로그래밍 환경을 제공하는 </a:t>
            </a:r>
            <a:r>
              <a:rPr lang="ko-KR" altLang="en-US" sz="1400" dirty="0">
                <a:solidFill>
                  <a:prstClr val="black"/>
                </a:solidFill>
              </a:rPr>
              <a:t>공학용 </a:t>
            </a:r>
            <a:r>
              <a:rPr lang="ko-KR" altLang="en-US" sz="1400" dirty="0" smtClean="0">
                <a:solidFill>
                  <a:prstClr val="black"/>
                </a:solidFill>
              </a:rPr>
              <a:t>소프트웨어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marL="284400" indent="-2844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코드 설명</a:t>
            </a:r>
            <a:endParaRPr lang="en-US" altLang="ko-KR" dirty="0">
              <a:latin typeface="+mn-ea"/>
            </a:endParaRPr>
          </a:p>
          <a:p>
            <a:pPr marL="284400" indent="-284400">
              <a:buFontTx/>
              <a:buChar char="-"/>
            </a:pPr>
            <a:r>
              <a:rPr lang="en-US" altLang="ko-KR" sz="1600" dirty="0">
                <a:latin typeface="+mn-ea"/>
              </a:rPr>
              <a:t>%</a:t>
            </a:r>
            <a:r>
              <a:rPr lang="en-US" altLang="ko-KR" sz="1600" dirty="0" err="1">
                <a:latin typeface="+mn-ea"/>
              </a:rPr>
              <a:t>matplotlib</a:t>
            </a:r>
            <a:r>
              <a:rPr lang="en-US" altLang="ko-KR" sz="1600" dirty="0">
                <a:latin typeface="+mn-ea"/>
              </a:rPr>
              <a:t> inline : </a:t>
            </a:r>
            <a:r>
              <a:rPr lang="en-US" altLang="ko-KR" sz="1600" dirty="0" err="1">
                <a:latin typeface="+mn-ea"/>
              </a:rPr>
              <a:t>ipython</a:t>
            </a:r>
            <a:r>
              <a:rPr lang="ko-KR" altLang="en-US" sz="1600" dirty="0">
                <a:latin typeface="+mn-ea"/>
              </a:rPr>
              <a:t>의 </a:t>
            </a:r>
            <a:r>
              <a:rPr lang="en-US" altLang="ko-KR" sz="1600" dirty="0">
                <a:latin typeface="+mn-ea"/>
              </a:rPr>
              <a:t>“magic function” </a:t>
            </a:r>
            <a:r>
              <a:rPr lang="ko-KR" altLang="en-US" sz="1600" dirty="0">
                <a:latin typeface="+mn-ea"/>
              </a:rPr>
              <a:t>중 하나로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matplotlib</a:t>
            </a:r>
            <a:r>
              <a:rPr lang="ko-KR" altLang="en-US" sz="1600" dirty="0">
                <a:latin typeface="+mn-ea"/>
              </a:rPr>
              <a:t>의 시각화 결과를 </a:t>
            </a:r>
            <a:r>
              <a:rPr lang="en-US" altLang="ko-KR" sz="1600" dirty="0" err="1">
                <a:latin typeface="+mn-ea"/>
              </a:rPr>
              <a:t>Ipython</a:t>
            </a:r>
            <a:r>
              <a:rPr lang="en-US" altLang="ko-KR" sz="1600" dirty="0">
                <a:latin typeface="+mn-ea"/>
              </a:rPr>
              <a:t> notebook </a:t>
            </a:r>
            <a:r>
              <a:rPr lang="ko-KR" altLang="en-US" sz="1600" dirty="0">
                <a:latin typeface="+mn-ea"/>
              </a:rPr>
              <a:t>안에서 출력하는 </a:t>
            </a:r>
            <a:r>
              <a:rPr lang="ko-KR" altLang="en-US" sz="1600" dirty="0" smtClean="0">
                <a:latin typeface="+mn-ea"/>
              </a:rPr>
              <a:t>함수</a:t>
            </a:r>
            <a:endParaRPr lang="en-US" altLang="ko-KR" sz="1600" dirty="0">
              <a:latin typeface="+mn-ea"/>
            </a:endParaRPr>
          </a:p>
          <a:p>
            <a:pPr marL="284400" indent="-284400">
              <a:buFontTx/>
              <a:buChar char="-"/>
            </a:pPr>
            <a:r>
              <a:rPr lang="en-US" altLang="ko-KR" sz="1600" dirty="0" err="1">
                <a:latin typeface="+mn-ea"/>
              </a:rPr>
              <a:t>matplotlib.style.use</a:t>
            </a:r>
            <a:r>
              <a:rPr lang="en-US" altLang="ko-KR" sz="1600" dirty="0" smtClean="0">
                <a:latin typeface="+mn-ea"/>
              </a:rPr>
              <a:t>.(‘</a:t>
            </a:r>
            <a:r>
              <a:rPr lang="en-US" altLang="ko-KR" sz="1600" dirty="0" err="1" smtClean="0">
                <a:latin typeface="+mn-ea"/>
              </a:rPr>
              <a:t>ggplot</a:t>
            </a:r>
            <a:r>
              <a:rPr lang="en-US" altLang="ko-KR" sz="1600" dirty="0" smtClean="0">
                <a:latin typeface="+mn-ea"/>
              </a:rPr>
              <a:t>’) </a:t>
            </a:r>
            <a:r>
              <a:rPr lang="en-US" altLang="ko-KR" sz="1600" dirty="0">
                <a:latin typeface="+mn-ea"/>
              </a:rPr>
              <a:t>: </a:t>
            </a:r>
            <a:r>
              <a:rPr lang="en-US" altLang="ko-KR" sz="1600" dirty="0" err="1" smtClean="0">
                <a:latin typeface="+mn-ea"/>
              </a:rPr>
              <a:t>matplotlib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패키</a:t>
            </a:r>
            <a:r>
              <a:rPr lang="ko-KR" altLang="en-US" sz="1600" dirty="0">
                <a:latin typeface="+mn-ea"/>
              </a:rPr>
              <a:t>지</a:t>
            </a:r>
            <a:r>
              <a:rPr lang="ko-KR" altLang="en-US" sz="1600" dirty="0" smtClean="0">
                <a:latin typeface="+mn-ea"/>
              </a:rPr>
              <a:t>에서 </a:t>
            </a:r>
            <a:r>
              <a:rPr lang="ko-KR" altLang="en-US" sz="1600" dirty="0">
                <a:latin typeface="+mn-ea"/>
              </a:rPr>
              <a:t>제공하는 </a:t>
            </a:r>
            <a:r>
              <a:rPr lang="ko-KR" altLang="en-US" sz="1600" dirty="0" smtClean="0">
                <a:latin typeface="+mn-ea"/>
              </a:rPr>
              <a:t>스타일중 </a:t>
            </a:r>
            <a:r>
              <a:rPr lang="en-US" altLang="ko-KR" sz="1600" dirty="0" smtClean="0">
                <a:latin typeface="+mn-ea"/>
              </a:rPr>
              <a:t>‘</a:t>
            </a:r>
            <a:r>
              <a:rPr lang="en-US" altLang="ko-KR" sz="1600" dirty="0" err="1" smtClean="0">
                <a:latin typeface="+mn-ea"/>
              </a:rPr>
              <a:t>ggplot</a:t>
            </a:r>
            <a:r>
              <a:rPr lang="en-US" altLang="ko-KR" sz="1600" dirty="0" smtClean="0">
                <a:latin typeface="+mn-ea"/>
              </a:rPr>
              <a:t>’</a:t>
            </a:r>
            <a:r>
              <a:rPr lang="ko-KR" altLang="en-US" sz="1600" dirty="0" smtClean="0">
                <a:latin typeface="+mn-ea"/>
              </a:rPr>
              <a:t>을 </a:t>
            </a:r>
            <a:r>
              <a:rPr lang="ko-KR" altLang="en-US" sz="1600" dirty="0">
                <a:latin typeface="+mn-ea"/>
              </a:rPr>
              <a:t>지정해서 </a:t>
            </a:r>
            <a:r>
              <a:rPr lang="ko-KR" altLang="en-US" sz="1600" dirty="0" smtClean="0">
                <a:latin typeface="+mn-ea"/>
              </a:rPr>
              <a:t>사용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5" y="1404733"/>
            <a:ext cx="949642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10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5. </a:t>
            </a:r>
            <a:r>
              <a:rPr lang="en-US" altLang="ko-KR" sz="2400" b="1" dirty="0" smtClean="0">
                <a:latin typeface="+mn-ea"/>
              </a:rPr>
              <a:t>K-means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59079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 smtClean="0">
                <a:latin typeface="+mn-ea"/>
              </a:rPr>
              <a:t>1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</a:t>
            </a:r>
            <a:r>
              <a:rPr lang="ko-KR" altLang="en-US" b="1" dirty="0" err="1" smtClean="0">
                <a:latin typeface="+mn-ea"/>
              </a:rPr>
              <a:t>클러스터링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1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(3) </a:t>
            </a:r>
            <a:r>
              <a:rPr lang="ko-KR" altLang="en-US" dirty="0" smtClean="0">
                <a:latin typeface="+mn-ea"/>
              </a:rPr>
              <a:t>데이터 및 라벨 확인 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770" y="2018681"/>
            <a:ext cx="4238625" cy="39147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1287" y="2018680"/>
            <a:ext cx="4680826" cy="1271057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함수 설명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numpy.unique</a:t>
            </a:r>
            <a:r>
              <a:rPr lang="en-US" altLang="ko-KR" dirty="0" smtClean="0">
                <a:latin typeface="+mn-ea"/>
              </a:rPr>
              <a:t>() : </a:t>
            </a:r>
            <a:r>
              <a:rPr lang="ko-KR" altLang="en-US" dirty="0" smtClean="0">
                <a:latin typeface="+mn-ea"/>
              </a:rPr>
              <a:t>배열 값 중 중복을 제거한 후 각기 다른 값들만 추출하는 함수</a:t>
            </a:r>
            <a:r>
              <a:rPr lang="en-US" altLang="ko-KR" dirty="0" smtClean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92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5. </a:t>
            </a:r>
            <a:r>
              <a:rPr lang="en-US" altLang="ko-KR" sz="2400" b="1" dirty="0" smtClean="0">
                <a:latin typeface="+mn-ea"/>
              </a:rPr>
              <a:t>K-means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59897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 smtClean="0">
                <a:latin typeface="+mn-ea"/>
              </a:rPr>
              <a:t>1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</a:t>
            </a:r>
            <a:r>
              <a:rPr lang="ko-KR" altLang="en-US" b="1" dirty="0" err="1" smtClean="0">
                <a:latin typeface="+mn-ea"/>
              </a:rPr>
              <a:t>클러스터링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1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(4) 2</a:t>
            </a:r>
            <a:r>
              <a:rPr lang="ko-KR" altLang="en-US" dirty="0" smtClean="0">
                <a:latin typeface="+mn-ea"/>
              </a:rPr>
              <a:t>차원 평면에 데이터 나타내기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694" y="1479989"/>
            <a:ext cx="6194421" cy="520459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5845" y="2018680"/>
            <a:ext cx="5531272" cy="2153927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함수 설명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latin typeface="+mn-ea"/>
              </a:rPr>
              <a:t>p</a:t>
            </a:r>
            <a:r>
              <a:rPr lang="en-US" altLang="ko-KR" dirty="0" err="1" smtClean="0">
                <a:latin typeface="+mn-ea"/>
              </a:rPr>
              <a:t>yplot.figure</a:t>
            </a:r>
            <a:r>
              <a:rPr lang="en-US" altLang="ko-KR" dirty="0" smtClean="0">
                <a:latin typeface="+mn-ea"/>
              </a:rPr>
              <a:t>() :</a:t>
            </a:r>
            <a:r>
              <a:rPr lang="en-US" altLang="ko-KR" dirty="0">
                <a:latin typeface="+mn-ea"/>
              </a:rPr>
              <a:t>plot</a:t>
            </a:r>
            <a:r>
              <a:rPr lang="ko-KR" altLang="en-US" dirty="0">
                <a:latin typeface="+mn-ea"/>
              </a:rPr>
              <a:t>의 새로운 </a:t>
            </a:r>
            <a:r>
              <a:rPr lang="en-US" altLang="ko-KR" dirty="0">
                <a:latin typeface="+mn-ea"/>
              </a:rPr>
              <a:t>figure(</a:t>
            </a:r>
            <a:r>
              <a:rPr lang="ko-KR" altLang="en-US" dirty="0">
                <a:latin typeface="+mn-ea"/>
              </a:rPr>
              <a:t>모양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생성하는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함수</a:t>
            </a:r>
            <a:endParaRPr lang="en-US" altLang="ko-KR" dirty="0" smtClean="0">
              <a:latin typeface="+mn-ea"/>
            </a:endParaRPr>
          </a:p>
          <a:p>
            <a:pPr marL="342900" indent="-342900" fontAlgn="base">
              <a:buFontTx/>
              <a:buChar char="-"/>
            </a:pPr>
            <a:r>
              <a:rPr lang="en-US" altLang="ko-KR" dirty="0" err="1">
                <a:latin typeface="+mn-ea"/>
              </a:rPr>
              <a:t>p</a:t>
            </a:r>
            <a:r>
              <a:rPr lang="en-US" altLang="ko-KR" dirty="0" err="1" smtClean="0">
                <a:latin typeface="+mn-ea"/>
              </a:rPr>
              <a:t>yplot.scatter</a:t>
            </a:r>
            <a:r>
              <a:rPr lang="en-US" altLang="ko-KR" dirty="0" smtClean="0">
                <a:latin typeface="+mn-ea"/>
              </a:rPr>
              <a:t>() </a:t>
            </a:r>
            <a:r>
              <a:rPr lang="en-US" altLang="ko-KR" dirty="0"/>
              <a:t>: x</a:t>
            </a:r>
            <a:r>
              <a:rPr lang="ko-KR" altLang="en-US" dirty="0"/>
              <a:t> 변수 대 </a:t>
            </a:r>
            <a:r>
              <a:rPr lang="en-US" altLang="ko-KR" dirty="0"/>
              <a:t>y </a:t>
            </a:r>
            <a:r>
              <a:rPr lang="ko-KR" altLang="en-US" dirty="0"/>
              <a:t>변수의 </a:t>
            </a:r>
            <a:r>
              <a:rPr lang="en-US" altLang="ko-KR" dirty="0" smtClean="0"/>
              <a:t> </a:t>
            </a:r>
            <a:r>
              <a:rPr lang="ko-KR" altLang="en-US" dirty="0" err="1"/>
              <a:t>산점도를</a:t>
            </a:r>
            <a:r>
              <a:rPr lang="ko-KR" altLang="en-US" dirty="0"/>
              <a:t> 만드는 </a:t>
            </a:r>
            <a:r>
              <a:rPr lang="ko-KR" altLang="en-US" dirty="0" smtClean="0"/>
              <a:t>함수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310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5. </a:t>
            </a:r>
            <a:r>
              <a:rPr lang="en-US" altLang="ko-KR" sz="2400" b="1" dirty="0" smtClean="0">
                <a:latin typeface="+mn-ea"/>
              </a:rPr>
              <a:t>K-means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59897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 smtClean="0">
                <a:latin typeface="+mn-ea"/>
              </a:rPr>
              <a:t>1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</a:t>
            </a:r>
            <a:r>
              <a:rPr lang="ko-KR" altLang="en-US" b="1" dirty="0" err="1" smtClean="0">
                <a:latin typeface="+mn-ea"/>
              </a:rPr>
              <a:t>클러스터링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1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(5) </a:t>
            </a:r>
            <a:r>
              <a:rPr lang="ko-KR" altLang="en-US" dirty="0" smtClean="0">
                <a:latin typeface="+mn-ea"/>
              </a:rPr>
              <a:t>모델 학습시키기</a:t>
            </a:r>
            <a:endParaRPr lang="en-US" altLang="ko-KR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770" y="2018680"/>
            <a:ext cx="6173852" cy="17019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1287" y="2018680"/>
            <a:ext cx="4680826" cy="2574341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함수 설명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sklearn.cluster.KMeans.fit</a:t>
            </a:r>
            <a:r>
              <a:rPr lang="en-US" altLang="ko-KR" dirty="0" smtClean="0">
                <a:latin typeface="+mn-ea"/>
              </a:rPr>
              <a:t>() : K-Means </a:t>
            </a:r>
            <a:r>
              <a:rPr lang="ko-KR" altLang="en-US" dirty="0" err="1" smtClean="0">
                <a:latin typeface="+mn-ea"/>
              </a:rPr>
              <a:t>클러스터링을</a:t>
            </a:r>
            <a:r>
              <a:rPr lang="ko-KR" altLang="en-US" dirty="0" smtClean="0">
                <a:latin typeface="+mn-ea"/>
              </a:rPr>
              <a:t> 수행하는 함수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변수 설명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- estimator : K-Means </a:t>
            </a:r>
            <a:r>
              <a:rPr lang="ko-KR" altLang="en-US" dirty="0" smtClean="0">
                <a:latin typeface="+mn-ea"/>
              </a:rPr>
              <a:t>모델 클래스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095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5. </a:t>
            </a:r>
            <a:r>
              <a:rPr lang="en-US" altLang="ko-KR" sz="2400" b="1" dirty="0" smtClean="0">
                <a:latin typeface="+mn-ea"/>
              </a:rPr>
              <a:t>K-means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59897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 smtClean="0">
                <a:latin typeface="+mn-ea"/>
              </a:rPr>
              <a:t>1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</a:t>
            </a:r>
            <a:r>
              <a:rPr lang="ko-KR" altLang="en-US" b="1" dirty="0" err="1" smtClean="0">
                <a:latin typeface="+mn-ea"/>
              </a:rPr>
              <a:t>클러스터링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1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(6) </a:t>
            </a:r>
            <a:r>
              <a:rPr lang="ko-KR" altLang="en-US" dirty="0" err="1" smtClean="0">
                <a:latin typeface="+mn-ea"/>
              </a:rPr>
              <a:t>클러스터링</a:t>
            </a:r>
            <a:r>
              <a:rPr lang="ko-KR" altLang="en-US" dirty="0" smtClean="0">
                <a:latin typeface="+mn-ea"/>
              </a:rPr>
              <a:t> 결과 확인하기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215" y="2018681"/>
            <a:ext cx="6341351" cy="29436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1287" y="2018680"/>
            <a:ext cx="4680826" cy="467641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함수 설명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pyplot.cm.get_cmap</a:t>
            </a:r>
            <a:r>
              <a:rPr lang="en-US" altLang="ko-KR" dirty="0" smtClean="0">
                <a:latin typeface="+mn-ea"/>
              </a:rPr>
              <a:t>() :</a:t>
            </a:r>
            <a:r>
              <a:rPr lang="en-US" altLang="ko-KR" dirty="0" err="1"/>
              <a:t>colormap</a:t>
            </a:r>
            <a:r>
              <a:rPr lang="en-US" altLang="ko-KR" dirty="0"/>
              <a:t> </a:t>
            </a:r>
            <a:r>
              <a:rPr lang="ko-KR" altLang="en-US" dirty="0" err="1"/>
              <a:t>인스턴스를</a:t>
            </a:r>
            <a:r>
              <a:rPr lang="ko-KR" altLang="en-US" dirty="0"/>
              <a:t> 가져오는 </a:t>
            </a:r>
            <a:r>
              <a:rPr lang="ko-KR" altLang="en-US" dirty="0" smtClean="0"/>
              <a:t>함수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</a:rPr>
              <a:t>n</a:t>
            </a:r>
            <a:r>
              <a:rPr lang="en-US" altLang="ko-KR" dirty="0" err="1" smtClean="0">
                <a:latin typeface="+mn-ea"/>
              </a:rPr>
              <a:t>umpy.min</a:t>
            </a:r>
            <a:r>
              <a:rPr lang="en-US" altLang="ko-KR" dirty="0" smtClean="0">
                <a:latin typeface="+mn-ea"/>
              </a:rPr>
              <a:t>() : </a:t>
            </a:r>
            <a:r>
              <a:rPr lang="ko-KR" altLang="en-US" dirty="0" smtClean="0">
                <a:latin typeface="+mn-ea"/>
              </a:rPr>
              <a:t>최소 값을 구하는 함수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</a:rPr>
              <a:t>n</a:t>
            </a:r>
            <a:r>
              <a:rPr lang="en-US" altLang="ko-KR" dirty="0" err="1" smtClean="0">
                <a:latin typeface="+mn-ea"/>
              </a:rPr>
              <a:t>umpy.max</a:t>
            </a:r>
            <a:r>
              <a:rPr lang="en-US" altLang="ko-KR" dirty="0" smtClean="0">
                <a:latin typeface="+mn-ea"/>
              </a:rPr>
              <a:t>() : </a:t>
            </a:r>
            <a:r>
              <a:rPr lang="ko-KR" altLang="en-US" dirty="0" smtClean="0">
                <a:latin typeface="+mn-ea"/>
              </a:rPr>
              <a:t>최대 값을 구하는 함수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클래스 변수 설명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sklearn.cluster.KMeans.labels</a:t>
            </a:r>
            <a:r>
              <a:rPr lang="en-US" altLang="ko-KR" dirty="0" smtClean="0">
                <a:latin typeface="+mn-ea"/>
              </a:rPr>
              <a:t>_ : </a:t>
            </a:r>
            <a:r>
              <a:rPr lang="ko-KR" altLang="en-US" dirty="0" smtClean="0">
                <a:latin typeface="+mn-ea"/>
              </a:rPr>
              <a:t>각 데이터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포인터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의 라벨 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변수 설명 </a:t>
            </a:r>
            <a:r>
              <a:rPr lang="en-US" altLang="ko-KR" dirty="0" smtClean="0">
                <a:latin typeface="+mn-ea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labels_predict</a:t>
            </a:r>
            <a:r>
              <a:rPr lang="en-US" altLang="ko-KR" dirty="0" smtClean="0">
                <a:latin typeface="+mn-ea"/>
              </a:rPr>
              <a:t> : </a:t>
            </a:r>
            <a:r>
              <a:rPr lang="ko-KR" altLang="en-US" dirty="0" smtClean="0">
                <a:latin typeface="+mn-ea"/>
              </a:rPr>
              <a:t>학습한 모델로 예측한 라벨 데이터 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cm : ‘jet’ </a:t>
            </a:r>
            <a:r>
              <a:rPr lang="ko-KR" altLang="en-US" dirty="0" err="1" smtClean="0">
                <a:latin typeface="+mn-ea"/>
              </a:rPr>
              <a:t>칼라맵</a:t>
            </a:r>
            <a:r>
              <a:rPr lang="ko-KR" altLang="en-US" dirty="0" smtClean="0">
                <a:latin typeface="+mn-ea"/>
              </a:rPr>
              <a:t> 변수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</a:rPr>
              <a:t>s</a:t>
            </a:r>
            <a:r>
              <a:rPr lang="en-US" altLang="ko-KR" dirty="0" err="1" smtClean="0">
                <a:latin typeface="+mn-ea"/>
              </a:rPr>
              <a:t>caled_labels</a:t>
            </a:r>
            <a:r>
              <a:rPr lang="en-US" altLang="ko-KR" dirty="0" smtClean="0">
                <a:latin typeface="+mn-ea"/>
              </a:rPr>
              <a:t> : </a:t>
            </a:r>
            <a:r>
              <a:rPr lang="en-US" altLang="ko-KR" dirty="0" err="1" smtClean="0">
                <a:latin typeface="+mn-ea"/>
              </a:rPr>
              <a:t>labels_predict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변수를 </a:t>
            </a:r>
            <a:r>
              <a:rPr lang="en-US" altLang="ko-KR" dirty="0" smtClean="0">
                <a:latin typeface="+mn-ea"/>
              </a:rPr>
              <a:t>0</a:t>
            </a:r>
            <a:r>
              <a:rPr lang="ko-KR" altLang="en-US" dirty="0" smtClean="0">
                <a:latin typeface="+mn-ea"/>
              </a:rPr>
              <a:t>에서 </a:t>
            </a:r>
            <a:r>
              <a:rPr lang="en-US" altLang="ko-KR" dirty="0" smtClean="0">
                <a:latin typeface="+mn-ea"/>
              </a:rPr>
              <a:t>1</a:t>
            </a:r>
            <a:r>
              <a:rPr lang="ko-KR" altLang="en-US" dirty="0" smtClean="0">
                <a:latin typeface="+mn-ea"/>
              </a:rPr>
              <a:t>사이로 정규화한 값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291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5. </a:t>
            </a:r>
            <a:r>
              <a:rPr lang="en-US" altLang="ko-KR" sz="2400" b="1" dirty="0" smtClean="0">
                <a:latin typeface="+mn-ea"/>
              </a:rPr>
              <a:t>K-means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59897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 smtClean="0">
                <a:latin typeface="+mn-ea"/>
              </a:rPr>
              <a:t>1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</a:t>
            </a:r>
            <a:r>
              <a:rPr lang="ko-KR" altLang="en-US" b="1" dirty="0" err="1" smtClean="0">
                <a:latin typeface="+mn-ea"/>
              </a:rPr>
              <a:t>클러스터링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1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(7) </a:t>
            </a:r>
            <a:r>
              <a:rPr lang="ko-KR" altLang="en-US" dirty="0" err="1" smtClean="0">
                <a:latin typeface="+mn-ea"/>
              </a:rPr>
              <a:t>클러스터링</a:t>
            </a:r>
            <a:r>
              <a:rPr lang="ko-KR" altLang="en-US" dirty="0" smtClean="0">
                <a:latin typeface="+mn-ea"/>
              </a:rPr>
              <a:t> 결과 확인하기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318" y="1503880"/>
            <a:ext cx="6380600" cy="535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8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5. </a:t>
            </a:r>
            <a:r>
              <a:rPr lang="en-US" altLang="ko-KR" sz="2400" b="1" dirty="0" smtClean="0">
                <a:latin typeface="+mn-ea"/>
              </a:rPr>
              <a:t>K-means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91942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+mn-ea"/>
              </a:rPr>
              <a:t>2)  </a:t>
            </a: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</a:t>
            </a:r>
            <a:r>
              <a:rPr lang="ko-KR" altLang="en-US" b="1" dirty="0" err="1" smtClean="0">
                <a:latin typeface="+mn-ea"/>
              </a:rPr>
              <a:t>클러스터링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2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(1) Python </a:t>
            </a:r>
            <a:r>
              <a:rPr lang="ko-KR" altLang="en-US" dirty="0" smtClean="0">
                <a:latin typeface="+mn-ea"/>
              </a:rPr>
              <a:t>패키지 가져오기 및 </a:t>
            </a:r>
            <a:r>
              <a:rPr lang="ko-KR" altLang="en-US" dirty="0" err="1" smtClean="0">
                <a:latin typeface="+mn-ea"/>
              </a:rPr>
              <a:t>난수로</a:t>
            </a:r>
            <a:r>
              <a:rPr lang="ko-KR" altLang="en-US" dirty="0" smtClean="0">
                <a:latin typeface="+mn-ea"/>
              </a:rPr>
              <a:t> 이루어진 샘플 데이터 생성을 위한 </a:t>
            </a:r>
            <a:r>
              <a:rPr lang="en-US" altLang="ko-KR" dirty="0" smtClean="0">
                <a:latin typeface="+mn-ea"/>
              </a:rPr>
              <a:t>seed </a:t>
            </a:r>
            <a:r>
              <a:rPr lang="ko-KR" altLang="en-US" dirty="0" smtClean="0">
                <a:latin typeface="+mn-ea"/>
              </a:rPr>
              <a:t>값 설정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318" y="2018681"/>
            <a:ext cx="5381625" cy="1638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1797" y="2018679"/>
            <a:ext cx="4680826" cy="3383637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패키지 설명</a:t>
            </a:r>
            <a:endParaRPr lang="en-US" altLang="ko-KR" dirty="0" smtClean="0">
              <a:latin typeface="+mn-ea"/>
            </a:endParaRPr>
          </a:p>
          <a:p>
            <a:pPr marL="342900" indent="-342900" fontAlgn="base">
              <a:buFontTx/>
              <a:buChar char="-"/>
            </a:pPr>
            <a:r>
              <a:rPr lang="en-US" altLang="ko-KR" dirty="0" smtClean="0">
                <a:latin typeface="+mn-ea"/>
              </a:rPr>
              <a:t>pandas :</a:t>
            </a:r>
            <a:r>
              <a:rPr lang="ko-KR" altLang="en-US" dirty="0"/>
              <a:t>데이터 분석</a:t>
            </a:r>
            <a:r>
              <a:rPr lang="en-US" altLang="ko-KR" dirty="0"/>
              <a:t>, </a:t>
            </a:r>
            <a:r>
              <a:rPr lang="ko-KR" altLang="en-US" dirty="0"/>
              <a:t>가공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 </a:t>
            </a:r>
          </a:p>
          <a:p>
            <a:pPr fontAlgn="base"/>
            <a:r>
              <a:rPr lang="ko-KR" altLang="en-US" dirty="0"/>
              <a:t>등을 쉽게 하기 위한 자료구조와 </a:t>
            </a:r>
            <a:endParaRPr lang="en-US" altLang="ko-KR" dirty="0"/>
          </a:p>
          <a:p>
            <a:pPr fontAlgn="base"/>
            <a:r>
              <a:rPr lang="ko-KR" altLang="en-US" dirty="0"/>
              <a:t>처리 함수들을 제공하는 </a:t>
            </a:r>
            <a:r>
              <a:rPr lang="ko-KR" altLang="en-US" dirty="0" smtClean="0"/>
              <a:t>패키지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함수 설명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sklearn.datasets.load_digits</a:t>
            </a:r>
            <a:r>
              <a:rPr lang="en-US" altLang="ko-KR" dirty="0" smtClean="0">
                <a:latin typeface="+mn-ea"/>
              </a:rPr>
              <a:t>() : 0</a:t>
            </a:r>
            <a:r>
              <a:rPr lang="ko-KR" altLang="en-US" dirty="0" smtClean="0">
                <a:latin typeface="+mn-ea"/>
              </a:rPr>
              <a:t>에서 </a:t>
            </a:r>
            <a:r>
              <a:rPr lang="en-US" altLang="ko-KR" dirty="0" smtClean="0">
                <a:latin typeface="+mn-ea"/>
              </a:rPr>
              <a:t>9</a:t>
            </a:r>
            <a:r>
              <a:rPr lang="ko-KR" altLang="en-US" dirty="0" smtClean="0">
                <a:latin typeface="+mn-ea"/>
              </a:rPr>
              <a:t>까지의 정수로 이루어진 샘플 데이터 셋을 가져오는 함수 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</a:rPr>
              <a:t>s</a:t>
            </a:r>
            <a:r>
              <a:rPr lang="en-US" altLang="ko-KR" dirty="0" err="1" smtClean="0">
                <a:latin typeface="+mn-ea"/>
              </a:rPr>
              <a:t>klearn.preprocessing.scale</a:t>
            </a:r>
            <a:r>
              <a:rPr lang="en-US" altLang="ko-KR" dirty="0" smtClean="0">
                <a:latin typeface="+mn-ea"/>
              </a:rPr>
              <a:t>() : </a:t>
            </a:r>
            <a:r>
              <a:rPr lang="ko-KR" altLang="en-US" dirty="0" smtClean="0">
                <a:latin typeface="+mn-ea"/>
              </a:rPr>
              <a:t>데이터 셋의 분포를 평균 </a:t>
            </a:r>
            <a:r>
              <a:rPr lang="en-US" altLang="ko-KR" dirty="0" smtClean="0">
                <a:latin typeface="+mn-ea"/>
              </a:rPr>
              <a:t>0, </a:t>
            </a:r>
            <a:r>
              <a:rPr lang="ko-KR" altLang="en-US" dirty="0" smtClean="0">
                <a:latin typeface="+mn-ea"/>
              </a:rPr>
              <a:t>분산 </a:t>
            </a:r>
            <a:r>
              <a:rPr lang="en-US" altLang="ko-KR" dirty="0" smtClean="0">
                <a:latin typeface="+mn-ea"/>
              </a:rPr>
              <a:t>1</a:t>
            </a:r>
            <a:r>
              <a:rPr lang="ko-KR" altLang="en-US" dirty="0" smtClean="0">
                <a:latin typeface="+mn-ea"/>
              </a:rPr>
              <a:t>이 되도록 만드는 함수</a:t>
            </a:r>
            <a:endParaRPr lang="en-US" altLang="ko-KR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730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5. </a:t>
            </a:r>
            <a:r>
              <a:rPr lang="en-US" altLang="ko-KR" sz="2400" b="1" dirty="0" smtClean="0">
                <a:latin typeface="+mn-ea"/>
              </a:rPr>
              <a:t>K-means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59416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+mn-ea"/>
              </a:rPr>
              <a:t>2)  </a:t>
            </a: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</a:t>
            </a:r>
            <a:r>
              <a:rPr lang="ko-KR" altLang="en-US" b="1" dirty="0" err="1" smtClean="0">
                <a:latin typeface="+mn-ea"/>
              </a:rPr>
              <a:t>클러스터링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2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(2) Digits </a:t>
            </a:r>
            <a:r>
              <a:rPr lang="ko-KR" altLang="en-US" dirty="0" smtClean="0">
                <a:latin typeface="+mn-ea"/>
              </a:rPr>
              <a:t>데이터 가져오기 및 데이터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라벨 확인하기</a:t>
            </a:r>
            <a:endParaRPr lang="en-US" altLang="ko-KR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1287" y="2018680"/>
            <a:ext cx="6114254" cy="1165953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변수 설명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data : 1797x64</a:t>
            </a:r>
            <a:r>
              <a:rPr lang="ko-KR" altLang="en-US" dirty="0" smtClean="0">
                <a:latin typeface="+mn-ea"/>
              </a:rPr>
              <a:t>개의 행렬 형태로 이루어진 </a:t>
            </a:r>
            <a:r>
              <a:rPr lang="en-US" altLang="ko-KR" dirty="0" smtClean="0">
                <a:latin typeface="+mn-ea"/>
              </a:rPr>
              <a:t>digits </a:t>
            </a:r>
            <a:r>
              <a:rPr lang="ko-KR" altLang="en-US" dirty="0" smtClean="0">
                <a:latin typeface="+mn-ea"/>
              </a:rPr>
              <a:t>데이터 셋 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</a:rPr>
              <a:t>l</a:t>
            </a:r>
            <a:r>
              <a:rPr lang="en-US" altLang="ko-KR" dirty="0" err="1" smtClean="0">
                <a:latin typeface="+mn-ea"/>
              </a:rPr>
              <a:t>abels_true</a:t>
            </a:r>
            <a:r>
              <a:rPr lang="en-US" altLang="ko-KR" dirty="0" smtClean="0">
                <a:latin typeface="+mn-ea"/>
              </a:rPr>
              <a:t> : data </a:t>
            </a:r>
            <a:r>
              <a:rPr lang="ko-KR" altLang="en-US" dirty="0" smtClean="0">
                <a:latin typeface="+mn-ea"/>
              </a:rPr>
              <a:t>변수의 실제 라벨 값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296" y="769433"/>
            <a:ext cx="537299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8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5. </a:t>
            </a:r>
            <a:r>
              <a:rPr lang="en-US" altLang="ko-KR" sz="2400" b="1" dirty="0" smtClean="0">
                <a:latin typeface="+mn-ea"/>
              </a:rPr>
              <a:t>K-means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59416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+mn-ea"/>
              </a:rPr>
              <a:t>2)  </a:t>
            </a: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</a:t>
            </a:r>
            <a:r>
              <a:rPr lang="ko-KR" altLang="en-US" b="1" dirty="0" err="1" smtClean="0">
                <a:latin typeface="+mn-ea"/>
              </a:rPr>
              <a:t>클러스터링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2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(3) </a:t>
            </a:r>
            <a:r>
              <a:rPr lang="ko-KR" altLang="en-US" dirty="0" smtClean="0">
                <a:latin typeface="+mn-ea"/>
              </a:rPr>
              <a:t>데이터 개수 및 </a:t>
            </a:r>
            <a:r>
              <a:rPr lang="en-US" altLang="ko-KR" dirty="0" smtClean="0">
                <a:latin typeface="+mn-ea"/>
              </a:rPr>
              <a:t>feature, </a:t>
            </a:r>
            <a:r>
              <a:rPr lang="ko-KR" altLang="en-US" dirty="0" smtClean="0">
                <a:latin typeface="+mn-ea"/>
              </a:rPr>
              <a:t>라벨 개수 확인하기</a:t>
            </a:r>
            <a:endParaRPr lang="en-US" altLang="ko-KR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1287" y="2018679"/>
            <a:ext cx="4680826" cy="3268023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변수 설명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n_samples</a:t>
            </a:r>
            <a:r>
              <a:rPr lang="en-US" altLang="ko-KR" dirty="0" smtClean="0">
                <a:latin typeface="+mn-ea"/>
              </a:rPr>
              <a:t> : data </a:t>
            </a:r>
            <a:r>
              <a:rPr lang="ko-KR" altLang="en-US" dirty="0" smtClean="0">
                <a:latin typeface="+mn-ea"/>
              </a:rPr>
              <a:t>변수의 행 개수로 전체 데이터 개수 의미</a:t>
            </a:r>
            <a:r>
              <a:rPr lang="en-US" altLang="ko-KR" dirty="0" smtClean="0">
                <a:latin typeface="+mn-ea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n_features</a:t>
            </a:r>
            <a:r>
              <a:rPr lang="en-US" altLang="ko-KR" dirty="0" smtClean="0">
                <a:latin typeface="+mn-ea"/>
              </a:rPr>
              <a:t> : data </a:t>
            </a:r>
            <a:r>
              <a:rPr lang="ko-KR" altLang="en-US" dirty="0" smtClean="0">
                <a:latin typeface="+mn-ea"/>
              </a:rPr>
              <a:t>변수의 열 개수로 데이터 셋의 속성 개수 의미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</a:rPr>
              <a:t>c</a:t>
            </a:r>
            <a:r>
              <a:rPr lang="en-US" altLang="ko-KR" dirty="0" smtClean="0">
                <a:latin typeface="+mn-ea"/>
              </a:rPr>
              <a:t>lusters : </a:t>
            </a:r>
            <a:r>
              <a:rPr lang="ko-KR" altLang="en-US" dirty="0" smtClean="0">
                <a:latin typeface="+mn-ea"/>
              </a:rPr>
              <a:t>라벨 값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n_clusters</a:t>
            </a:r>
            <a:r>
              <a:rPr lang="en-US" altLang="ko-KR" dirty="0" smtClean="0">
                <a:latin typeface="+mn-ea"/>
              </a:rPr>
              <a:t> : </a:t>
            </a:r>
            <a:r>
              <a:rPr lang="ko-KR" altLang="en-US" dirty="0" smtClean="0">
                <a:latin typeface="+mn-ea"/>
              </a:rPr>
              <a:t>클러스터 </a:t>
            </a:r>
            <a:r>
              <a:rPr lang="en-US" altLang="ko-KR" dirty="0" smtClean="0">
                <a:latin typeface="+mn-ea"/>
              </a:rPr>
              <a:t>K </a:t>
            </a:r>
            <a:r>
              <a:rPr lang="ko-KR" altLang="en-US" dirty="0" smtClean="0">
                <a:latin typeface="+mn-ea"/>
              </a:rPr>
              <a:t>개수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272" y="1442890"/>
            <a:ext cx="5536232" cy="529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0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5. </a:t>
            </a:r>
            <a:r>
              <a:rPr lang="en-US" altLang="ko-KR" sz="2400" b="1" dirty="0" smtClean="0">
                <a:latin typeface="+mn-ea"/>
              </a:rPr>
              <a:t>K-means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75713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+mn-ea"/>
              </a:rPr>
              <a:t>2)  </a:t>
            </a: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</a:t>
            </a:r>
            <a:r>
              <a:rPr lang="ko-KR" altLang="en-US" b="1" dirty="0" err="1" smtClean="0">
                <a:latin typeface="+mn-ea"/>
              </a:rPr>
              <a:t>클러스터링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2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(4) </a:t>
            </a:r>
            <a:r>
              <a:rPr lang="ko-KR" altLang="en-US" dirty="0" smtClean="0">
                <a:latin typeface="+mn-ea"/>
              </a:rPr>
              <a:t>초기 </a:t>
            </a:r>
            <a:r>
              <a:rPr lang="en-US" altLang="ko-KR" dirty="0" smtClean="0">
                <a:latin typeface="+mn-ea"/>
              </a:rPr>
              <a:t>K</a:t>
            </a:r>
            <a:r>
              <a:rPr lang="ko-KR" altLang="en-US" dirty="0" smtClean="0">
                <a:latin typeface="+mn-ea"/>
              </a:rPr>
              <a:t>값 설정을 위한 함수 두 개를 각각 사용하여 모델 학습시키기</a:t>
            </a:r>
            <a:endParaRPr lang="en-US" altLang="ko-KR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4593" y="2018679"/>
            <a:ext cx="4593021" cy="375149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변수 설명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estimator1 : k</a:t>
            </a:r>
            <a:r>
              <a:rPr lang="ko-KR" altLang="en-US" dirty="0" smtClean="0">
                <a:latin typeface="+mn-ea"/>
              </a:rPr>
              <a:t>값 초기화 함수에 </a:t>
            </a:r>
            <a:r>
              <a:rPr lang="en-US" altLang="ko-KR" dirty="0" smtClean="0">
                <a:latin typeface="+mn-ea"/>
              </a:rPr>
              <a:t>k-means++ </a:t>
            </a:r>
            <a:r>
              <a:rPr lang="ko-KR" altLang="en-US" dirty="0" smtClean="0">
                <a:latin typeface="+mn-ea"/>
              </a:rPr>
              <a:t>함수를 사용한 </a:t>
            </a:r>
            <a:r>
              <a:rPr lang="en-US" altLang="ko-KR" dirty="0" smtClean="0">
                <a:latin typeface="+mn-ea"/>
              </a:rPr>
              <a:t>K-Means </a:t>
            </a:r>
            <a:r>
              <a:rPr lang="ko-KR" altLang="en-US" dirty="0" smtClean="0">
                <a:latin typeface="+mn-ea"/>
              </a:rPr>
              <a:t>모델 변수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</a:rPr>
              <a:t>e</a:t>
            </a:r>
            <a:r>
              <a:rPr lang="en-US" altLang="ko-KR" dirty="0" smtClean="0">
                <a:latin typeface="+mn-ea"/>
              </a:rPr>
              <a:t>stimator2 : k</a:t>
            </a:r>
            <a:r>
              <a:rPr lang="ko-KR" altLang="en-US" dirty="0" smtClean="0">
                <a:latin typeface="+mn-ea"/>
              </a:rPr>
              <a:t>값 초기화 함수에 </a:t>
            </a:r>
            <a:r>
              <a:rPr lang="en-US" altLang="ko-KR" dirty="0" smtClean="0">
                <a:latin typeface="+mn-ea"/>
              </a:rPr>
              <a:t>random </a:t>
            </a:r>
            <a:r>
              <a:rPr lang="ko-KR" altLang="en-US" dirty="0" smtClean="0">
                <a:latin typeface="+mn-ea"/>
              </a:rPr>
              <a:t>함수를 사용한 </a:t>
            </a:r>
            <a:r>
              <a:rPr lang="en-US" altLang="ko-KR" dirty="0" smtClean="0">
                <a:latin typeface="+mn-ea"/>
              </a:rPr>
              <a:t>K-Means </a:t>
            </a:r>
            <a:r>
              <a:rPr lang="ko-KR" altLang="en-US" dirty="0" smtClean="0">
                <a:latin typeface="+mn-ea"/>
              </a:rPr>
              <a:t>모델 변수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</a:rPr>
              <a:t>l</a:t>
            </a:r>
            <a:r>
              <a:rPr lang="en-US" altLang="ko-KR" dirty="0" smtClean="0">
                <a:latin typeface="+mn-ea"/>
              </a:rPr>
              <a:t>abels_predict1 : </a:t>
            </a:r>
            <a:r>
              <a:rPr lang="ko-KR" altLang="en-US" dirty="0" smtClean="0">
                <a:latin typeface="+mn-ea"/>
              </a:rPr>
              <a:t>변수 </a:t>
            </a:r>
            <a:r>
              <a:rPr lang="en-US" altLang="ko-KR" dirty="0" smtClean="0">
                <a:latin typeface="+mn-ea"/>
              </a:rPr>
              <a:t>estimator1 </a:t>
            </a:r>
            <a:r>
              <a:rPr lang="ko-KR" altLang="en-US" dirty="0" smtClean="0">
                <a:latin typeface="+mn-ea"/>
              </a:rPr>
              <a:t>모델로 예측한 라벨 값 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</a:rPr>
              <a:t>l</a:t>
            </a:r>
            <a:r>
              <a:rPr lang="en-US" altLang="ko-KR" dirty="0" smtClean="0">
                <a:latin typeface="+mn-ea"/>
              </a:rPr>
              <a:t>abels_predict2 :  </a:t>
            </a:r>
            <a:r>
              <a:rPr lang="ko-KR" altLang="en-US" dirty="0" smtClean="0">
                <a:latin typeface="+mn-ea"/>
              </a:rPr>
              <a:t>변수 </a:t>
            </a:r>
            <a:r>
              <a:rPr lang="en-US" altLang="ko-KR" dirty="0" smtClean="0">
                <a:latin typeface="+mn-ea"/>
              </a:rPr>
              <a:t>estimator2 </a:t>
            </a:r>
            <a:r>
              <a:rPr lang="ko-KR" altLang="en-US" dirty="0" smtClean="0">
                <a:latin typeface="+mn-ea"/>
              </a:rPr>
              <a:t>모델로 예측한 라벨 값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717" y="2018679"/>
            <a:ext cx="7164542" cy="244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5. </a:t>
            </a:r>
            <a:r>
              <a:rPr lang="en-US" altLang="ko-KR" sz="2400" b="1" dirty="0" smtClean="0">
                <a:latin typeface="+mn-ea"/>
              </a:rPr>
              <a:t>K-means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59416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+mn-ea"/>
              </a:rPr>
              <a:t>2)  </a:t>
            </a: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</a:t>
            </a:r>
            <a:r>
              <a:rPr lang="ko-KR" altLang="en-US" b="1" dirty="0" err="1" smtClean="0">
                <a:latin typeface="+mn-ea"/>
              </a:rPr>
              <a:t>클러스터링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2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(5) </a:t>
            </a:r>
            <a:r>
              <a:rPr lang="ko-KR" altLang="en-US" dirty="0" smtClean="0">
                <a:latin typeface="+mn-ea"/>
              </a:rPr>
              <a:t>각 함수에 대해 </a:t>
            </a:r>
            <a:r>
              <a:rPr lang="ko-KR" altLang="en-US" dirty="0" err="1" smtClean="0">
                <a:latin typeface="+mn-ea"/>
              </a:rPr>
              <a:t>클러스터링</a:t>
            </a:r>
            <a:r>
              <a:rPr lang="ko-KR" altLang="en-US" dirty="0" smtClean="0">
                <a:latin typeface="+mn-ea"/>
              </a:rPr>
              <a:t> 성능 평가 및 비교하기 </a:t>
            </a:r>
            <a:endParaRPr lang="en-US" altLang="ko-KR" dirty="0">
              <a:latin typeface="+mn-ea"/>
            </a:endParaRPr>
          </a:p>
        </p:txBody>
      </p:sp>
      <p:sp>
        <p:nvSpPr>
          <p:cNvPr id="7" name="AutoShape 20"/>
          <p:cNvSpPr>
            <a:spLocks noChangeArrowheads="1"/>
          </p:cNvSpPr>
          <p:nvPr/>
        </p:nvSpPr>
        <p:spPr bwMode="auto">
          <a:xfrm>
            <a:off x="1662381" y="2396056"/>
            <a:ext cx="8501122" cy="3458334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 w="44450">
            <a:solidFill>
              <a:srgbClr val="476EC5"/>
            </a:solidFill>
          </a:ln>
          <a:effectLst>
            <a:outerShdw blurRad="50800" dist="38100" dir="2700000" sx="99000" sy="99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 smtClean="0">
                <a:solidFill>
                  <a:schemeClr val="tx1"/>
                </a:solidFill>
                <a:latin typeface="+mn-ea"/>
              </a:rPr>
              <a:t>&lt; </a:t>
            </a:r>
            <a:r>
              <a:rPr lang="ko-KR" altLang="en-US" b="1" kern="0" dirty="0" err="1" smtClean="0">
                <a:solidFill>
                  <a:schemeClr val="tx1"/>
                </a:solidFill>
                <a:latin typeface="+mn-ea"/>
              </a:rPr>
              <a:t>클러스터링</a:t>
            </a:r>
            <a:r>
              <a:rPr lang="ko-KR" altLang="en-US" b="1" kern="0" dirty="0" smtClean="0">
                <a:solidFill>
                  <a:schemeClr val="tx1"/>
                </a:solidFill>
                <a:latin typeface="+mn-ea"/>
              </a:rPr>
              <a:t> 평가 지표 </a:t>
            </a:r>
            <a:r>
              <a:rPr lang="en-US" altLang="ko-KR" b="1" kern="0" dirty="0" smtClean="0">
                <a:solidFill>
                  <a:schemeClr val="tx1"/>
                </a:solidFill>
                <a:latin typeface="+mn-ea"/>
              </a:rPr>
              <a:t>&gt;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altLang="ko-KR" kern="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Homogeneity : </a:t>
            </a:r>
            <a:r>
              <a:rPr lang="ko-KR" altLang="en-US" kern="0" dirty="0" err="1" smtClean="0">
                <a:solidFill>
                  <a:schemeClr val="tx1"/>
                </a:solidFill>
                <a:latin typeface="+mn-ea"/>
              </a:rPr>
              <a:t>클러스터링된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 각 클러스터 안의 데이터들이 실제 같은 </a:t>
            </a: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클러스터에 속했는가를 평가하는 지표</a:t>
            </a: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 Completeness : 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실제 같은 클러스터 소속인 데이터들이 같은 클러스터로</a:t>
            </a: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err="1" smtClean="0">
                <a:solidFill>
                  <a:schemeClr val="tx1"/>
                </a:solidFill>
                <a:latin typeface="+mn-ea"/>
              </a:rPr>
              <a:t>클러스터링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 되었는지를 평가하는 지표</a:t>
            </a: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altLang="ko-KR" kern="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V-measure : Homogeneity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값과 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Completeness 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값에 기반한 지표</a:t>
            </a: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873405" y="5163015"/>
            <a:ext cx="7939668" cy="37914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v</a:t>
            </a:r>
            <a:r>
              <a:rPr lang="en-US" altLang="ko-KR" sz="1400" dirty="0" smtClean="0"/>
              <a:t> = 2 * (homogeneity * completeness) / (homogeneity + completeness)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826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5. </a:t>
            </a:r>
            <a:r>
              <a:rPr lang="ko-KR" altLang="en-US" sz="2400" b="1" dirty="0" smtClean="0">
                <a:latin typeface="+mn-ea"/>
              </a:rPr>
              <a:t>단일선형회귀분석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1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dirty="0" smtClean="0">
                <a:latin typeface="+mn-ea"/>
              </a:rPr>
              <a:t>데이터 만들기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1298961"/>
            <a:ext cx="4347729" cy="3059394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변수 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data </a:t>
            </a:r>
            <a:r>
              <a:rPr lang="en-US" altLang="ko-KR" dirty="0">
                <a:latin typeface="+mn-ea"/>
              </a:rPr>
              <a:t>:  </a:t>
            </a:r>
            <a:r>
              <a:rPr lang="en-US" altLang="ko-KR" dirty="0" smtClean="0">
                <a:latin typeface="+mn-ea"/>
              </a:rPr>
              <a:t>                                     </a:t>
            </a:r>
            <a:r>
              <a:rPr lang="ko-KR" altLang="en-US" dirty="0" smtClean="0">
                <a:latin typeface="+mn-ea"/>
              </a:rPr>
              <a:t>임의로 </a:t>
            </a:r>
            <a:r>
              <a:rPr lang="en-US" altLang="ko-KR" dirty="0" smtClean="0">
                <a:latin typeface="+mn-ea"/>
              </a:rPr>
              <a:t>x</a:t>
            </a:r>
            <a:r>
              <a:rPr lang="ko-KR" altLang="en-US" dirty="0" smtClean="0">
                <a:latin typeface="+mn-ea"/>
              </a:rPr>
              <a:t>와 </a:t>
            </a:r>
            <a:r>
              <a:rPr lang="en-US" altLang="ko-KR" dirty="0" smtClean="0">
                <a:latin typeface="+mn-ea"/>
              </a:rPr>
              <a:t>y</a:t>
            </a:r>
            <a:r>
              <a:rPr lang="ko-KR" altLang="en-US" dirty="0" smtClean="0">
                <a:latin typeface="+mn-ea"/>
              </a:rPr>
              <a:t> 이름으로 가진 리스트형식에 데이터를 생성하여 </a:t>
            </a:r>
            <a:r>
              <a:rPr lang="en-US" altLang="ko-KR" dirty="0" err="1" smtClean="0">
                <a:latin typeface="+mn-ea"/>
              </a:rPr>
              <a:t>pandas.DataFrame</a:t>
            </a:r>
            <a:r>
              <a:rPr lang="ko-KR" altLang="en-US" dirty="0" smtClean="0">
                <a:latin typeface="+mn-ea"/>
              </a:rPr>
              <a:t>형으로 변경 후 저장한 변수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함수 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</a:rPr>
              <a:t>pandas.DataFrame</a:t>
            </a:r>
            <a:r>
              <a:rPr lang="en-US" altLang="ko-KR" dirty="0">
                <a:latin typeface="+mn-ea"/>
              </a:rPr>
              <a:t>() :  </a:t>
            </a:r>
            <a:r>
              <a:rPr lang="en-US" altLang="ko-KR" dirty="0" smtClean="0">
                <a:latin typeface="+mn-ea"/>
              </a:rPr>
              <a:t>                  2</a:t>
            </a:r>
            <a:r>
              <a:rPr lang="ko-KR" altLang="en-US" dirty="0">
                <a:latin typeface="+mn-ea"/>
              </a:rPr>
              <a:t>차원의 수정 가능한 테이블 </a:t>
            </a:r>
            <a:r>
              <a:rPr lang="ko-KR" altLang="en-US" dirty="0" smtClean="0">
                <a:latin typeface="+mn-ea"/>
              </a:rPr>
              <a:t>형태의 데이터 </a:t>
            </a:r>
            <a:r>
              <a:rPr lang="ko-KR" altLang="en-US" dirty="0">
                <a:latin typeface="+mn-ea"/>
              </a:rPr>
              <a:t>구조를 만드는 </a:t>
            </a:r>
            <a:r>
              <a:rPr lang="ko-KR" altLang="en-US" dirty="0" smtClean="0">
                <a:latin typeface="+mn-ea"/>
              </a:rPr>
              <a:t>함수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979" y="1298962"/>
            <a:ext cx="5291138" cy="284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5. </a:t>
            </a:r>
            <a:r>
              <a:rPr lang="en-US" altLang="ko-KR" sz="2400" b="1" dirty="0" smtClean="0">
                <a:latin typeface="+mn-ea"/>
              </a:rPr>
              <a:t>K-means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59416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+mn-ea"/>
              </a:rPr>
              <a:t>2)  </a:t>
            </a: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</a:t>
            </a:r>
            <a:r>
              <a:rPr lang="ko-KR" altLang="en-US" b="1" dirty="0" err="1" smtClean="0">
                <a:latin typeface="+mn-ea"/>
              </a:rPr>
              <a:t>클러스터링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2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(5) </a:t>
            </a:r>
            <a:r>
              <a:rPr lang="ko-KR" altLang="en-US" dirty="0" smtClean="0">
                <a:latin typeface="+mn-ea"/>
              </a:rPr>
              <a:t>각 함수에 대해 </a:t>
            </a:r>
            <a:r>
              <a:rPr lang="ko-KR" altLang="en-US" dirty="0" err="1" smtClean="0">
                <a:latin typeface="+mn-ea"/>
              </a:rPr>
              <a:t>클러스터링</a:t>
            </a:r>
            <a:r>
              <a:rPr lang="ko-KR" altLang="en-US" dirty="0" smtClean="0">
                <a:latin typeface="+mn-ea"/>
              </a:rPr>
              <a:t> 성능 평가 및 비교하기 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102" y="1749110"/>
            <a:ext cx="7468762" cy="511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9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5. </a:t>
            </a:r>
            <a:r>
              <a:rPr lang="en-US" altLang="ko-KR" sz="2400" b="1" dirty="0" smtClean="0">
                <a:latin typeface="+mn-ea"/>
              </a:rPr>
              <a:t>K-means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59416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+mn-ea"/>
              </a:rPr>
              <a:t>2)  </a:t>
            </a: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</a:t>
            </a:r>
            <a:r>
              <a:rPr lang="ko-KR" altLang="en-US" b="1" dirty="0" err="1" smtClean="0">
                <a:latin typeface="+mn-ea"/>
              </a:rPr>
              <a:t>클러스터링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2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>
                <a:latin typeface="+mn-ea"/>
              </a:rPr>
              <a:t>(5) </a:t>
            </a:r>
            <a:r>
              <a:rPr lang="ko-KR" altLang="en-US" dirty="0">
                <a:latin typeface="+mn-ea"/>
              </a:rPr>
              <a:t>각 함수에 대해 </a:t>
            </a:r>
            <a:r>
              <a:rPr lang="ko-KR" altLang="en-US" dirty="0" err="1">
                <a:latin typeface="+mn-ea"/>
              </a:rPr>
              <a:t>클러스터링</a:t>
            </a:r>
            <a:r>
              <a:rPr lang="ko-KR" altLang="en-US" dirty="0">
                <a:latin typeface="+mn-ea"/>
              </a:rPr>
              <a:t> 성능 평가 및 비교하기 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23" y="2275197"/>
            <a:ext cx="77057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8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981950" y="6356354"/>
            <a:ext cx="2057400" cy="365125"/>
          </a:xfrm>
        </p:spPr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91817" y="2996952"/>
            <a:ext cx="600837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lnSpc>
                <a:spcPct val="160000"/>
              </a:lnSpc>
              <a:defRPr/>
            </a:pP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6.2</a:t>
            </a:r>
            <a:r>
              <a:rPr lang="ko-KR" altLang="en-US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K-Nearest Neighbor</a:t>
            </a:r>
            <a:endParaRPr lang="en-US" altLang="ko-KR" sz="40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8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7877" y="808892"/>
            <a:ext cx="288091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◆ 학습목차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KNN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altLang="ko-KR" dirty="0" smtClean="0"/>
              <a:t>KNN </a:t>
            </a:r>
            <a:r>
              <a:rPr lang="ko-KR" altLang="en-US" dirty="0" err="1" smtClean="0"/>
              <a:t>클러스터링</a:t>
            </a:r>
            <a:r>
              <a:rPr lang="ko-KR" altLang="en-US" dirty="0" smtClean="0"/>
              <a:t> 예제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altLang="ko-KR" dirty="0" err="1" smtClean="0"/>
              <a:t>Sklearn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altLang="ko-KR" dirty="0" smtClean="0"/>
              <a:t>KNN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7877" y="3394215"/>
            <a:ext cx="112307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◆ 학습목표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/>
              <a:t>1. </a:t>
            </a:r>
            <a:r>
              <a:rPr lang="en-US" altLang="ko-KR" dirty="0"/>
              <a:t> </a:t>
            </a:r>
            <a:r>
              <a:rPr lang="ko-KR" altLang="en-US" dirty="0" smtClean="0"/>
              <a:t>분류</a:t>
            </a:r>
            <a:r>
              <a:rPr lang="en-US" altLang="ko-KR" dirty="0" smtClean="0"/>
              <a:t>(classification)</a:t>
            </a:r>
            <a:r>
              <a:rPr lang="ko-KR" altLang="en-US" dirty="0"/>
              <a:t> </a:t>
            </a:r>
            <a:r>
              <a:rPr lang="ko-KR" altLang="en-US" dirty="0" smtClean="0"/>
              <a:t>문제를 해결하는 알고리즘 중 하나인 </a:t>
            </a:r>
            <a:r>
              <a:rPr lang="en-US" altLang="ko-KR" dirty="0" smtClean="0"/>
              <a:t>KNN</a:t>
            </a:r>
            <a:r>
              <a:rPr lang="ko-KR" altLang="en-US" dirty="0" smtClean="0"/>
              <a:t>에 대해 이해할 수 있다</a:t>
            </a:r>
            <a:r>
              <a:rPr lang="en-US" altLang="ko-KR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2. </a:t>
            </a:r>
            <a:r>
              <a:rPr lang="ko-KR" altLang="en-US" dirty="0" smtClean="0"/>
              <a:t>여러 가지 실습을 통해 분류와 </a:t>
            </a:r>
            <a:r>
              <a:rPr lang="en-US" altLang="ko-KR" dirty="0" smtClean="0"/>
              <a:t>KNN </a:t>
            </a:r>
            <a:r>
              <a:rPr lang="ko-KR" altLang="en-US" dirty="0" smtClean="0"/>
              <a:t>알고리즘에 대해 쉽게 이해할 수 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3. </a:t>
            </a:r>
            <a:r>
              <a:rPr lang="ko-KR" altLang="en-US" dirty="0" smtClean="0"/>
              <a:t>다양한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알고리즘 관련 함수를 제공하는 </a:t>
            </a:r>
            <a:r>
              <a:rPr lang="en-US" altLang="ko-KR" dirty="0" err="1" smtClean="0"/>
              <a:t>sklearn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 대해 알 수 있다</a:t>
            </a:r>
            <a:r>
              <a:rPr lang="en-US" altLang="ko-KR" dirty="0" smtClean="0"/>
              <a:t>. 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pPr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2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1</a:t>
            </a:r>
            <a:r>
              <a:rPr lang="en-US" altLang="ko-KR" sz="2400" b="1" dirty="0" smtClean="0">
                <a:latin typeface="+mn-ea"/>
              </a:rPr>
              <a:t>. K-Nearest Neighbors </a:t>
            </a:r>
            <a:r>
              <a:rPr lang="ko-KR" altLang="en-US" sz="2400" b="1" dirty="0" smtClean="0">
                <a:latin typeface="+mn-ea"/>
              </a:rPr>
              <a:t>알고리즘이란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000" b="1" dirty="0" smtClean="0">
                <a:latin typeface="+mn-ea"/>
              </a:rPr>
              <a:t>K Nearest Neighbors (KNN) </a:t>
            </a:r>
            <a:r>
              <a:rPr lang="ko-KR" altLang="en-US" sz="2000" b="1" dirty="0" smtClean="0">
                <a:latin typeface="+mn-ea"/>
              </a:rPr>
              <a:t>알고리즘 소개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Both"/>
            </a:pPr>
            <a:r>
              <a:rPr lang="ko-KR" altLang="en-US" sz="2000" dirty="0" smtClean="0">
                <a:latin typeface="+mn-ea"/>
              </a:rPr>
              <a:t>기계학습</a:t>
            </a:r>
            <a:r>
              <a:rPr lang="en-US" altLang="ko-KR" sz="2000" dirty="0" smtClean="0">
                <a:latin typeface="+mn-ea"/>
              </a:rPr>
              <a:t>(Machine Learning)</a:t>
            </a:r>
            <a:r>
              <a:rPr lang="ko-KR" altLang="en-US" sz="2000" dirty="0" smtClean="0">
                <a:latin typeface="+mn-ea"/>
              </a:rPr>
              <a:t>의 지도학습</a:t>
            </a:r>
            <a:r>
              <a:rPr lang="en-US" altLang="ko-KR" sz="2000" dirty="0" smtClean="0">
                <a:latin typeface="+mn-ea"/>
              </a:rPr>
              <a:t>(Supervised Learning)</a:t>
            </a:r>
            <a:r>
              <a:rPr lang="ko-KR" altLang="en-US" sz="2000" dirty="0" smtClean="0">
                <a:latin typeface="+mn-ea"/>
              </a:rPr>
              <a:t>의 한 종류인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분 </a:t>
            </a:r>
            <a:r>
              <a:rPr lang="en-US" altLang="ko-KR" sz="2000" dirty="0" smtClean="0">
                <a:latin typeface="+mn-ea"/>
              </a:rPr>
              <a:t>(Classification) </a:t>
            </a:r>
            <a:r>
              <a:rPr lang="ko-KR" altLang="en-US" sz="2000" dirty="0" smtClean="0">
                <a:latin typeface="+mn-ea"/>
              </a:rPr>
              <a:t>문제를 해결하는 알고리즘 중 하나</a:t>
            </a:r>
            <a:endParaRPr lang="en-US" altLang="ko-KR" sz="2000" dirty="0" smtClean="0">
              <a:latin typeface="+mn-ea"/>
            </a:endParaRPr>
          </a:p>
          <a:p>
            <a:pPr marL="457200" indent="-457200">
              <a:buAutoNum type="arabicParenBoth"/>
            </a:pPr>
            <a:r>
              <a:rPr lang="ko-KR" altLang="en-US" sz="2000" dirty="0" smtClean="0">
                <a:latin typeface="+mn-ea"/>
              </a:rPr>
              <a:t>주어진 데이터로부터 거리가 가까운 </a:t>
            </a:r>
            <a:r>
              <a:rPr lang="en-US" altLang="ko-KR" sz="2000" dirty="0" smtClean="0">
                <a:latin typeface="+mn-ea"/>
              </a:rPr>
              <a:t>k</a:t>
            </a:r>
            <a:r>
              <a:rPr lang="ko-KR" altLang="en-US" sz="2000" dirty="0" smtClean="0">
                <a:latin typeface="+mn-ea"/>
              </a:rPr>
              <a:t>개의 다른 데이터들의 라벨 중 가장 많은 비율을 차지하는 라벨을 참조하여 분류하는 알고리즘</a:t>
            </a:r>
            <a:r>
              <a:rPr lang="en-US" altLang="ko-KR" sz="2000" dirty="0" smtClean="0">
                <a:latin typeface="+mn-ea"/>
              </a:rPr>
              <a:t>.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주로 거리를 측정할 때 </a:t>
            </a:r>
            <a:r>
              <a:rPr lang="en-US" altLang="ko-KR" sz="2000" dirty="0" smtClean="0">
                <a:latin typeface="+mn-ea"/>
              </a:rPr>
              <a:t>*</a:t>
            </a:r>
            <a:r>
              <a:rPr lang="ko-KR" altLang="en-US" sz="2000" dirty="0" err="1" smtClean="0">
                <a:latin typeface="+mn-ea"/>
              </a:rPr>
              <a:t>유클리디안</a:t>
            </a:r>
            <a:r>
              <a:rPr lang="ko-KR" altLang="en-US" sz="2000" dirty="0" smtClean="0">
                <a:latin typeface="+mn-ea"/>
              </a:rPr>
              <a:t> 거리 측정법을 사용한다</a:t>
            </a:r>
            <a:r>
              <a:rPr lang="en-US" altLang="ko-KR" sz="2000" dirty="0" smtClean="0">
                <a:latin typeface="+mn-ea"/>
              </a:rPr>
              <a:t>. </a:t>
            </a:r>
            <a:r>
              <a:rPr lang="ko-KR" altLang="en-US" sz="2000" dirty="0" smtClean="0">
                <a:latin typeface="+mn-ea"/>
              </a:rPr>
              <a:t> </a:t>
            </a:r>
            <a:endParaRPr lang="en-US" altLang="ko-KR" sz="2000" dirty="0" smtClean="0">
              <a:latin typeface="+mn-ea"/>
            </a:endParaRPr>
          </a:p>
          <a:p>
            <a:pPr algn="r"/>
            <a:r>
              <a:rPr lang="en-US" altLang="ko-KR" sz="1600" dirty="0" smtClean="0">
                <a:latin typeface="+mn-ea"/>
              </a:rPr>
              <a:t>* </a:t>
            </a:r>
            <a:r>
              <a:rPr lang="ko-KR" altLang="en-US" sz="1600" dirty="0" err="1" smtClean="0">
                <a:latin typeface="+mn-ea"/>
              </a:rPr>
              <a:t>유클리디안</a:t>
            </a:r>
            <a:r>
              <a:rPr lang="ko-KR" altLang="en-US" sz="1600" dirty="0" smtClean="0">
                <a:latin typeface="+mn-ea"/>
              </a:rPr>
              <a:t> 거리 측정법 </a:t>
            </a:r>
            <a:r>
              <a:rPr lang="en-US" altLang="ko-KR" sz="1600" dirty="0" smtClean="0">
                <a:latin typeface="+mn-ea"/>
              </a:rPr>
              <a:t>: 8 </a:t>
            </a:r>
            <a:r>
              <a:rPr lang="ko-KR" altLang="en-US" sz="1600" dirty="0" smtClean="0">
                <a:latin typeface="+mn-ea"/>
              </a:rPr>
              <a:t>페이지 참조</a:t>
            </a:r>
            <a:endParaRPr lang="en-US" altLang="ko-KR" sz="1600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264</a:t>
            </a:fld>
            <a:endParaRPr lang="ko-KR" altLang="en-US"/>
          </a:p>
        </p:txBody>
      </p:sp>
      <p:sp>
        <p:nvSpPr>
          <p:cNvPr id="8" name="AutoShape 20"/>
          <p:cNvSpPr>
            <a:spLocks noChangeArrowheads="1"/>
          </p:cNvSpPr>
          <p:nvPr/>
        </p:nvSpPr>
        <p:spPr bwMode="auto">
          <a:xfrm>
            <a:off x="1641359" y="3255521"/>
            <a:ext cx="8637757" cy="3465954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 w="44450">
            <a:solidFill>
              <a:srgbClr val="476EC5"/>
            </a:solidFill>
          </a:ln>
          <a:effectLst>
            <a:outerShdw blurRad="50800" dist="38100" dir="2700000" sx="99000" sy="99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kern="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지도학습 </a:t>
            </a:r>
            <a:r>
              <a:rPr lang="en-US" altLang="ko-KR" b="1" kern="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(Supervised Learning)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훈련 데이터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(Training Data)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로부터 하나의 함수를 추론하는 방법 중 하나로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라벨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(label)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이 있는 훈련 데이터를 학습하여 함수를 추론하는 것으로 </a:t>
            </a: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일반적으로 분류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(classification), 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회귀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(regression)</a:t>
            </a:r>
            <a:r>
              <a:rPr lang="ko-KR" altLang="en-US" kern="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문제를 위해 사용된다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b="1" kern="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 분류 </a:t>
            </a:r>
            <a:r>
              <a:rPr lang="en-US" altLang="ko-KR" b="1" kern="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(Classification)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지도 학습의 일종으로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라벨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(label)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이 있는 데이터를 학습하여 새로운 데이터가</a:t>
            </a: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들어왔을 때 학습한 모델을 이용하여 라벨을 붙이는 것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즉 카테고리를 나누는 것</a:t>
            </a: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886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1</a:t>
            </a:r>
            <a:r>
              <a:rPr lang="en-US" altLang="ko-KR" sz="2400" b="1" dirty="0" smtClean="0">
                <a:latin typeface="+mn-ea"/>
              </a:rPr>
              <a:t>. K </a:t>
            </a:r>
            <a:r>
              <a:rPr lang="en-US" altLang="ko-KR" sz="2400" b="1" dirty="0">
                <a:latin typeface="+mn-ea"/>
              </a:rPr>
              <a:t>Nearest </a:t>
            </a:r>
            <a:r>
              <a:rPr lang="en-US" altLang="ko-KR" sz="2400" b="1" dirty="0" smtClean="0">
                <a:latin typeface="+mn-ea"/>
              </a:rPr>
              <a:t>Neighbors </a:t>
            </a:r>
            <a:r>
              <a:rPr lang="ko-KR" altLang="en-US" sz="2400" b="1" dirty="0">
                <a:latin typeface="+mn-ea"/>
              </a:rPr>
              <a:t>알고리즘이란</a:t>
            </a:r>
            <a:r>
              <a:rPr lang="en-US" altLang="ko-KR" sz="2400" b="1" dirty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000" b="1" dirty="0" smtClean="0">
                <a:latin typeface="+mn-ea"/>
              </a:rPr>
              <a:t>K </a:t>
            </a:r>
            <a:r>
              <a:rPr lang="en-US" altLang="ko-KR" sz="2000" b="1" dirty="0">
                <a:latin typeface="+mn-ea"/>
              </a:rPr>
              <a:t>Nearest </a:t>
            </a:r>
            <a:r>
              <a:rPr lang="en-US" altLang="ko-KR" sz="2000" b="1" dirty="0" smtClean="0">
                <a:latin typeface="+mn-ea"/>
              </a:rPr>
              <a:t>Neighbors (KNN) </a:t>
            </a:r>
            <a:r>
              <a:rPr lang="ko-KR" altLang="en-US" sz="2000" b="1" dirty="0">
                <a:latin typeface="+mn-ea"/>
              </a:rPr>
              <a:t>알고리즘 소개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Both" startAt="3"/>
            </a:pPr>
            <a:r>
              <a:rPr lang="ko-KR" altLang="en-US" sz="2000" dirty="0" smtClean="0">
                <a:latin typeface="+mn-ea"/>
              </a:rPr>
              <a:t>알고리즘이 간단하여 구현하기 쉽고 정확도가 좋은 편에 속한다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 marL="457200" indent="-457200">
              <a:buAutoNum type="arabicParenBoth" startAt="4"/>
            </a:pPr>
            <a:r>
              <a:rPr lang="ko-KR" altLang="en-US" sz="2000" dirty="0" smtClean="0">
                <a:latin typeface="+mn-ea"/>
              </a:rPr>
              <a:t>사례 기반 알고리즘</a:t>
            </a:r>
            <a:r>
              <a:rPr lang="en-US" altLang="ko-KR" sz="2000" dirty="0" smtClean="0">
                <a:latin typeface="+mn-ea"/>
              </a:rPr>
              <a:t>(Instance-based Algorithms)</a:t>
            </a:r>
            <a:r>
              <a:rPr lang="ko-KR" altLang="en-US" sz="2000" dirty="0" smtClean="0">
                <a:latin typeface="+mn-ea"/>
              </a:rPr>
              <a:t>의 한 종류로 학습 과정이 따로 없이 각 데이터를 분류할 때마다 전체 데이터를 탐색해야 하기 때문에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특히 데이터의 양이 많아지면 속도가 상당히 느려진다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 marL="457200" indent="-457200">
              <a:buAutoNum type="arabicParenBoth" startAt="4"/>
            </a:pPr>
            <a:r>
              <a:rPr lang="en-US" altLang="ko-KR" sz="2000" dirty="0" smtClean="0">
                <a:latin typeface="+mn-ea"/>
              </a:rPr>
              <a:t>Python</a:t>
            </a:r>
            <a:r>
              <a:rPr lang="ko-KR" altLang="en-US" sz="2000" dirty="0" smtClean="0">
                <a:latin typeface="+mn-ea"/>
              </a:rPr>
              <a:t>에서는 대표적으로 </a:t>
            </a:r>
            <a:r>
              <a:rPr lang="en-US" altLang="ko-KR" sz="2000" dirty="0" err="1" smtClean="0">
                <a:latin typeface="+mn-ea"/>
              </a:rPr>
              <a:t>sklearn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en-US" altLang="ko-KR" sz="2000" dirty="0" err="1" smtClean="0">
                <a:latin typeface="+mn-ea"/>
              </a:rPr>
              <a:t>scikit</a:t>
            </a:r>
            <a:r>
              <a:rPr lang="en-US" altLang="ko-KR" sz="2000" dirty="0" smtClean="0">
                <a:latin typeface="+mn-ea"/>
              </a:rPr>
              <a:t>-learn) </a:t>
            </a:r>
            <a:r>
              <a:rPr lang="ko-KR" altLang="en-US" sz="2000" dirty="0" smtClean="0">
                <a:latin typeface="+mn-ea"/>
              </a:rPr>
              <a:t>패키지에서 </a:t>
            </a:r>
            <a:r>
              <a:rPr lang="en-US" altLang="ko-KR" sz="2000" dirty="0" smtClean="0">
                <a:latin typeface="+mn-ea"/>
              </a:rPr>
              <a:t>KNN </a:t>
            </a:r>
            <a:r>
              <a:rPr lang="ko-KR" altLang="en-US" sz="2000" dirty="0" smtClean="0">
                <a:latin typeface="+mn-ea"/>
              </a:rPr>
              <a:t>알고리즘을 이용한 분류 문제 해결을 위한 함수를 제공한다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  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265</a:t>
            </a:fld>
            <a:endParaRPr lang="ko-KR" altLang="en-US"/>
          </a:p>
        </p:txBody>
      </p:sp>
      <p:sp>
        <p:nvSpPr>
          <p:cNvPr id="8" name="AutoShape 20"/>
          <p:cNvSpPr>
            <a:spLocks noChangeArrowheads="1"/>
          </p:cNvSpPr>
          <p:nvPr/>
        </p:nvSpPr>
        <p:spPr bwMode="auto">
          <a:xfrm>
            <a:off x="1820035" y="3725312"/>
            <a:ext cx="8501122" cy="2885198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 w="44450">
            <a:solidFill>
              <a:srgbClr val="476EC5"/>
            </a:solidFill>
          </a:ln>
          <a:effectLst>
            <a:outerShdw blurRad="50800" dist="38100" dir="2700000" sx="99000" sy="99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b="1" kern="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 사례 기반 알고리즘 </a:t>
            </a:r>
            <a:r>
              <a:rPr lang="en-US" altLang="ko-KR" b="1" kern="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(Instance-based Algorithms)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훈련 데이터로 이루어진 데이터베이스를 만들고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새로운 데이터를 데이터베이스의 데이터들과의 </a:t>
            </a:r>
            <a:endParaRPr lang="en-US" altLang="ko-KR" kern="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유사도를 측정하는 방식으로 비교하여 예측을 수행한다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대표적 사례 기반 알고리즘은 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KNN, LVQ 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등이 있다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1026" name="Picture 2" descr="http://postfiles4.naver.net/20161017_243/rix962_1476710655702fqzfh_PNG/Instance-based-Algorithms.pn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124" y="4066186"/>
            <a:ext cx="205740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59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1</a:t>
            </a:r>
            <a:r>
              <a:rPr lang="en-US" altLang="ko-KR" sz="2400" b="1" dirty="0" smtClean="0">
                <a:latin typeface="+mn-ea"/>
              </a:rPr>
              <a:t>. K-Nearest Neighbors </a:t>
            </a:r>
            <a:r>
              <a:rPr lang="ko-KR" altLang="en-US" sz="2400" b="1" dirty="0">
                <a:latin typeface="+mn-ea"/>
              </a:rPr>
              <a:t>알고리즘이란</a:t>
            </a:r>
            <a:r>
              <a:rPr lang="en-US" altLang="ko-KR" sz="2400" b="1" dirty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2)   </a:t>
            </a:r>
            <a:r>
              <a:rPr lang="ko-KR" altLang="en-US" sz="2000" b="1" dirty="0" smtClean="0">
                <a:latin typeface="+mn-ea"/>
              </a:rPr>
              <a:t>거리측정법 </a:t>
            </a:r>
            <a:r>
              <a:rPr lang="en-US" altLang="ko-KR" sz="2000" b="1" dirty="0" smtClean="0">
                <a:latin typeface="+mn-ea"/>
              </a:rPr>
              <a:t>– </a:t>
            </a:r>
            <a:r>
              <a:rPr lang="ko-KR" altLang="en-US" sz="2000" b="1" dirty="0" err="1" smtClean="0">
                <a:latin typeface="+mn-ea"/>
              </a:rPr>
              <a:t>유클리디안</a:t>
            </a:r>
            <a:r>
              <a:rPr lang="en-US" altLang="ko-KR" sz="2000" b="1" dirty="0" smtClean="0">
                <a:latin typeface="+mn-ea"/>
              </a:rPr>
              <a:t>(Euclidian)</a:t>
            </a:r>
            <a:r>
              <a:rPr lang="ko-KR" altLang="en-US" sz="2000" b="1" dirty="0" smtClean="0">
                <a:latin typeface="+mn-ea"/>
              </a:rPr>
              <a:t> 거리 측정법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266</a:t>
            </a:fld>
            <a:endParaRPr lang="ko-KR" altLang="en-US"/>
          </a:p>
        </p:txBody>
      </p:sp>
      <p:sp>
        <p:nvSpPr>
          <p:cNvPr id="8" name="AutoShape 20"/>
          <p:cNvSpPr>
            <a:spLocks noChangeArrowheads="1"/>
          </p:cNvSpPr>
          <p:nvPr/>
        </p:nvSpPr>
        <p:spPr bwMode="auto">
          <a:xfrm>
            <a:off x="1662381" y="1681655"/>
            <a:ext cx="8501122" cy="4604294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 w="44450">
            <a:solidFill>
              <a:srgbClr val="476EC5"/>
            </a:solidFill>
          </a:ln>
          <a:effectLst>
            <a:outerShdw blurRad="50800" dist="38100" dir="2700000" sx="99000" sy="99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kern="0" dirty="0" err="1" smtClean="0">
                <a:solidFill>
                  <a:schemeClr val="tx1"/>
                </a:solidFill>
                <a:latin typeface="+mn-ea"/>
              </a:rPr>
              <a:t>유클리드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 거리가 큰 값을 가지면 </a:t>
            </a:r>
            <a:r>
              <a:rPr lang="ko-KR" altLang="en-US" kern="0" dirty="0">
                <a:solidFill>
                  <a:schemeClr val="tx1"/>
                </a:solidFill>
                <a:latin typeface="+mn-ea"/>
              </a:rPr>
              <a:t>사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용자 간의 거리가 멀다는 의미이기 때문에 </a:t>
            </a: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b="1" kern="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사용자 간 유사성이 떨어짐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을 의미함</a:t>
            </a: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b="1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Picture 2" descr="C:\Users\이나라\Desktop\머하웃 완벽 가이드 - 이미지\images\머하웃 완벽 가이드(한빛미디어)_img_8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7992" y="2631873"/>
            <a:ext cx="5472608" cy="5005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481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93924" y="1828798"/>
            <a:ext cx="2863569" cy="3103809"/>
          </a:xfrm>
          <a:prstGeom prst="roundRect">
            <a:avLst>
              <a:gd name="adj" fmla="val 8223"/>
            </a:avLst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1</a:t>
            </a:r>
            <a:r>
              <a:rPr lang="en-US" altLang="ko-KR" sz="2400" b="1" dirty="0" smtClean="0">
                <a:latin typeface="+mn-ea"/>
              </a:rPr>
              <a:t>. K-Nearest Neighbors </a:t>
            </a:r>
            <a:r>
              <a:rPr lang="ko-KR" altLang="en-US" sz="2400" b="1" dirty="0">
                <a:latin typeface="+mn-ea"/>
              </a:rPr>
              <a:t>알고리즘이란</a:t>
            </a:r>
            <a:r>
              <a:rPr lang="en-US" altLang="ko-KR" sz="2400" b="1" dirty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5716" y="814947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3)  KNN </a:t>
            </a:r>
            <a:r>
              <a:rPr lang="ko-KR" altLang="en-US" sz="2000" b="1" dirty="0" smtClean="0">
                <a:latin typeface="+mn-ea"/>
              </a:rPr>
              <a:t>알고리즘 수행 과정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267</a:t>
            </a:fld>
            <a:endParaRPr lang="ko-KR" altLang="en-US"/>
          </a:p>
        </p:txBody>
      </p:sp>
      <p:graphicFrame>
        <p:nvGraphicFramePr>
          <p:cNvPr id="11" name="차트 10"/>
          <p:cNvGraphicFramePr/>
          <p:nvPr>
            <p:extLst/>
          </p:nvPr>
        </p:nvGraphicFramePr>
        <p:xfrm>
          <a:off x="342410" y="2026847"/>
          <a:ext cx="3127420" cy="2236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모서리가 둥근 직사각형 15"/>
          <p:cNvSpPr/>
          <p:nvPr/>
        </p:nvSpPr>
        <p:spPr>
          <a:xfrm>
            <a:off x="3257493" y="1828799"/>
            <a:ext cx="2863569" cy="3103808"/>
          </a:xfrm>
          <a:prstGeom prst="roundRect">
            <a:avLst>
              <a:gd name="adj" fmla="val 8223"/>
            </a:avLst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121061" y="1828799"/>
            <a:ext cx="2863569" cy="3103808"/>
          </a:xfrm>
          <a:prstGeom prst="roundRect">
            <a:avLst>
              <a:gd name="adj" fmla="val 8223"/>
            </a:avLst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984630" y="1828799"/>
            <a:ext cx="2863569" cy="3103808"/>
          </a:xfrm>
          <a:prstGeom prst="roundRect">
            <a:avLst>
              <a:gd name="adj" fmla="val 8223"/>
            </a:avLst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차트 18"/>
          <p:cNvGraphicFramePr/>
          <p:nvPr>
            <p:extLst/>
          </p:nvPr>
        </p:nvGraphicFramePr>
        <p:xfrm>
          <a:off x="3205978" y="2065834"/>
          <a:ext cx="3127420" cy="2236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0" name="직선 연결선 19"/>
          <p:cNvCxnSpPr/>
          <p:nvPr/>
        </p:nvCxnSpPr>
        <p:spPr>
          <a:xfrm flipV="1">
            <a:off x="4301544" y="2537137"/>
            <a:ext cx="519659" cy="888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4337172" y="2537137"/>
            <a:ext cx="1097713" cy="888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337171" y="3425781"/>
            <a:ext cx="1299859" cy="504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301544" y="3451001"/>
            <a:ext cx="1335486" cy="1728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 flipV="1">
            <a:off x="3902299" y="2897747"/>
            <a:ext cx="399244" cy="55325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 flipV="1">
            <a:off x="3902299" y="3075351"/>
            <a:ext cx="399244" cy="37564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4337170" y="2998806"/>
            <a:ext cx="484033" cy="4269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301543" y="3450999"/>
            <a:ext cx="1010832" cy="19804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59858" y="1828799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</a:t>
            </a:r>
            <a:r>
              <a:rPr lang="en-US" altLang="ko-KR" sz="1400" b="1" dirty="0" smtClean="0"/>
              <a:t>. Look at the data</a:t>
            </a:r>
            <a:endParaRPr lang="ko-KR" altLang="en-US" sz="14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713310" y="1828799"/>
            <a:ext cx="2027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2. Calculate distances</a:t>
            </a:r>
            <a:endParaRPr lang="ko-KR" altLang="en-US" sz="1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6716046" y="1828799"/>
            <a:ext cx="1673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3</a:t>
            </a:r>
            <a:r>
              <a:rPr lang="en-US" altLang="ko-KR" sz="1400" b="1" dirty="0" smtClean="0"/>
              <a:t>. Find neighbors</a:t>
            </a:r>
            <a:endParaRPr lang="ko-KR" altLang="en-US" sz="14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9644311" y="1828799"/>
            <a:ext cx="1620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4. Vote on labels</a:t>
            </a:r>
            <a:endParaRPr lang="ko-KR" altLang="en-US" sz="1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606262" y="4126291"/>
            <a:ext cx="2570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We want to classify the grey </a:t>
            </a:r>
          </a:p>
          <a:p>
            <a:r>
              <a:rPr lang="en-US" altLang="ko-KR" sz="1400" dirty="0" smtClean="0"/>
              <a:t>Point into a class.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545411" y="4126291"/>
            <a:ext cx="24525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Start by calculating the </a:t>
            </a:r>
          </a:p>
          <a:p>
            <a:r>
              <a:rPr lang="en-US" altLang="ko-KR" sz="1400" dirty="0" smtClean="0"/>
              <a:t>Distances between the grey</a:t>
            </a:r>
          </a:p>
          <a:p>
            <a:r>
              <a:rPr lang="en-US" altLang="ko-KR" sz="1400" dirty="0" smtClean="0"/>
              <a:t>Point and all other points.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232579" y="4126291"/>
            <a:ext cx="2557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Find the nearest K neighbors</a:t>
            </a:r>
            <a:endParaRPr lang="en-US" altLang="ko-KR" sz="1400" dirty="0"/>
          </a:p>
          <a:p>
            <a:r>
              <a:rPr lang="en-US" altLang="ko-KR" sz="1400" dirty="0" smtClean="0"/>
              <a:t>By increasing distance.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984630" y="3713335"/>
            <a:ext cx="301229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Vote on the predicted class labels </a:t>
            </a:r>
          </a:p>
          <a:p>
            <a:r>
              <a:rPr lang="en-US" altLang="ko-KR" sz="1400" dirty="0" smtClean="0"/>
              <a:t>Based on the lasses of the </a:t>
            </a:r>
          </a:p>
          <a:p>
            <a:r>
              <a:rPr lang="en-US" altLang="ko-KR" sz="1400" dirty="0" smtClean="0"/>
              <a:t>Nearest neighbors. </a:t>
            </a:r>
          </a:p>
          <a:p>
            <a:r>
              <a:rPr lang="en-US" altLang="ko-KR" sz="1400" dirty="0" smtClean="0"/>
              <a:t>The labels were predicted based </a:t>
            </a:r>
          </a:p>
          <a:p>
            <a:r>
              <a:rPr lang="en-US" altLang="ko-KR" sz="1400" dirty="0" smtClean="0"/>
              <a:t>On the k=3 nearest neighbors.</a:t>
            </a:r>
          </a:p>
        </p:txBody>
      </p:sp>
      <p:sp>
        <p:nvSpPr>
          <p:cNvPr id="61" name="타원 60"/>
          <p:cNvSpPr/>
          <p:nvPr/>
        </p:nvSpPr>
        <p:spPr>
          <a:xfrm>
            <a:off x="6505372" y="2522483"/>
            <a:ext cx="260585" cy="26058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6505372" y="2927983"/>
            <a:ext cx="260585" cy="26058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6505372" y="3325185"/>
            <a:ext cx="260585" cy="26058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6505372" y="3722535"/>
            <a:ext cx="260585" cy="26058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6969813" y="2522483"/>
            <a:ext cx="260585" cy="26058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6969813" y="2926239"/>
            <a:ext cx="260585" cy="26058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969813" y="3325185"/>
            <a:ext cx="260585" cy="26058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969813" y="3727345"/>
            <a:ext cx="260585" cy="26058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/>
          <p:cNvCxnSpPr/>
          <p:nvPr/>
        </p:nvCxnSpPr>
        <p:spPr>
          <a:xfrm>
            <a:off x="6635664" y="2652775"/>
            <a:ext cx="4644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6635664" y="3075351"/>
            <a:ext cx="4644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6635664" y="3461178"/>
            <a:ext cx="4644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6635664" y="3862467"/>
            <a:ext cx="4644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303961" y="2469250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2.1</a:t>
            </a:r>
            <a:endParaRPr lang="ko-KR" alt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7303961" y="290451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2.3</a:t>
            </a:r>
            <a:endParaRPr lang="ko-KR" alt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7303961" y="3316051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.1</a:t>
            </a:r>
            <a:endParaRPr lang="ko-KR" altLang="en-US" sz="1400" dirty="0"/>
          </a:p>
        </p:txBody>
      </p:sp>
      <p:sp>
        <p:nvSpPr>
          <p:cNvPr id="83" name="TextBox 82"/>
          <p:cNvSpPr txBox="1"/>
          <p:nvPr/>
        </p:nvSpPr>
        <p:spPr>
          <a:xfrm>
            <a:off x="7303961" y="3702142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4.4</a:t>
            </a:r>
            <a:endParaRPr lang="ko-KR" altLang="en-US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7942708" y="2469250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</a:t>
            </a:r>
            <a:r>
              <a:rPr lang="en-US" altLang="ko-KR" sz="1400" baseline="30000" dirty="0" smtClean="0"/>
              <a:t>st</a:t>
            </a:r>
            <a:r>
              <a:rPr lang="en-US" altLang="ko-KR" sz="1400" dirty="0" smtClean="0"/>
              <a:t> NN</a:t>
            </a:r>
            <a:endParaRPr lang="ko-KR" alt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7942708" y="2906380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</a:t>
            </a:r>
            <a:r>
              <a:rPr lang="en-US" altLang="ko-KR" sz="1400" baseline="30000" dirty="0" smtClean="0"/>
              <a:t>nd</a:t>
            </a:r>
            <a:r>
              <a:rPr lang="en-US" altLang="ko-KR" sz="1400" dirty="0" smtClean="0"/>
              <a:t> NN</a:t>
            </a:r>
            <a:endParaRPr lang="ko-KR" altLang="en-US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7942708" y="3297110"/>
            <a:ext cx="734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3</a:t>
            </a:r>
            <a:r>
              <a:rPr lang="en-US" altLang="ko-KR" sz="1400" baseline="30000" dirty="0" smtClean="0"/>
              <a:t>rd</a:t>
            </a:r>
            <a:r>
              <a:rPr lang="en-US" altLang="ko-KR" sz="1400" dirty="0" smtClean="0"/>
              <a:t> NN</a:t>
            </a:r>
            <a:endParaRPr lang="ko-KR" altLang="en-US" sz="1400" dirty="0"/>
          </a:p>
        </p:txBody>
      </p:sp>
      <p:sp>
        <p:nvSpPr>
          <p:cNvPr id="89" name="TextBox 88"/>
          <p:cNvSpPr txBox="1"/>
          <p:nvPr/>
        </p:nvSpPr>
        <p:spPr>
          <a:xfrm>
            <a:off x="7942708" y="3698938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4</a:t>
            </a:r>
            <a:r>
              <a:rPr lang="en-US" altLang="ko-KR" sz="1400" baseline="30000" dirty="0" smtClean="0"/>
              <a:t>th</a:t>
            </a:r>
            <a:r>
              <a:rPr lang="en-US" altLang="ko-KR" sz="1400" dirty="0" smtClean="0"/>
              <a:t> NN</a:t>
            </a:r>
            <a:endParaRPr lang="ko-KR" altLang="en-US" sz="1400" dirty="0"/>
          </a:p>
        </p:txBody>
      </p:sp>
      <p:cxnSp>
        <p:nvCxnSpPr>
          <p:cNvPr id="91" name="직선 화살표 연결선 90"/>
          <p:cNvCxnSpPr>
            <a:endCxn id="86" idx="1"/>
          </p:cNvCxnSpPr>
          <p:nvPr/>
        </p:nvCxnSpPr>
        <p:spPr>
          <a:xfrm>
            <a:off x="7727475" y="2623138"/>
            <a:ext cx="2152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>
            <a:off x="7727475" y="3062358"/>
            <a:ext cx="2152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7727475" y="3485840"/>
            <a:ext cx="2152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7727475" y="3862043"/>
            <a:ext cx="2152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/>
          <p:cNvSpPr/>
          <p:nvPr/>
        </p:nvSpPr>
        <p:spPr>
          <a:xfrm>
            <a:off x="9245466" y="2458701"/>
            <a:ext cx="260585" cy="26058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9245466" y="2885389"/>
            <a:ext cx="260585" cy="26058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9579614" y="24054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99" name="TextBox 98"/>
          <p:cNvSpPr txBox="1"/>
          <p:nvPr/>
        </p:nvSpPr>
        <p:spPr>
          <a:xfrm>
            <a:off x="9579614" y="28662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00" name="TextBox 99"/>
          <p:cNvSpPr txBox="1"/>
          <p:nvPr/>
        </p:nvSpPr>
        <p:spPr>
          <a:xfrm>
            <a:off x="9579614" y="327802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01" name="타원 100"/>
          <p:cNvSpPr/>
          <p:nvPr/>
        </p:nvSpPr>
        <p:spPr>
          <a:xfrm>
            <a:off x="9261227" y="3299461"/>
            <a:ext cx="260585" cy="26058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오른쪽 화살표 101"/>
          <p:cNvSpPr/>
          <p:nvPr/>
        </p:nvSpPr>
        <p:spPr>
          <a:xfrm>
            <a:off x="9826868" y="2877591"/>
            <a:ext cx="357615" cy="307777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10155884" y="2458701"/>
            <a:ext cx="17897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Class      wins</a:t>
            </a:r>
          </a:p>
          <a:p>
            <a:r>
              <a:rPr lang="en-US" altLang="ko-KR" sz="1400" dirty="0" smtClean="0"/>
              <a:t>The vote!</a:t>
            </a:r>
          </a:p>
          <a:p>
            <a:r>
              <a:rPr lang="en-US" altLang="ko-KR" sz="1400" dirty="0" smtClean="0"/>
              <a:t>Point      is</a:t>
            </a:r>
          </a:p>
          <a:p>
            <a:r>
              <a:rPr lang="en-US" altLang="ko-KR" sz="1400" dirty="0" smtClean="0"/>
              <a:t>Therefore predicted</a:t>
            </a:r>
          </a:p>
          <a:p>
            <a:r>
              <a:rPr lang="en-US" altLang="ko-KR" sz="1400" dirty="0" smtClean="0"/>
              <a:t>To be of class      .</a:t>
            </a:r>
            <a:endParaRPr lang="ko-KR" altLang="en-US" sz="1400" dirty="0"/>
          </a:p>
        </p:txBody>
      </p:sp>
      <p:sp>
        <p:nvSpPr>
          <p:cNvPr id="104" name="타원 103"/>
          <p:cNvSpPr/>
          <p:nvPr/>
        </p:nvSpPr>
        <p:spPr>
          <a:xfrm>
            <a:off x="10681339" y="2471919"/>
            <a:ext cx="260585" cy="26058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/>
          <p:cNvSpPr/>
          <p:nvPr/>
        </p:nvSpPr>
        <p:spPr>
          <a:xfrm>
            <a:off x="10690696" y="2909714"/>
            <a:ext cx="260585" cy="26058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7123154" y="2157703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Distance</a:t>
            </a:r>
            <a:endParaRPr lang="ko-KR" altLang="en-US" sz="1400" dirty="0"/>
          </a:p>
        </p:txBody>
      </p:sp>
      <p:sp>
        <p:nvSpPr>
          <p:cNvPr id="107" name="타원 106"/>
          <p:cNvSpPr/>
          <p:nvPr/>
        </p:nvSpPr>
        <p:spPr>
          <a:xfrm>
            <a:off x="11400410" y="3319779"/>
            <a:ext cx="260585" cy="26058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9307801" y="2157703"/>
            <a:ext cx="1071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 # of votes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7461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1. K-Nearest Neighbors </a:t>
            </a:r>
            <a:r>
              <a:rPr lang="ko-KR" altLang="en-US" sz="2400" b="1" dirty="0">
                <a:latin typeface="+mn-ea"/>
              </a:rPr>
              <a:t>알고리즘이란</a:t>
            </a:r>
            <a:r>
              <a:rPr lang="en-US" altLang="ko-KR" sz="2400" b="1" dirty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4)   K </a:t>
            </a:r>
            <a:r>
              <a:rPr lang="ko-KR" altLang="en-US" sz="2000" b="1" dirty="0" smtClean="0">
                <a:latin typeface="+mn-ea"/>
              </a:rPr>
              <a:t>개수 최적화 문제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데이터와의 유사도를 측정 할 다른 데이터의 개수를 정하는 문제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일반적으로 </a:t>
            </a:r>
            <a:r>
              <a:rPr lang="en-US" altLang="ko-KR" sz="2000" dirty="0" smtClean="0">
                <a:latin typeface="+mn-ea"/>
              </a:rPr>
              <a:t>k </a:t>
            </a:r>
            <a:r>
              <a:rPr lang="ko-KR" altLang="en-US" sz="2000" dirty="0">
                <a:latin typeface="+mn-ea"/>
              </a:rPr>
              <a:t>값이 클 때 데이터의 전체적인 </a:t>
            </a:r>
            <a:r>
              <a:rPr lang="ko-KR" altLang="en-US" sz="2000" dirty="0" err="1">
                <a:latin typeface="+mn-ea"/>
              </a:rPr>
              <a:t>노이즈</a:t>
            </a:r>
            <a:r>
              <a:rPr lang="en-US" altLang="ko-KR" sz="2000" dirty="0" smtClean="0">
                <a:latin typeface="+mn-ea"/>
              </a:rPr>
              <a:t>(noise)</a:t>
            </a:r>
            <a:r>
              <a:rPr lang="ko-KR" altLang="en-US" sz="2000" dirty="0">
                <a:latin typeface="+mn-ea"/>
              </a:rPr>
              <a:t>를 줄일 수 있으나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작고 중요한 패턴을 무시하는 위험이 있다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과거 연구들에 의하면 대부분의 데이터 셋에서 최적의 </a:t>
            </a:r>
            <a:r>
              <a:rPr lang="en-US" altLang="ko-KR" sz="2000" dirty="0" smtClean="0">
                <a:latin typeface="+mn-ea"/>
              </a:rPr>
              <a:t>k </a:t>
            </a:r>
            <a:r>
              <a:rPr lang="ko-KR" altLang="en-US" sz="2000" dirty="0" smtClean="0">
                <a:latin typeface="+mn-ea"/>
              </a:rPr>
              <a:t>값은 </a:t>
            </a:r>
            <a:r>
              <a:rPr lang="en-US" altLang="ko-KR" sz="2000" dirty="0" smtClean="0">
                <a:latin typeface="+mn-ea"/>
              </a:rPr>
              <a:t>3-10 </a:t>
            </a:r>
            <a:r>
              <a:rPr lang="ko-KR" altLang="en-US" sz="2000" dirty="0" smtClean="0">
                <a:latin typeface="+mn-ea"/>
              </a:rPr>
              <a:t>사이였다</a:t>
            </a:r>
            <a:r>
              <a:rPr lang="en-US" altLang="ko-KR" sz="2000" dirty="0" smtClean="0">
                <a:latin typeface="+mn-ea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38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1</a:t>
            </a:r>
            <a:r>
              <a:rPr lang="en-US" altLang="ko-KR" sz="2400" b="1" dirty="0" smtClean="0">
                <a:latin typeface="+mn-ea"/>
              </a:rPr>
              <a:t>. K-Nearest Neighbors </a:t>
            </a:r>
            <a:r>
              <a:rPr lang="ko-KR" altLang="en-US" sz="2400" b="1" dirty="0">
                <a:latin typeface="+mn-ea"/>
              </a:rPr>
              <a:t>알고리즘이란</a:t>
            </a:r>
            <a:r>
              <a:rPr lang="en-US" altLang="ko-KR" sz="2400" b="1" dirty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4)   K </a:t>
            </a:r>
            <a:r>
              <a:rPr lang="ko-KR" altLang="en-US" sz="2000" b="1" dirty="0" smtClean="0">
                <a:latin typeface="+mn-ea"/>
              </a:rPr>
              <a:t>개수 최적화 문제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395543" y="6492875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pPr/>
              <a:t>269</a:t>
            </a:fld>
            <a:endParaRPr lang="ko-KR" altLang="en-US"/>
          </a:p>
        </p:txBody>
      </p:sp>
      <p:sp>
        <p:nvSpPr>
          <p:cNvPr id="8" name="AutoShape 20"/>
          <p:cNvSpPr>
            <a:spLocks noChangeArrowheads="1"/>
          </p:cNvSpPr>
          <p:nvPr/>
        </p:nvSpPr>
        <p:spPr bwMode="auto">
          <a:xfrm>
            <a:off x="384564" y="1786758"/>
            <a:ext cx="8501122" cy="4467085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 w="44450">
            <a:solidFill>
              <a:srgbClr val="476EC5"/>
            </a:solidFill>
          </a:ln>
          <a:effectLst>
            <a:outerShdw blurRad="50800" dist="38100" dir="2700000" sx="99000" sy="99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kern="0" dirty="0" smtClean="0">
                <a:solidFill>
                  <a:srgbClr val="002060"/>
                </a:solidFill>
                <a:latin typeface="+mn-ea"/>
              </a:rPr>
              <a:t>cross-validation </a:t>
            </a: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방법</a:t>
            </a:r>
            <a:endParaRPr lang="en-US" altLang="ko-KR" b="1" kern="0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 smtClean="0">
                <a:solidFill>
                  <a:srgbClr val="002060"/>
                </a:solidFill>
                <a:latin typeface="+mn-ea"/>
              </a:rPr>
              <a:t>: </a:t>
            </a: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훈련 데이터</a:t>
            </a:r>
            <a:r>
              <a:rPr lang="en-US" altLang="ko-KR" b="1" kern="0" dirty="0" smtClean="0">
                <a:solidFill>
                  <a:srgbClr val="002060"/>
                </a:solidFill>
                <a:latin typeface="+mn-ea"/>
              </a:rPr>
              <a:t>(Training Set)</a:t>
            </a: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와 독립적인 검증 집합</a:t>
            </a:r>
            <a:r>
              <a:rPr lang="en-US" altLang="ko-KR" b="1" kern="0" dirty="0" smtClean="0">
                <a:solidFill>
                  <a:srgbClr val="002060"/>
                </a:solidFill>
                <a:latin typeface="+mn-ea"/>
              </a:rPr>
              <a:t>(Validation Set)</a:t>
            </a: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을</a:t>
            </a:r>
            <a:r>
              <a:rPr lang="en-US" altLang="ko-KR" b="1" kern="0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준비하여</a:t>
            </a:r>
            <a:endParaRPr lang="en-US" altLang="ko-KR" b="1" kern="0" dirty="0" smtClean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훈련 중인 모델이 </a:t>
            </a:r>
            <a:r>
              <a:rPr lang="ko-KR" altLang="en-US" b="1" kern="0" dirty="0" err="1" smtClean="0">
                <a:solidFill>
                  <a:srgbClr val="002060"/>
                </a:solidFill>
                <a:latin typeface="+mn-ea"/>
              </a:rPr>
              <a:t>과적합</a:t>
            </a:r>
            <a:r>
              <a:rPr lang="en-US" altLang="ko-KR" b="1" kern="0" dirty="0" smtClean="0">
                <a:solidFill>
                  <a:srgbClr val="002060"/>
                </a:solidFill>
                <a:latin typeface="+mn-ea"/>
              </a:rPr>
              <a:t>(Over-Fitting) </a:t>
            </a: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또는 과소적합</a:t>
            </a:r>
            <a:r>
              <a:rPr lang="en-US" altLang="ko-KR" b="1" kern="0" dirty="0" smtClean="0">
                <a:solidFill>
                  <a:srgbClr val="002060"/>
                </a:solidFill>
                <a:latin typeface="+mn-ea"/>
              </a:rPr>
              <a:t>(Under-Fitting)</a:t>
            </a: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인지</a:t>
            </a:r>
            <a:endParaRPr lang="en-US" altLang="ko-KR" b="1" kern="0" dirty="0" smtClean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아닌지를 검증</a:t>
            </a:r>
            <a:r>
              <a:rPr lang="en-US" altLang="ko-KR" b="1" kern="0" dirty="0" smtClean="0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감시하는 방법</a:t>
            </a:r>
            <a:endParaRPr lang="en-US" altLang="ko-KR" b="1" kern="0" dirty="0" smtClean="0">
              <a:solidFill>
                <a:srgbClr val="00206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b="1" kern="0" dirty="0" smtClean="0">
                <a:solidFill>
                  <a:srgbClr val="002060"/>
                </a:solidFill>
                <a:latin typeface="+mn-ea"/>
              </a:rPr>
              <a:t>K-fold cross validation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 smtClean="0">
                <a:solidFill>
                  <a:srgbClr val="002060"/>
                </a:solidFill>
                <a:latin typeface="+mn-ea"/>
              </a:rPr>
              <a:t>: </a:t>
            </a: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훈련 데이터를 </a:t>
            </a:r>
            <a:r>
              <a:rPr lang="en-US" altLang="ko-KR" b="1" kern="0" dirty="0" smtClean="0">
                <a:solidFill>
                  <a:srgbClr val="002060"/>
                </a:solidFill>
                <a:latin typeface="+mn-ea"/>
              </a:rPr>
              <a:t>k </a:t>
            </a: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등분한 후에 </a:t>
            </a:r>
            <a:r>
              <a:rPr lang="en-US" altLang="ko-KR" b="1" kern="0" dirty="0" smtClean="0">
                <a:solidFill>
                  <a:srgbClr val="002060"/>
                </a:solidFill>
                <a:latin typeface="+mn-ea"/>
              </a:rPr>
              <a:t>(k-1)</a:t>
            </a: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개의 </a:t>
            </a:r>
            <a:endParaRPr lang="en-US" altLang="ko-KR" b="1" kern="0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데이터 셋은 훈련 데이터로 사용하고 나머지</a:t>
            </a:r>
            <a:endParaRPr lang="en-US" altLang="ko-KR" b="1" kern="0" dirty="0" smtClean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 smtClean="0">
                <a:solidFill>
                  <a:srgbClr val="002060"/>
                </a:solidFill>
                <a:latin typeface="+mn-ea"/>
              </a:rPr>
              <a:t>1</a:t>
            </a: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개의 데이터 셋은 검증을 위해 사용한다</a:t>
            </a:r>
            <a:r>
              <a:rPr lang="en-US" altLang="ko-KR" b="1" kern="0" dirty="0" smtClean="0">
                <a:solidFill>
                  <a:srgbClr val="002060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여기서 검증을 위한 </a:t>
            </a:r>
            <a:r>
              <a:rPr lang="en-US" altLang="ko-KR" b="1" kern="0" dirty="0" smtClean="0">
                <a:solidFill>
                  <a:srgbClr val="002060"/>
                </a:solidFill>
                <a:latin typeface="+mn-ea"/>
              </a:rPr>
              <a:t>1</a:t>
            </a: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개의 데이터 셋을 </a:t>
            </a:r>
            <a:endParaRPr lang="en-US" altLang="ko-KR" b="1" kern="0" dirty="0" smtClean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바꿔가며</a:t>
            </a:r>
            <a:r>
              <a:rPr lang="en-US" altLang="ko-KR" b="1" kern="0" dirty="0">
                <a:solidFill>
                  <a:srgbClr val="002060"/>
                </a:solidFill>
                <a:latin typeface="+mn-ea"/>
              </a:rPr>
              <a:t> </a:t>
            </a:r>
            <a:r>
              <a:rPr lang="en-US" altLang="ko-KR" b="1" kern="0" dirty="0" smtClean="0">
                <a:solidFill>
                  <a:srgbClr val="002060"/>
                </a:solidFill>
                <a:latin typeface="+mn-ea"/>
              </a:rPr>
              <a:t>k</a:t>
            </a: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번 반복하여 검증하며</a:t>
            </a:r>
            <a:endParaRPr lang="en-US" altLang="ko-KR" b="1" kern="0" dirty="0" smtClean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모델을 훈련시킨다</a:t>
            </a:r>
            <a:r>
              <a:rPr lang="en-US" altLang="ko-KR" b="1" kern="0" dirty="0" smtClean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423338" y="2974318"/>
            <a:ext cx="6621517" cy="38836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206355" y="3394649"/>
            <a:ext cx="3258210" cy="4519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Data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206355" y="4172796"/>
            <a:ext cx="3268718" cy="4519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Training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6206355" y="4713506"/>
            <a:ext cx="3268718" cy="4519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206355" y="5259198"/>
            <a:ext cx="3268718" cy="4519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206355" y="5804890"/>
            <a:ext cx="3268718" cy="4519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206355" y="6347253"/>
            <a:ext cx="3268718" cy="4519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812923" y="4172796"/>
            <a:ext cx="651642" cy="45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Validation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206355" y="6348438"/>
            <a:ext cx="651642" cy="45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Validation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6857997" y="5801899"/>
            <a:ext cx="651642" cy="45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Validation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7509639" y="5255362"/>
            <a:ext cx="651642" cy="45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Validation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8161281" y="4708823"/>
            <a:ext cx="651642" cy="45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Validation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5423338" y="4172796"/>
            <a:ext cx="830319" cy="451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ysClr val="windowText" lastClr="000000"/>
                </a:solidFill>
              </a:rPr>
              <a:t>Round1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23338" y="4708823"/>
            <a:ext cx="830319" cy="451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ysClr val="windowText" lastClr="000000"/>
                </a:solidFill>
              </a:rPr>
              <a:t>Round2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423338" y="5255361"/>
            <a:ext cx="830319" cy="451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ysClr val="windowText" lastClr="000000"/>
                </a:solidFill>
              </a:rPr>
              <a:t>Round3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423338" y="5801898"/>
            <a:ext cx="830319" cy="451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ysClr val="windowText" lastClr="000000"/>
                </a:solidFill>
              </a:rPr>
              <a:t>Round4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423338" y="6347253"/>
            <a:ext cx="830319" cy="451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ysClr val="windowText" lastClr="000000"/>
                </a:solidFill>
              </a:rPr>
              <a:t>Round5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" name="아래쪽 화살표 3"/>
          <p:cNvSpPr/>
          <p:nvPr/>
        </p:nvSpPr>
        <p:spPr>
          <a:xfrm>
            <a:off x="7625252" y="3903827"/>
            <a:ext cx="378374" cy="236565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/>
          <p:cNvSpPr/>
          <p:nvPr/>
        </p:nvSpPr>
        <p:spPr>
          <a:xfrm rot="5400000">
            <a:off x="8018870" y="4916910"/>
            <a:ext cx="3404551" cy="360029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구름 33"/>
          <p:cNvSpPr/>
          <p:nvPr/>
        </p:nvSpPr>
        <p:spPr>
          <a:xfrm>
            <a:off x="9967218" y="4608503"/>
            <a:ext cx="2008184" cy="976842"/>
          </a:xfrm>
          <a:prstGeom prst="clou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Classification </a:t>
            </a:r>
          </a:p>
          <a:p>
            <a:pPr algn="ctr"/>
            <a:r>
              <a:rPr lang="en-US" altLang="ko-KR" sz="1400" dirty="0" smtClean="0"/>
              <a:t>algorithm</a:t>
            </a:r>
            <a:endParaRPr lang="ko-KR" alt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5423338" y="2966515"/>
            <a:ext cx="280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K-fold cross validation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0276" y="1347375"/>
            <a:ext cx="11059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최적의 </a:t>
            </a:r>
            <a:r>
              <a:rPr lang="en-US" altLang="ko-KR" sz="2000" dirty="0" smtClean="0">
                <a:latin typeface="+mn-ea"/>
              </a:rPr>
              <a:t>k </a:t>
            </a:r>
            <a:r>
              <a:rPr lang="ko-KR" altLang="en-US" sz="2000" dirty="0" smtClean="0">
                <a:latin typeface="+mn-ea"/>
              </a:rPr>
              <a:t>값을 찾기 위하여 </a:t>
            </a:r>
            <a:r>
              <a:rPr lang="en-US" altLang="ko-KR" sz="2000" dirty="0" smtClean="0">
                <a:latin typeface="+mn-ea"/>
              </a:rPr>
              <a:t>*cross-validation </a:t>
            </a:r>
            <a:r>
              <a:rPr lang="ko-KR" altLang="en-US" sz="2000" dirty="0" smtClean="0">
                <a:latin typeface="+mn-ea"/>
              </a:rPr>
              <a:t>방법을 사용하기도 한다</a:t>
            </a:r>
            <a:r>
              <a:rPr lang="en-US" altLang="ko-KR" sz="2000" dirty="0" smtClean="0">
                <a:latin typeface="+mn-ea"/>
              </a:rPr>
              <a:t>.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  </a:t>
            </a:r>
            <a:endParaRPr lang="en-US" altLang="ko-KR" sz="2000" b="1" dirty="0" smtClean="0">
              <a:latin typeface="+mn-ea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39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5. </a:t>
            </a:r>
            <a:r>
              <a:rPr lang="ko-KR" altLang="en-US" sz="2400" b="1" dirty="0" smtClean="0">
                <a:latin typeface="+mn-ea"/>
              </a:rPr>
              <a:t>단일선형회귀분석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1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lang="ko-KR" altLang="en-US" dirty="0" err="1" smtClean="0">
                <a:latin typeface="+mn-ea"/>
              </a:rPr>
              <a:t>산점도로</a:t>
            </a:r>
            <a:r>
              <a:rPr lang="ko-KR" altLang="en-US" dirty="0" smtClean="0">
                <a:latin typeface="+mn-ea"/>
              </a:rPr>
              <a:t> 나타내어 보기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519" y="1298963"/>
            <a:ext cx="5542598" cy="4065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0645" y="1298962"/>
            <a:ext cx="4347729" cy="4154781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함수 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</a:rPr>
              <a:t>pyplot.plot</a:t>
            </a:r>
            <a:r>
              <a:rPr lang="en-US" altLang="ko-KR" dirty="0">
                <a:latin typeface="+mn-ea"/>
              </a:rPr>
              <a:t>() : </a:t>
            </a:r>
            <a:r>
              <a:rPr lang="ko-KR" altLang="en-US" dirty="0">
                <a:latin typeface="+mn-ea"/>
              </a:rPr>
              <a:t>선이나 </a:t>
            </a:r>
            <a:r>
              <a:rPr lang="ko-KR" altLang="en-US" dirty="0" err="1">
                <a:latin typeface="+mn-ea"/>
              </a:rPr>
              <a:t>마커를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플롯하는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함수</a:t>
            </a:r>
            <a:endParaRPr lang="en-US" altLang="ko-KR" dirty="0" smtClean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설명</a:t>
            </a:r>
            <a:r>
              <a:rPr lang="en-US" altLang="ko-KR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        (1) </a:t>
            </a:r>
            <a:r>
              <a:rPr lang="en-US" altLang="ko-KR" dirty="0" smtClean="0">
                <a:latin typeface="+mn-ea"/>
              </a:rPr>
              <a:t>kind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기본 선 이외의 </a:t>
            </a:r>
            <a:r>
              <a:rPr lang="ko-KR" altLang="en-US" dirty="0" err="1" smtClean="0">
                <a:latin typeface="+mn-ea"/>
              </a:rPr>
              <a:t>여러가</a:t>
            </a:r>
            <a:r>
              <a:rPr lang="ko-KR" altLang="en-US" dirty="0" smtClean="0">
                <a:latin typeface="+mn-ea"/>
              </a:rPr>
              <a:t>                 </a:t>
            </a:r>
            <a:r>
              <a:rPr lang="en-US" altLang="ko-KR" dirty="0" smtClean="0">
                <a:latin typeface="+mn-ea"/>
              </a:rPr>
              <a:t>	 </a:t>
            </a:r>
            <a:r>
              <a:rPr lang="ko-KR" altLang="en-US" dirty="0" smtClean="0">
                <a:latin typeface="+mn-ea"/>
              </a:rPr>
              <a:t>지 플롯 스타일을 입력해서 사</a:t>
            </a:r>
            <a:r>
              <a:rPr lang="en-US" altLang="ko-KR" dirty="0" smtClean="0">
                <a:latin typeface="+mn-ea"/>
              </a:rPr>
              <a:t>	 </a:t>
            </a:r>
            <a:r>
              <a:rPr lang="ko-KR" altLang="en-US" dirty="0" smtClean="0">
                <a:latin typeface="+mn-ea"/>
              </a:rPr>
              <a:t>용 가능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    (2) </a:t>
            </a:r>
            <a:r>
              <a:rPr lang="en-US" altLang="ko-KR" dirty="0" smtClean="0">
                <a:latin typeface="+mn-ea"/>
              </a:rPr>
              <a:t>x, y : </a:t>
            </a:r>
            <a:r>
              <a:rPr lang="ko-KR" altLang="en-US" dirty="0" smtClean="0">
                <a:latin typeface="+mn-ea"/>
              </a:rPr>
              <a:t>한 열을 다른 열에 대해 </a:t>
            </a:r>
            <a:r>
              <a:rPr lang="en-US" altLang="ko-KR" dirty="0" smtClean="0">
                <a:latin typeface="+mn-ea"/>
              </a:rPr>
              <a:t>	 </a:t>
            </a:r>
            <a:r>
              <a:rPr lang="ko-KR" altLang="en-US" dirty="0" smtClean="0">
                <a:latin typeface="+mn-ea"/>
              </a:rPr>
              <a:t>플롯 하기 위해 사용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따로 입력            </a:t>
            </a:r>
            <a:r>
              <a:rPr lang="en-US" altLang="ko-KR" dirty="0" smtClean="0">
                <a:latin typeface="+mn-ea"/>
              </a:rPr>
              <a:t>	 </a:t>
            </a:r>
            <a:r>
              <a:rPr lang="ko-KR" altLang="en-US" dirty="0" smtClean="0">
                <a:latin typeface="+mn-ea"/>
              </a:rPr>
              <a:t>않으면 앞에 입력한 변수가 </a:t>
            </a:r>
            <a:r>
              <a:rPr lang="en-US" altLang="ko-KR" dirty="0" smtClean="0">
                <a:latin typeface="+mn-ea"/>
              </a:rPr>
              <a:t>x	 </a:t>
            </a:r>
            <a:r>
              <a:rPr lang="ko-KR" altLang="en-US" dirty="0" smtClean="0">
                <a:latin typeface="+mn-ea"/>
              </a:rPr>
              <a:t>축 뒤에 입력한 변수가 </a:t>
            </a:r>
            <a:r>
              <a:rPr lang="en-US" altLang="ko-KR" dirty="0" smtClean="0">
                <a:latin typeface="+mn-ea"/>
              </a:rPr>
              <a:t>y</a:t>
            </a:r>
            <a:r>
              <a:rPr lang="ko-KR" altLang="en-US" dirty="0" smtClean="0">
                <a:latin typeface="+mn-ea"/>
              </a:rPr>
              <a:t>축에 </a:t>
            </a:r>
            <a:r>
              <a:rPr lang="en-US" altLang="ko-KR" dirty="0" smtClean="0">
                <a:latin typeface="+mn-ea"/>
              </a:rPr>
              <a:t>	 </a:t>
            </a:r>
            <a:r>
              <a:rPr lang="ko-KR" altLang="en-US" dirty="0" smtClean="0">
                <a:latin typeface="+mn-ea"/>
              </a:rPr>
              <a:t>그려짐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    (3) </a:t>
            </a:r>
            <a:r>
              <a:rPr lang="en-US" altLang="ko-KR" dirty="0" err="1" smtClean="0">
                <a:latin typeface="+mn-ea"/>
              </a:rPr>
              <a:t>figsize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플롯의 크기를 조정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    (3) </a:t>
            </a:r>
            <a:r>
              <a:rPr lang="en-US" altLang="ko-KR" dirty="0" smtClean="0">
                <a:latin typeface="+mn-ea"/>
              </a:rPr>
              <a:t>color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원하는 색상을 </a:t>
            </a:r>
            <a:r>
              <a:rPr lang="ko-KR" altLang="en-US" dirty="0" err="1" smtClean="0">
                <a:latin typeface="+mn-ea"/>
              </a:rPr>
              <a:t>입력하</a:t>
            </a:r>
            <a:r>
              <a:rPr lang="ko-KR" altLang="en-US" dirty="0" smtClean="0">
                <a:latin typeface="+mn-ea"/>
              </a:rPr>
              <a:t>     </a:t>
            </a:r>
            <a:r>
              <a:rPr lang="en-US" altLang="ko-KR" dirty="0" smtClean="0">
                <a:latin typeface="+mn-ea"/>
              </a:rPr>
              <a:t>	 </a:t>
            </a:r>
            <a:r>
              <a:rPr lang="ko-KR" altLang="en-US" dirty="0" smtClean="0">
                <a:latin typeface="+mn-ea"/>
              </a:rPr>
              <a:t>여 조정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441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1</a:t>
            </a:r>
            <a:r>
              <a:rPr lang="en-US" altLang="ko-KR" sz="2400" b="1" dirty="0" smtClean="0">
                <a:latin typeface="+mn-ea"/>
              </a:rPr>
              <a:t>. K-Nearest Neighbors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알고리즘이란</a:t>
            </a:r>
            <a:r>
              <a:rPr lang="en-US" altLang="ko-KR" sz="2400" b="1" dirty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4)   K </a:t>
            </a:r>
            <a:r>
              <a:rPr lang="ko-KR" altLang="en-US" sz="2000" b="1" dirty="0" smtClean="0">
                <a:latin typeface="+mn-ea"/>
              </a:rPr>
              <a:t>개수 최적화 문제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*</a:t>
            </a:r>
            <a:r>
              <a:rPr lang="ko-KR" altLang="en-US" sz="2000" dirty="0" err="1" smtClean="0">
                <a:latin typeface="+mn-ea"/>
                <a:ea typeface="맑은 고딕" panose="020B0503020000020004" pitchFamily="50" charset="-127"/>
              </a:rPr>
              <a:t>과적합</a:t>
            </a: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(over-fitting)</a:t>
            </a:r>
            <a:r>
              <a:rPr lang="ko-KR" altLang="en-US" sz="2000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문제 </a:t>
            </a: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: k=1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일 때</a:t>
            </a: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즉 데이터와 가장 가까운 </a:t>
            </a: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개 데이터의 라벨을 새로운 데이터의 라벨로 할당하기 때문에 잘못된 분류를 야기할 수 있다</a:t>
            </a: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*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과소적합</a:t>
            </a: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(under-fitting) 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문제 </a:t>
            </a: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: k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의 값이 너무 클 때</a:t>
            </a: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(ex k = 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전체 데이터 개수</a:t>
            </a: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) 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새로운 데이터의 라벨은 항상 전체 데이터의 대다수를 차지하는 라벨로 분류된다</a:t>
            </a: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.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270</a:t>
            </a:fld>
            <a:endParaRPr lang="ko-KR" altLang="en-US"/>
          </a:p>
        </p:txBody>
      </p:sp>
      <p:sp>
        <p:nvSpPr>
          <p:cNvPr id="8" name="AutoShape 20"/>
          <p:cNvSpPr>
            <a:spLocks noChangeArrowheads="1"/>
          </p:cNvSpPr>
          <p:nvPr/>
        </p:nvSpPr>
        <p:spPr bwMode="auto">
          <a:xfrm>
            <a:off x="1830547" y="3341933"/>
            <a:ext cx="8501122" cy="3005958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 w="44450">
            <a:solidFill>
              <a:srgbClr val="476EC5"/>
            </a:solidFill>
          </a:ln>
          <a:effectLst>
            <a:outerShdw blurRad="50800" dist="38100" dir="2700000" sx="99000" sy="99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b="1" kern="0" dirty="0" err="1" smtClean="0">
                <a:solidFill>
                  <a:srgbClr val="002060"/>
                </a:solidFill>
                <a:latin typeface="+mn-ea"/>
              </a:rPr>
              <a:t>과적합</a:t>
            </a: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 </a:t>
            </a:r>
            <a:r>
              <a:rPr lang="en-US" altLang="ko-KR" b="1" kern="0" dirty="0" smtClean="0">
                <a:solidFill>
                  <a:srgbClr val="002060"/>
                </a:solidFill>
                <a:latin typeface="+mn-ea"/>
              </a:rPr>
              <a:t>(over-fitting) </a:t>
            </a: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문제</a:t>
            </a:r>
            <a:endParaRPr lang="en-US" altLang="ko-KR" b="1" kern="0" dirty="0" smtClean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훈련 데이터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(Training Set)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에서 필요 이상으로 또는 완벽에 가깝게 학습된 것을</a:t>
            </a: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의미한다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이 경우에 훈련 데이터에서는 정확도가 매우 높게 나오지만 </a:t>
            </a:r>
            <a:endParaRPr lang="en-US" altLang="ko-KR" kern="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새로운 데이터를 예측할 경우 정확도가 현저히 떨어지는 문제점이 발생한다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altLang="ko-KR" b="1" kern="0" dirty="0" smtClean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과소적합 </a:t>
            </a:r>
            <a:r>
              <a:rPr lang="en-US" altLang="ko-KR" b="1" kern="0" dirty="0" smtClean="0">
                <a:solidFill>
                  <a:srgbClr val="002060"/>
                </a:solidFill>
                <a:latin typeface="+mn-ea"/>
              </a:rPr>
              <a:t>(under-fitting) </a:t>
            </a:r>
            <a:r>
              <a:rPr lang="ko-KR" altLang="en-US" b="1" kern="0" dirty="0" smtClean="0">
                <a:solidFill>
                  <a:srgbClr val="002060"/>
                </a:solidFill>
                <a:latin typeface="+mn-ea"/>
              </a:rPr>
              <a:t>문제</a:t>
            </a:r>
            <a:endParaRPr lang="en-US" altLang="ko-KR" b="1" kern="0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훈련 데이터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(Training Set)</a:t>
            </a: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에서 학습이 부족하게 된 것을 의미한다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. </a:t>
            </a:r>
            <a:endParaRPr lang="en-US" altLang="ko-KR" kern="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tx1"/>
                </a:solidFill>
                <a:latin typeface="+mn-ea"/>
              </a:rPr>
              <a:t>이 경우 훈련 데이터 및 실제 데이터 모두 정확도가 낮게 나온다</a:t>
            </a:r>
            <a:r>
              <a:rPr lang="en-US" altLang="ko-KR" kern="0" dirty="0" smtClean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9" name="타원 8"/>
          <p:cNvSpPr/>
          <p:nvPr/>
        </p:nvSpPr>
        <p:spPr>
          <a:xfrm>
            <a:off x="5018081" y="3500843"/>
            <a:ext cx="262759" cy="26275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367146" y="5150968"/>
            <a:ext cx="262759" cy="26275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00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1</a:t>
            </a:r>
            <a:r>
              <a:rPr lang="en-US" altLang="ko-KR" sz="2400" b="1" dirty="0" smtClean="0">
                <a:latin typeface="+mn-ea"/>
              </a:rPr>
              <a:t>. K-Nearest Neighbors </a:t>
            </a:r>
            <a:r>
              <a:rPr lang="ko-KR" altLang="en-US" sz="2400" b="1" dirty="0">
                <a:latin typeface="+mn-ea"/>
              </a:rPr>
              <a:t>알고리즘이란</a:t>
            </a:r>
            <a:r>
              <a:rPr lang="en-US" altLang="ko-KR" sz="2400" b="1" dirty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4)   K </a:t>
            </a:r>
            <a:r>
              <a:rPr lang="ko-KR" altLang="en-US" sz="2000" b="1" dirty="0" smtClean="0">
                <a:latin typeface="+mn-ea"/>
              </a:rPr>
              <a:t>개수 최적화 문제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271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34511" y="2487618"/>
            <a:ext cx="8996855" cy="21528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차트 13"/>
          <p:cNvGraphicFramePr/>
          <p:nvPr>
            <p:extLst/>
          </p:nvPr>
        </p:nvGraphicFramePr>
        <p:xfrm>
          <a:off x="1918844" y="2549553"/>
          <a:ext cx="3029810" cy="2001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차트 14"/>
          <p:cNvGraphicFramePr/>
          <p:nvPr>
            <p:extLst/>
          </p:nvPr>
        </p:nvGraphicFramePr>
        <p:xfrm>
          <a:off x="7727935" y="2607740"/>
          <a:ext cx="3029810" cy="2001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6" name="그룹 15"/>
          <p:cNvGrpSpPr/>
          <p:nvPr/>
        </p:nvGrpSpPr>
        <p:grpSpPr>
          <a:xfrm>
            <a:off x="4810098" y="2549553"/>
            <a:ext cx="3029810" cy="2001928"/>
            <a:chOff x="3849210" y="1739756"/>
            <a:chExt cx="3029810" cy="2001928"/>
          </a:xfrm>
        </p:grpSpPr>
        <p:graphicFrame>
          <p:nvGraphicFramePr>
            <p:cNvPr id="17" name="차트 16"/>
            <p:cNvGraphicFramePr/>
            <p:nvPr>
              <p:extLst/>
            </p:nvPr>
          </p:nvGraphicFramePr>
          <p:xfrm>
            <a:off x="3849210" y="1739756"/>
            <a:ext cx="3029810" cy="20019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8" name="자유형 17"/>
            <p:cNvSpPr/>
            <p:nvPr/>
          </p:nvSpPr>
          <p:spPr>
            <a:xfrm>
              <a:off x="4332686" y="2516370"/>
              <a:ext cx="1963011" cy="899491"/>
            </a:xfrm>
            <a:custGeom>
              <a:avLst/>
              <a:gdLst>
                <a:gd name="connsiteX0" fmla="*/ 0 w 2028497"/>
                <a:gd name="connsiteY0" fmla="*/ 857450 h 857450"/>
                <a:gd name="connsiteX1" fmla="*/ 304800 w 2028497"/>
                <a:gd name="connsiteY1" fmla="*/ 542139 h 857450"/>
                <a:gd name="connsiteX2" fmla="*/ 672662 w 2028497"/>
                <a:gd name="connsiteY2" fmla="*/ 321422 h 857450"/>
                <a:gd name="connsiteX3" fmla="*/ 1198179 w 2028497"/>
                <a:gd name="connsiteY3" fmla="*/ 37643 h 857450"/>
                <a:gd name="connsiteX4" fmla="*/ 1723697 w 2028497"/>
                <a:gd name="connsiteY4" fmla="*/ 16622 h 857450"/>
                <a:gd name="connsiteX5" fmla="*/ 2028497 w 2028497"/>
                <a:gd name="connsiteY5" fmla="*/ 163767 h 857450"/>
                <a:gd name="connsiteX6" fmla="*/ 2028497 w 2028497"/>
                <a:gd name="connsiteY6" fmla="*/ 163767 h 85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8497" h="857450">
                  <a:moveTo>
                    <a:pt x="0" y="857450"/>
                  </a:moveTo>
                  <a:cubicBezTo>
                    <a:pt x="96345" y="744463"/>
                    <a:pt x="192690" y="631477"/>
                    <a:pt x="304800" y="542139"/>
                  </a:cubicBezTo>
                  <a:cubicBezTo>
                    <a:pt x="416910" y="452801"/>
                    <a:pt x="523765" y="405505"/>
                    <a:pt x="672662" y="321422"/>
                  </a:cubicBezTo>
                  <a:cubicBezTo>
                    <a:pt x="821559" y="237339"/>
                    <a:pt x="1023007" y="88443"/>
                    <a:pt x="1198179" y="37643"/>
                  </a:cubicBezTo>
                  <a:cubicBezTo>
                    <a:pt x="1373351" y="-13157"/>
                    <a:pt x="1585311" y="-4399"/>
                    <a:pt x="1723697" y="16622"/>
                  </a:cubicBezTo>
                  <a:cubicBezTo>
                    <a:pt x="1862083" y="37643"/>
                    <a:pt x="2028497" y="163767"/>
                    <a:pt x="2028497" y="163767"/>
                  </a:cubicBezTo>
                  <a:lnTo>
                    <a:pt x="2028497" y="163767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타원 18"/>
          <p:cNvSpPr/>
          <p:nvPr/>
        </p:nvSpPr>
        <p:spPr>
          <a:xfrm>
            <a:off x="1612932" y="2607740"/>
            <a:ext cx="262759" cy="26275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480437" y="2607740"/>
            <a:ext cx="262759" cy="26275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398274" y="2607740"/>
            <a:ext cx="262759" cy="26275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57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en-US" altLang="ko-KR" sz="2400" b="1" dirty="0" err="1" smtClean="0">
                <a:latin typeface="+mn-ea"/>
              </a:rPr>
              <a:t>Sklearn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패키지 소개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000" b="1" dirty="0" err="1" smtClean="0">
                <a:latin typeface="+mn-ea"/>
              </a:rPr>
              <a:t>Sklearn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en-US" altLang="ko-KR" sz="2000" b="1" dirty="0" err="1" smtClean="0">
                <a:latin typeface="+mn-ea"/>
              </a:rPr>
              <a:t>Scikit</a:t>
            </a:r>
            <a:r>
              <a:rPr lang="en-US" altLang="ko-KR" sz="2000" b="1" dirty="0" smtClean="0">
                <a:latin typeface="+mn-ea"/>
              </a:rPr>
              <a:t>-learn) </a:t>
            </a:r>
            <a:r>
              <a:rPr lang="ko-KR" altLang="en-US" sz="2000" b="1" dirty="0" smtClean="0">
                <a:latin typeface="+mn-ea"/>
              </a:rPr>
              <a:t>패키지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80645" y="1366558"/>
            <a:ext cx="110592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+mn-ea"/>
              </a:rPr>
              <a:t>Python</a:t>
            </a:r>
            <a:r>
              <a:rPr lang="ko-KR" altLang="en-US" sz="2000" dirty="0" smtClean="0">
                <a:latin typeface="+mn-ea"/>
              </a:rPr>
              <a:t>에서 </a:t>
            </a:r>
            <a:r>
              <a:rPr lang="en-US" altLang="ko-KR" sz="2000" b="1" dirty="0" smtClean="0">
                <a:latin typeface="+mn-ea"/>
              </a:rPr>
              <a:t>Machine Learning</a:t>
            </a:r>
            <a:r>
              <a:rPr lang="ko-KR" altLang="en-US" sz="2000" dirty="0" smtClean="0">
                <a:latin typeface="+mn-ea"/>
              </a:rPr>
              <a:t>을 위한 데이터 및 함수를 제공하는 대표적인 패키지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Machine Learning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의 </a:t>
            </a: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Classification(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분류</a:t>
            </a: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), Regression(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회귀</a:t>
            </a: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), Clustering(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군집</a:t>
            </a: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) 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등 다양한 알고리즘들을 제공한다</a:t>
            </a: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. 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공식 사이트 </a:t>
            </a:r>
            <a:r>
              <a:rPr lang="en-US" altLang="ko-KR" sz="2000" dirty="0">
                <a:latin typeface="+mn-ea"/>
              </a:rPr>
              <a:t>: </a:t>
            </a:r>
            <a:r>
              <a:rPr lang="en-US" altLang="ko-KR" sz="2000" dirty="0">
                <a:latin typeface="+mn-ea"/>
                <a:hlinkClick r:id="rId3"/>
              </a:rPr>
              <a:t>http://scikit-learn.org/stable</a:t>
            </a:r>
            <a:r>
              <a:rPr lang="en-US" altLang="ko-KR" sz="2000" dirty="0" smtClean="0">
                <a:latin typeface="+mn-ea"/>
                <a:hlinkClick r:id="rId3"/>
              </a:rPr>
              <a:t>/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272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0645" y="2830277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2)  </a:t>
            </a:r>
            <a:r>
              <a:rPr lang="en-US" altLang="ko-KR" sz="2000" b="1" dirty="0" err="1" smtClean="0">
                <a:latin typeface="+mn-ea"/>
              </a:rPr>
              <a:t>Sklearn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대표 기능 및 함수 설명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6158" y="3421381"/>
            <a:ext cx="11809562" cy="31700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>
              <a:buAutoNum type="arabicParenBoth"/>
            </a:pPr>
            <a:r>
              <a:rPr lang="ko-KR" altLang="en-US" sz="2000" dirty="0" smtClean="0">
                <a:latin typeface="+mn-ea"/>
              </a:rPr>
              <a:t>예제 데이터 셋 로드 함수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e</a:t>
            </a:r>
            <a:r>
              <a:rPr lang="en-US" altLang="ko-KR" sz="2000" dirty="0" smtClean="0">
                <a:latin typeface="+mn-ea"/>
              </a:rPr>
              <a:t>x) </a:t>
            </a:r>
            <a:r>
              <a:rPr lang="en-US" altLang="ko-KR" sz="2000" b="1" dirty="0" err="1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sklearn.datasets.load_</a:t>
            </a:r>
            <a:r>
              <a:rPr lang="en-US" altLang="ko-KR" sz="2000" dirty="0" err="1" smtClean="0">
                <a:latin typeface="+mn-ea"/>
              </a:rPr>
              <a:t>iris</a:t>
            </a:r>
            <a:r>
              <a:rPr lang="en-US" altLang="ko-KR" sz="2000" dirty="0" smtClean="0">
                <a:latin typeface="+mn-ea"/>
              </a:rPr>
              <a:t>(), </a:t>
            </a:r>
            <a:r>
              <a:rPr lang="en-US" altLang="ko-KR" sz="2000" b="1" dirty="0" err="1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sklearn.datasets.load_</a:t>
            </a:r>
            <a:r>
              <a:rPr lang="en-US" altLang="ko-KR" sz="2000" dirty="0" err="1" smtClean="0">
                <a:latin typeface="+mn-ea"/>
              </a:rPr>
              <a:t>tips</a:t>
            </a:r>
            <a:r>
              <a:rPr lang="en-US" altLang="ko-KR" sz="2000" dirty="0" smtClean="0">
                <a:latin typeface="+mn-ea"/>
              </a:rPr>
              <a:t>(), </a:t>
            </a:r>
            <a:r>
              <a:rPr lang="en-US" altLang="ko-KR" sz="2000" b="1" dirty="0" err="1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sklearn.datasets_load_</a:t>
            </a:r>
            <a:r>
              <a:rPr lang="en-US" altLang="ko-KR" sz="2000" dirty="0" err="1" smtClean="0">
                <a:latin typeface="+mn-ea"/>
              </a:rPr>
              <a:t>flights</a:t>
            </a:r>
            <a:r>
              <a:rPr lang="en-US" altLang="ko-KR" sz="2000" dirty="0" smtClean="0">
                <a:latin typeface="+mn-ea"/>
              </a:rPr>
              <a:t>() </a:t>
            </a:r>
            <a:r>
              <a:rPr lang="ko-KR" altLang="en-US" sz="2000" dirty="0" smtClean="0">
                <a:latin typeface="+mn-ea"/>
              </a:rPr>
              <a:t>등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pPr marL="457200" indent="-457200">
              <a:buAutoNum type="arabicParenBoth" startAt="2"/>
            </a:pPr>
            <a:r>
              <a:rPr lang="ko-KR" altLang="en-US" sz="2000" dirty="0" smtClean="0">
                <a:latin typeface="+mn-ea"/>
              </a:rPr>
              <a:t>학습 및 예측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e</a:t>
            </a:r>
            <a:r>
              <a:rPr lang="en-US" altLang="ko-KR" sz="2000" dirty="0" smtClean="0">
                <a:latin typeface="+mn-ea"/>
              </a:rPr>
              <a:t>x) </a:t>
            </a:r>
            <a:r>
              <a:rPr lang="en-US" altLang="ko-KR" sz="2000" dirty="0" err="1" smtClean="0">
                <a:latin typeface="+mn-ea"/>
              </a:rPr>
              <a:t>sklearn.svm.SVC.</a:t>
            </a:r>
            <a:r>
              <a:rPr lang="en-US" altLang="ko-KR" sz="2000" b="1" dirty="0" err="1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fit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() : </a:t>
            </a:r>
            <a:r>
              <a:rPr lang="ko-KR" altLang="en-US" sz="2000" dirty="0" smtClean="0">
                <a:latin typeface="+mn-ea"/>
              </a:rPr>
              <a:t>모델을 학습시키는 함수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e</a:t>
            </a:r>
            <a:r>
              <a:rPr lang="en-US" altLang="ko-KR" sz="2000" dirty="0" smtClean="0">
                <a:latin typeface="+mn-ea"/>
              </a:rPr>
              <a:t>x) </a:t>
            </a:r>
            <a:r>
              <a:rPr lang="en-US" altLang="ko-KR" sz="2000" dirty="0" err="1" smtClean="0">
                <a:latin typeface="+mn-ea"/>
              </a:rPr>
              <a:t>sklearn.svm.SVC.</a:t>
            </a:r>
            <a:r>
              <a:rPr lang="en-US" altLang="ko-KR" sz="2000" b="1" dirty="0" err="1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predict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새로운 값을 예측하는 함수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즉 새로운 데이터의 라벨을 예측하는 함수</a:t>
            </a:r>
            <a:endParaRPr lang="en-US" altLang="ko-KR" sz="2000" dirty="0" smtClean="0">
              <a:latin typeface="+mn-ea"/>
            </a:endParaRPr>
          </a:p>
          <a:p>
            <a:endParaRPr lang="ko-KR" altLang="en-US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(3) Refitting and updating parameters</a:t>
            </a:r>
          </a:p>
          <a:p>
            <a:r>
              <a:rPr lang="en-US" altLang="ko-KR" sz="2000" dirty="0">
                <a:latin typeface="+mn-ea"/>
              </a:rPr>
              <a:t>e</a:t>
            </a:r>
            <a:r>
              <a:rPr lang="en-US" altLang="ko-KR" sz="2000" dirty="0" smtClean="0">
                <a:latin typeface="+mn-ea"/>
              </a:rPr>
              <a:t>x) </a:t>
            </a:r>
            <a:r>
              <a:rPr lang="en-US" altLang="ko-KR" sz="2000" dirty="0" err="1" smtClean="0">
                <a:latin typeface="+mn-ea"/>
              </a:rPr>
              <a:t>sklearn.svm.SVC.</a:t>
            </a:r>
            <a:r>
              <a:rPr lang="en-US" altLang="ko-KR" sz="2000" b="1" dirty="0" err="1" smtClean="0">
                <a:solidFill>
                  <a:schemeClr val="accent5"/>
                </a:solidFill>
                <a:latin typeface="+mn-ea"/>
              </a:rPr>
              <a:t>set_params</a:t>
            </a:r>
            <a:r>
              <a:rPr lang="en-US" altLang="ko-KR" sz="2000" b="1" dirty="0" smtClean="0">
                <a:solidFill>
                  <a:schemeClr val="accent5"/>
                </a:solidFill>
                <a:latin typeface="+mn-ea"/>
              </a:rPr>
              <a:t>()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모델의 </a:t>
            </a:r>
            <a:r>
              <a:rPr lang="ko-KR" altLang="en-US" sz="2000" dirty="0" err="1" smtClean="0">
                <a:latin typeface="+mn-ea"/>
              </a:rPr>
              <a:t>파라미터를</a:t>
            </a:r>
            <a:r>
              <a:rPr lang="ko-KR" altLang="en-US" sz="2000" dirty="0" smtClean="0">
                <a:latin typeface="+mn-ea"/>
              </a:rPr>
              <a:t> 변경하는 함수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ex) </a:t>
            </a:r>
            <a:r>
              <a:rPr lang="en-US" altLang="ko-KR" sz="2000" dirty="0" err="1" smtClean="0">
                <a:latin typeface="+mn-ea"/>
              </a:rPr>
              <a:t>sklearn.svm.SVC.</a:t>
            </a:r>
            <a:r>
              <a:rPr lang="en-US" altLang="ko-KR" sz="2000" b="1" dirty="0" err="1" smtClean="0">
                <a:solidFill>
                  <a:schemeClr val="accent5"/>
                </a:solidFill>
                <a:latin typeface="+mn-ea"/>
              </a:rPr>
              <a:t>set_params.fit</a:t>
            </a:r>
            <a:r>
              <a:rPr lang="en-US" altLang="ko-KR" sz="2000" b="1" dirty="0" smtClean="0">
                <a:solidFill>
                  <a:schemeClr val="accent5"/>
                </a:solidFill>
                <a:latin typeface="+mn-ea"/>
              </a:rPr>
              <a:t>()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모델의 </a:t>
            </a:r>
            <a:r>
              <a:rPr lang="ko-KR" altLang="en-US" sz="2000" dirty="0" err="1">
                <a:latin typeface="+mn-ea"/>
              </a:rPr>
              <a:t>파라미터를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변경하고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다시 모델에 맞게 학습하는 함수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381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KNN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75934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 smtClean="0">
                <a:latin typeface="+mn-ea"/>
              </a:rPr>
              <a:t>1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분류 예제 </a:t>
            </a:r>
            <a:r>
              <a:rPr lang="en-US" altLang="ko-KR" b="1" dirty="0" smtClean="0">
                <a:latin typeface="+mn-ea"/>
              </a:rPr>
              <a:t>1 – Iris Data </a:t>
            </a:r>
            <a:r>
              <a:rPr lang="ko-KR" altLang="en-US" b="1" dirty="0" smtClean="0">
                <a:latin typeface="+mn-ea"/>
              </a:rPr>
              <a:t>분류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(1) Python </a:t>
            </a:r>
            <a:r>
              <a:rPr lang="ko-KR" altLang="en-US" dirty="0" smtClean="0">
                <a:latin typeface="+mn-ea"/>
              </a:rPr>
              <a:t>패키지 가져오기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23" y="1983599"/>
            <a:ext cx="63436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3. KNN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75934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 smtClean="0">
                <a:latin typeface="+mn-ea"/>
              </a:rPr>
              <a:t>1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분류 예제 </a:t>
            </a:r>
            <a:r>
              <a:rPr lang="en-US" altLang="ko-KR" b="1" dirty="0" smtClean="0">
                <a:latin typeface="+mn-ea"/>
              </a:rPr>
              <a:t>1 – Iris Data </a:t>
            </a:r>
            <a:r>
              <a:rPr lang="ko-KR" altLang="en-US" b="1" dirty="0" smtClean="0">
                <a:latin typeface="+mn-ea"/>
              </a:rPr>
              <a:t>분류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(2) Iris </a:t>
            </a:r>
            <a:r>
              <a:rPr lang="ko-KR" altLang="en-US" dirty="0" smtClean="0">
                <a:latin typeface="+mn-ea"/>
              </a:rPr>
              <a:t>데이터 불러오기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09" y="1983599"/>
            <a:ext cx="50958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2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3. KNN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75934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 smtClean="0">
                <a:latin typeface="+mn-ea"/>
              </a:rPr>
              <a:t>1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분류 예제 </a:t>
            </a:r>
            <a:r>
              <a:rPr lang="en-US" altLang="ko-KR" b="1" dirty="0" smtClean="0">
                <a:latin typeface="+mn-ea"/>
              </a:rPr>
              <a:t>1 – Iris Data </a:t>
            </a:r>
            <a:r>
              <a:rPr lang="ko-KR" altLang="en-US" b="1" dirty="0" smtClean="0">
                <a:latin typeface="+mn-ea"/>
              </a:rPr>
              <a:t>분류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(3) Iris </a:t>
            </a:r>
            <a:r>
              <a:rPr lang="ko-KR" altLang="en-US" dirty="0" smtClean="0">
                <a:latin typeface="+mn-ea"/>
              </a:rPr>
              <a:t>데이터 불러오기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5" y="1749110"/>
            <a:ext cx="6655198" cy="502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3. KNN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75934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 smtClean="0">
                <a:latin typeface="+mn-ea"/>
              </a:rPr>
              <a:t>1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분류 예제 </a:t>
            </a:r>
            <a:r>
              <a:rPr lang="en-US" altLang="ko-KR" b="1" dirty="0" smtClean="0">
                <a:latin typeface="+mn-ea"/>
              </a:rPr>
              <a:t>1 – Iris Data </a:t>
            </a:r>
            <a:r>
              <a:rPr lang="ko-KR" altLang="en-US" b="1" dirty="0" smtClean="0">
                <a:latin typeface="+mn-ea"/>
              </a:rPr>
              <a:t>분류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(4) </a:t>
            </a:r>
            <a:r>
              <a:rPr lang="ko-KR" altLang="en-US" dirty="0" smtClean="0">
                <a:latin typeface="+mn-ea"/>
              </a:rPr>
              <a:t>데이터 확인하기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5" y="1749110"/>
            <a:ext cx="6655198" cy="502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0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3. KNN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82484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 smtClean="0">
                <a:latin typeface="+mn-ea"/>
              </a:rPr>
              <a:t>1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분류 예제 </a:t>
            </a:r>
            <a:r>
              <a:rPr lang="en-US" altLang="ko-KR" b="1" dirty="0" smtClean="0">
                <a:latin typeface="+mn-ea"/>
              </a:rPr>
              <a:t>1 – Iris Data </a:t>
            </a:r>
            <a:r>
              <a:rPr lang="ko-KR" altLang="en-US" b="1" dirty="0" smtClean="0">
                <a:latin typeface="+mn-ea"/>
              </a:rPr>
              <a:t>분류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(5) </a:t>
            </a:r>
            <a:r>
              <a:rPr lang="ko-KR" altLang="en-US" dirty="0" smtClean="0">
                <a:latin typeface="+mn-ea"/>
              </a:rPr>
              <a:t>전체 데이터를 훈련 데이터</a:t>
            </a:r>
            <a:r>
              <a:rPr lang="en-US" altLang="ko-KR" dirty="0" smtClean="0">
                <a:latin typeface="+mn-ea"/>
              </a:rPr>
              <a:t>(Training Set), </a:t>
            </a:r>
            <a:r>
              <a:rPr lang="ko-KR" altLang="en-US" dirty="0" smtClean="0">
                <a:latin typeface="+mn-ea"/>
              </a:rPr>
              <a:t>시험 데이터</a:t>
            </a:r>
            <a:r>
              <a:rPr lang="en-US" altLang="ko-KR" dirty="0" smtClean="0">
                <a:latin typeface="+mn-ea"/>
              </a:rPr>
              <a:t>(Test Set)</a:t>
            </a:r>
            <a:r>
              <a:rPr lang="ko-KR" altLang="en-US" dirty="0" smtClean="0">
                <a:latin typeface="+mn-ea"/>
              </a:rPr>
              <a:t>으로 나누기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08" y="1983599"/>
            <a:ext cx="81343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5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3. KNN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75117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 smtClean="0">
                <a:latin typeface="+mn-ea"/>
              </a:rPr>
              <a:t>1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분류 예제 </a:t>
            </a:r>
            <a:r>
              <a:rPr lang="en-US" altLang="ko-KR" b="1" dirty="0" smtClean="0">
                <a:latin typeface="+mn-ea"/>
              </a:rPr>
              <a:t>1 – Iris Data </a:t>
            </a:r>
            <a:r>
              <a:rPr lang="ko-KR" altLang="en-US" b="1" dirty="0" smtClean="0">
                <a:latin typeface="+mn-ea"/>
              </a:rPr>
              <a:t>분류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(6) </a:t>
            </a:r>
            <a:r>
              <a:rPr lang="ko-KR" altLang="en-US" dirty="0" smtClean="0">
                <a:latin typeface="+mn-ea"/>
              </a:rPr>
              <a:t>임의의 </a:t>
            </a:r>
            <a:r>
              <a:rPr lang="en-US" altLang="ko-KR" dirty="0" smtClean="0">
                <a:latin typeface="+mn-ea"/>
              </a:rPr>
              <a:t>K </a:t>
            </a:r>
            <a:r>
              <a:rPr lang="ko-KR" altLang="en-US" dirty="0" smtClean="0">
                <a:latin typeface="+mn-ea"/>
              </a:rPr>
              <a:t>설정 및 모델 학습 및 정확도 측정하기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5" y="1901246"/>
            <a:ext cx="66484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1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3. KNN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75117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 smtClean="0">
                <a:latin typeface="+mn-ea"/>
              </a:rPr>
              <a:t>1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분류 예제 </a:t>
            </a:r>
            <a:r>
              <a:rPr lang="en-US" altLang="ko-KR" b="1" dirty="0" smtClean="0">
                <a:latin typeface="+mn-ea"/>
              </a:rPr>
              <a:t>1 – Iris Data </a:t>
            </a:r>
            <a:r>
              <a:rPr lang="ko-KR" altLang="en-US" b="1" dirty="0" smtClean="0">
                <a:latin typeface="+mn-ea"/>
              </a:rPr>
              <a:t>분류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(7) </a:t>
            </a:r>
            <a:r>
              <a:rPr lang="ko-KR" altLang="en-US" dirty="0" smtClean="0">
                <a:latin typeface="+mn-ea"/>
              </a:rPr>
              <a:t>최적의 </a:t>
            </a:r>
            <a:r>
              <a:rPr lang="en-US" altLang="ko-KR" dirty="0" smtClean="0">
                <a:latin typeface="+mn-ea"/>
              </a:rPr>
              <a:t>K </a:t>
            </a:r>
            <a:r>
              <a:rPr lang="ko-KR" altLang="en-US" dirty="0" smtClean="0">
                <a:latin typeface="+mn-ea"/>
              </a:rPr>
              <a:t>값 찾기 위한 </a:t>
            </a:r>
            <a:r>
              <a:rPr lang="en-US" altLang="ko-KR" dirty="0" smtClean="0">
                <a:latin typeface="+mn-ea"/>
              </a:rPr>
              <a:t>cross-validation </a:t>
            </a:r>
            <a:r>
              <a:rPr lang="ko-KR" altLang="en-US" dirty="0" smtClean="0">
                <a:latin typeface="+mn-ea"/>
              </a:rPr>
              <a:t>방법 사용하기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98" y="1891553"/>
            <a:ext cx="81915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9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5. </a:t>
            </a:r>
            <a:r>
              <a:rPr lang="ko-KR" altLang="en-US" sz="2400" b="1" dirty="0" smtClean="0">
                <a:latin typeface="+mn-ea"/>
              </a:rPr>
              <a:t>단일선형회귀분석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1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4"/>
            </a:pPr>
            <a:r>
              <a:rPr lang="ko-KR" altLang="en-US" dirty="0" smtClean="0">
                <a:latin typeface="+mn-ea"/>
              </a:rPr>
              <a:t>데이터 학습시키기</a:t>
            </a:r>
            <a:endParaRPr lang="en-US" altLang="ko-KR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480645" y="2775400"/>
                <a:ext cx="11181472" cy="3462113"/>
              </a:xfrm>
              <a:prstGeom prst="rect">
                <a:avLst/>
              </a:prstGeom>
              <a:noFill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dirty="0" smtClean="0">
                    <a:latin typeface="+mn-ea"/>
                  </a:rPr>
                  <a:t>변수 설명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dirty="0" err="1" smtClean="0">
                    <a:latin typeface="+mn-ea"/>
                  </a:rPr>
                  <a:t>linear_regression</a:t>
                </a:r>
                <a:r>
                  <a:rPr lang="en-US" altLang="ko-KR" sz="1600" dirty="0" smtClean="0">
                    <a:latin typeface="+mn-ea"/>
                  </a:rPr>
                  <a:t> </a:t>
                </a:r>
                <a:r>
                  <a:rPr lang="en-US" altLang="ko-KR" sz="1600" dirty="0">
                    <a:latin typeface="+mn-ea"/>
                  </a:rPr>
                  <a:t>: </a:t>
                </a:r>
                <a:r>
                  <a:rPr lang="ko-KR" altLang="en-US" sz="1600" dirty="0">
                    <a:latin typeface="+mn-ea"/>
                  </a:rPr>
                  <a:t>선형회귀분석 모델을 저장한 변수</a:t>
                </a:r>
                <a:endParaRPr lang="en-US" altLang="ko-KR" sz="16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dirty="0" smtClean="0">
                    <a:latin typeface="+mn-ea"/>
                  </a:rPr>
                  <a:t>prediction </a:t>
                </a:r>
                <a:r>
                  <a:rPr lang="en-US" altLang="ko-KR" sz="1600" dirty="0">
                    <a:latin typeface="+mn-ea"/>
                  </a:rPr>
                  <a:t>: </a:t>
                </a:r>
                <a:r>
                  <a:rPr lang="ko-KR" altLang="en-US" sz="1600" dirty="0" smtClean="0">
                    <a:latin typeface="+mn-ea"/>
                  </a:rPr>
                  <a:t>학습된 선형회귀분석을 이용해 나온 예측 값을 저장한 변수</a:t>
                </a:r>
                <a:endParaRPr lang="en-US" altLang="ko-KR" sz="1600" dirty="0" smtClean="0">
                  <a:latin typeface="+mn-ea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dirty="0" smtClean="0">
                    <a:latin typeface="+mn-ea"/>
                  </a:rPr>
                  <a:t>함수 설명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맑은 고딕" pitchFamily="50" charset="-127"/>
                  <a:buChar char="-"/>
                </a:pPr>
                <a:r>
                  <a:rPr lang="en-US" altLang="ko-KR" sz="1600" dirty="0" err="1" smtClean="0">
                    <a:latin typeface="+mn-ea"/>
                  </a:rPr>
                  <a:t>linear_model.LinearRegression</a:t>
                </a:r>
                <a:r>
                  <a:rPr lang="en-US" altLang="ko-KR" sz="1600" dirty="0" smtClean="0">
                    <a:latin typeface="+mn-ea"/>
                  </a:rPr>
                  <a:t>() : </a:t>
                </a:r>
                <a:r>
                  <a:rPr lang="ko-KR" altLang="en-US" sz="1600" dirty="0" smtClean="0">
                    <a:latin typeface="+mn-ea"/>
                  </a:rPr>
                  <a:t>선형회귀분석 </a:t>
                </a:r>
                <a:r>
                  <a:rPr lang="ko-KR" altLang="en-US" sz="1600" dirty="0">
                    <a:latin typeface="+mn-ea"/>
                  </a:rPr>
                  <a:t>모델을 만드는 함수</a:t>
                </a:r>
                <a:endParaRPr lang="en-US" altLang="ko-KR" sz="1600" dirty="0">
                  <a:latin typeface="+mn-ea"/>
                </a:endParaRPr>
              </a:p>
              <a:p>
                <a:pPr marL="285750" indent="-285750">
                  <a:buFont typeface="맑은 고딕" pitchFamily="50" charset="-127"/>
                  <a:buChar char="-"/>
                </a:pPr>
                <a:r>
                  <a:rPr lang="en-US" altLang="ko-KR" sz="1600" dirty="0" err="1" smtClean="0">
                    <a:latin typeface="+mn-ea"/>
                  </a:rPr>
                  <a:t>linear_regression.fit</a:t>
                </a:r>
                <a:r>
                  <a:rPr lang="en-US" altLang="ko-KR" sz="1600" dirty="0" smtClean="0">
                    <a:latin typeface="+mn-ea"/>
                  </a:rPr>
                  <a:t>() : </a:t>
                </a:r>
                <a:r>
                  <a:rPr lang="ko-KR" altLang="en-US" sz="1600" dirty="0" smtClean="0">
                    <a:latin typeface="+mn-ea"/>
                  </a:rPr>
                  <a:t>선형회귀분석 모델에 맞게 학습하는 함수</a:t>
                </a:r>
                <a:r>
                  <a:rPr lang="en-US" altLang="ko-KR" sz="1600" dirty="0" smtClean="0">
                    <a:latin typeface="+mn-ea"/>
                  </a:rPr>
                  <a:t>(</a:t>
                </a:r>
                <a:r>
                  <a:rPr lang="ko-KR" altLang="en-US" sz="1600" dirty="0" smtClean="0">
                    <a:latin typeface="+mn-ea"/>
                  </a:rPr>
                  <a:t>학습을 시키기 위해선 </a:t>
                </a:r>
                <a:r>
                  <a:rPr lang="en-US" altLang="ko-KR" sz="1600" dirty="0" smtClean="0">
                    <a:latin typeface="+mn-ea"/>
                  </a:rPr>
                  <a:t>X, y </a:t>
                </a:r>
                <a:r>
                  <a:rPr lang="ko-KR" altLang="en-US" sz="1600" dirty="0" smtClean="0">
                    <a:latin typeface="+mn-ea"/>
                  </a:rPr>
                  <a:t>값을 입력해</a:t>
                </a:r>
                <a:r>
                  <a:rPr lang="ko-KR" altLang="en-US" sz="1600" dirty="0">
                    <a:latin typeface="+mn-ea"/>
                  </a:rPr>
                  <a:t>야</a:t>
                </a:r>
                <a:r>
                  <a:rPr lang="ko-KR" altLang="en-US" sz="1600" dirty="0" smtClean="0">
                    <a:latin typeface="+mn-ea"/>
                  </a:rPr>
                  <a:t> 하는데 </a:t>
                </a:r>
                <a:r>
                  <a:rPr lang="en-US" altLang="ko-KR" sz="1600" dirty="0" smtClean="0">
                    <a:latin typeface="+mn-ea"/>
                  </a:rPr>
                  <a:t>X</a:t>
                </a:r>
                <a:r>
                  <a:rPr lang="ko-KR" altLang="en-US" sz="1600" dirty="0" smtClean="0">
                    <a:latin typeface="+mn-ea"/>
                  </a:rPr>
                  <a:t>값은 </a:t>
                </a:r>
                <a:r>
                  <a:rPr lang="en-US" altLang="ko-KR" sz="1600" dirty="0" smtClean="0">
                    <a:latin typeface="+mn-ea"/>
                  </a:rPr>
                  <a:t>2</a:t>
                </a:r>
                <a:r>
                  <a:rPr lang="ko-KR" altLang="en-US" sz="1600" dirty="0" smtClean="0">
                    <a:latin typeface="+mn-ea"/>
                  </a:rPr>
                  <a:t>차원형태로 </a:t>
                </a:r>
                <a:r>
                  <a:rPr lang="en-US" altLang="ko-KR" sz="1600" dirty="0" smtClean="0">
                    <a:latin typeface="+mn-ea"/>
                  </a:rPr>
                  <a:t>y</a:t>
                </a:r>
                <a:r>
                  <a:rPr lang="ko-KR" altLang="en-US" sz="1600" dirty="0" smtClean="0">
                    <a:latin typeface="+mn-ea"/>
                  </a:rPr>
                  <a:t>값은 기존형태로 입력해야 함</a:t>
                </a:r>
                <a:r>
                  <a:rPr lang="en-US" altLang="ko-KR" sz="1600" dirty="0" smtClean="0">
                    <a:latin typeface="+mn-ea"/>
                  </a:rPr>
                  <a:t>)</a:t>
                </a:r>
              </a:p>
              <a:p>
                <a:pPr marL="285750" indent="-285750">
                  <a:buFont typeface="맑은 고딕" pitchFamily="50" charset="-127"/>
                  <a:buChar char="-"/>
                </a:pPr>
                <a:r>
                  <a:rPr lang="en-US" altLang="ko-KR" sz="1600" dirty="0" err="1" smtClean="0">
                    <a:latin typeface="+mn-ea"/>
                  </a:rPr>
                  <a:t>linear_regression.predict</a:t>
                </a:r>
                <a:r>
                  <a:rPr lang="en-US" altLang="ko-KR" sz="1600" dirty="0" smtClean="0">
                    <a:latin typeface="+mn-ea"/>
                  </a:rPr>
                  <a:t>() : </a:t>
                </a:r>
                <a:r>
                  <a:rPr lang="ko-KR" altLang="en-US" sz="1600" dirty="0" smtClean="0">
                    <a:latin typeface="+mn-ea"/>
                  </a:rPr>
                  <a:t>학습된 선형회귀분석 모델을 통해 새로운 값을 예측하는 함수 </a:t>
                </a:r>
                <a:endParaRPr lang="en-US" altLang="ko-KR" sz="1600" dirty="0" smtClean="0">
                  <a:latin typeface="+mn-ea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+mn-ea"/>
                  </a:rPr>
                  <a:t>코드 </a:t>
                </a:r>
                <a:r>
                  <a:rPr lang="ko-KR" altLang="en-US" dirty="0" smtClean="0">
                    <a:latin typeface="+mn-ea"/>
                  </a:rPr>
                  <a:t>설명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dirty="0" smtClean="0">
                    <a:latin typeface="+mn-ea"/>
                  </a:rPr>
                  <a:t>fit(X = </a:t>
                </a:r>
                <a:r>
                  <a:rPr lang="en-US" altLang="ko-KR" sz="1600" dirty="0" err="1" smtClean="0">
                    <a:latin typeface="+mn-ea"/>
                  </a:rPr>
                  <a:t>pd.DataFrame</a:t>
                </a:r>
                <a:r>
                  <a:rPr lang="en-US" altLang="ko-KR" sz="1600" dirty="0" smtClean="0">
                    <a:latin typeface="+mn-ea"/>
                  </a:rPr>
                  <a:t>(data[“x”]), y = data[“y”]) </a:t>
                </a:r>
                <a:r>
                  <a:rPr lang="en-US" altLang="ko-KR" sz="1600" dirty="0">
                    <a:latin typeface="+mn-ea"/>
                  </a:rPr>
                  <a:t>: </a:t>
                </a:r>
                <a:r>
                  <a:rPr lang="ko-KR" altLang="en-US" sz="1600" dirty="0">
                    <a:latin typeface="+mn-ea"/>
                  </a:rPr>
                  <a:t>독립변수 </a:t>
                </a:r>
                <a:r>
                  <a:rPr lang="en-US" altLang="ko-KR" sz="1600" dirty="0">
                    <a:latin typeface="+mn-ea"/>
                  </a:rPr>
                  <a:t>“x” </a:t>
                </a:r>
                <a:r>
                  <a:rPr lang="ko-KR" altLang="en-US" sz="1600" dirty="0" smtClean="0">
                    <a:latin typeface="+mn-ea"/>
                  </a:rPr>
                  <a:t>를 </a:t>
                </a:r>
                <a:r>
                  <a:rPr lang="en-US" altLang="ko-KR" sz="1600" dirty="0" smtClean="0">
                    <a:latin typeface="+mn-ea"/>
                  </a:rPr>
                  <a:t>2</a:t>
                </a:r>
                <a:r>
                  <a:rPr lang="ko-KR" altLang="en-US" sz="1600" dirty="0" smtClean="0">
                    <a:latin typeface="+mn-ea"/>
                  </a:rPr>
                  <a:t>차원 </a:t>
                </a:r>
                <a:r>
                  <a:rPr lang="en-US" altLang="ko-KR" sz="1600" dirty="0" err="1" smtClean="0">
                    <a:latin typeface="+mn-ea"/>
                  </a:rPr>
                  <a:t>DataFrame</a:t>
                </a:r>
                <a:r>
                  <a:rPr lang="ko-KR" altLang="en-US" sz="1600" dirty="0" smtClean="0">
                    <a:latin typeface="+mn-ea"/>
                  </a:rPr>
                  <a:t>형태로 교체 후 </a:t>
                </a:r>
                <a:r>
                  <a:rPr lang="en-US" altLang="ko-KR" sz="1600" dirty="0" smtClean="0">
                    <a:latin typeface="+mn-ea"/>
                  </a:rPr>
                  <a:t>X</a:t>
                </a:r>
                <a:r>
                  <a:rPr lang="ko-KR" altLang="en-US" sz="1600" dirty="0" smtClean="0">
                    <a:latin typeface="+mn-ea"/>
                  </a:rPr>
                  <a:t>값으로 지정해주고 종속변수 </a:t>
                </a:r>
                <a:r>
                  <a:rPr lang="en-US" altLang="ko-KR" sz="1600" dirty="0" smtClean="0">
                    <a:latin typeface="+mn-ea"/>
                  </a:rPr>
                  <a:t>“y”</a:t>
                </a:r>
                <a:r>
                  <a:rPr lang="ko-KR" altLang="en-US" sz="1600" dirty="0" smtClean="0">
                    <a:latin typeface="+mn-ea"/>
                  </a:rPr>
                  <a:t>값은 </a:t>
                </a:r>
                <a:r>
                  <a:rPr lang="en-US" altLang="ko-KR" sz="1600" dirty="0" smtClean="0">
                    <a:latin typeface="+mn-ea"/>
                  </a:rPr>
                  <a:t>y</a:t>
                </a:r>
                <a:r>
                  <a:rPr lang="ko-KR" altLang="en-US" sz="1600" dirty="0" smtClean="0">
                    <a:latin typeface="+mn-ea"/>
                  </a:rPr>
                  <a:t>값으로 지정해서 모델을 학습함</a:t>
                </a:r>
                <a:endParaRPr lang="en-US" altLang="ko-KR" sz="16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dirty="0">
                    <a:latin typeface="+mn-ea"/>
                  </a:rPr>
                  <a:t>print(</a:t>
                </a:r>
                <a:r>
                  <a:rPr lang="en-US" altLang="ko-KR" sz="1600" dirty="0" err="1">
                    <a:latin typeface="+mn-ea"/>
                  </a:rPr>
                  <a:t>linear_regression.intercept</a:t>
                </a:r>
                <a:r>
                  <a:rPr lang="en-US" altLang="ko-KR" sz="1600" dirty="0">
                    <a:latin typeface="+mn-ea"/>
                  </a:rPr>
                  <a:t>_) : </a:t>
                </a:r>
                <a:r>
                  <a:rPr lang="ko-KR" altLang="en-US" sz="1600" dirty="0" err="1" smtClean="0">
                    <a:latin typeface="+mn-ea"/>
                  </a:rPr>
                  <a:t>선형회귀분석식의</a:t>
                </a:r>
                <a:r>
                  <a:rPr lang="ko-KR" altLang="en-US" sz="16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/>
                      </a:rPr>
                      <m:t>a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>
                    <a:latin typeface="+mn-ea"/>
                  </a:rPr>
                  <a:t>계수 출력 </a:t>
                </a:r>
                <a:endParaRPr lang="en-US" altLang="ko-KR" sz="16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dirty="0">
                    <a:latin typeface="+mn-ea"/>
                  </a:rPr>
                  <a:t>print(</a:t>
                </a:r>
                <a:r>
                  <a:rPr lang="en-US" altLang="ko-KR" sz="1600" dirty="0" err="1">
                    <a:latin typeface="+mn-ea"/>
                  </a:rPr>
                  <a:t>linear_regression.coef</a:t>
                </a:r>
                <a:r>
                  <a:rPr lang="en-US" altLang="ko-KR" sz="1600" dirty="0">
                    <a:latin typeface="+mn-ea"/>
                  </a:rPr>
                  <a:t>_) : </a:t>
                </a:r>
                <a:r>
                  <a:rPr lang="ko-KR" altLang="en-US" sz="1600" dirty="0" err="1" smtClean="0">
                    <a:latin typeface="+mn-ea"/>
                  </a:rPr>
                  <a:t>선형회귀분석식의</a:t>
                </a:r>
                <a:r>
                  <a:rPr lang="ko-KR" altLang="en-US" sz="1600" dirty="0" smtClean="0">
                    <a:latin typeface="+mn-ea"/>
                  </a:rPr>
                  <a:t> </a:t>
                </a:r>
                <a:r>
                  <a:rPr lang="en-US" altLang="ko-KR" sz="1600" dirty="0" smtClean="0">
                    <a:latin typeface="+mn-ea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>
                    <a:latin typeface="+mn-ea"/>
                  </a:rPr>
                  <a:t>계수 출력 </a:t>
                </a:r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45" y="2775400"/>
                <a:ext cx="11181472" cy="3462113"/>
              </a:xfrm>
              <a:prstGeom prst="rect">
                <a:avLst/>
              </a:prstGeom>
              <a:blipFill rotWithShape="1">
                <a:blip r:embed="rId2"/>
                <a:stretch>
                  <a:fillRect l="-381" r="-163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4" y="1298072"/>
            <a:ext cx="539591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07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3. KNN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75117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 smtClean="0">
                <a:latin typeface="+mn-ea"/>
              </a:rPr>
              <a:t>1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분류 예제 </a:t>
            </a:r>
            <a:r>
              <a:rPr lang="en-US" altLang="ko-KR" b="1" dirty="0" smtClean="0">
                <a:latin typeface="+mn-ea"/>
              </a:rPr>
              <a:t>1 – Iris Data </a:t>
            </a:r>
            <a:r>
              <a:rPr lang="ko-KR" altLang="en-US" b="1" dirty="0" smtClean="0">
                <a:latin typeface="+mn-ea"/>
              </a:rPr>
              <a:t>분류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(8) </a:t>
            </a:r>
            <a:r>
              <a:rPr lang="ko-KR" altLang="en-US" dirty="0" smtClean="0">
                <a:latin typeface="+mn-ea"/>
              </a:rPr>
              <a:t>최적의 </a:t>
            </a:r>
            <a:r>
              <a:rPr lang="en-US" altLang="ko-KR" dirty="0" smtClean="0">
                <a:latin typeface="+mn-ea"/>
              </a:rPr>
              <a:t>K </a:t>
            </a:r>
            <a:r>
              <a:rPr lang="ko-KR" altLang="en-US" dirty="0" smtClean="0">
                <a:latin typeface="+mn-ea"/>
              </a:rPr>
              <a:t>값 찾기 위한 </a:t>
            </a:r>
            <a:r>
              <a:rPr lang="en-US" altLang="ko-KR" dirty="0" smtClean="0">
                <a:latin typeface="+mn-ea"/>
              </a:rPr>
              <a:t>cross-validation </a:t>
            </a:r>
            <a:r>
              <a:rPr lang="ko-KR" altLang="en-US" dirty="0" smtClean="0">
                <a:latin typeface="+mn-ea"/>
              </a:rPr>
              <a:t>방법 사용하기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83" y="1333611"/>
            <a:ext cx="5411824" cy="546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0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KNN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75117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 smtClean="0">
                <a:latin typeface="+mn-ea"/>
              </a:rPr>
              <a:t>1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분류 예제 </a:t>
            </a:r>
            <a:r>
              <a:rPr lang="en-US" altLang="ko-KR" b="1" dirty="0" smtClean="0">
                <a:latin typeface="+mn-ea"/>
              </a:rPr>
              <a:t>1 – Iris Data </a:t>
            </a:r>
            <a:r>
              <a:rPr lang="ko-KR" altLang="en-US" b="1" dirty="0" smtClean="0">
                <a:latin typeface="+mn-ea"/>
              </a:rPr>
              <a:t>분류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(8) </a:t>
            </a:r>
            <a:r>
              <a:rPr lang="ko-KR" altLang="en-US" dirty="0" smtClean="0">
                <a:latin typeface="+mn-ea"/>
              </a:rPr>
              <a:t>최적의 </a:t>
            </a:r>
            <a:r>
              <a:rPr lang="en-US" altLang="ko-KR" dirty="0" smtClean="0">
                <a:latin typeface="+mn-ea"/>
              </a:rPr>
              <a:t>K </a:t>
            </a:r>
            <a:r>
              <a:rPr lang="ko-KR" altLang="en-US" dirty="0" smtClean="0">
                <a:latin typeface="+mn-ea"/>
              </a:rPr>
              <a:t>값 찾기 위한 </a:t>
            </a:r>
            <a:r>
              <a:rPr lang="en-US" altLang="ko-KR" dirty="0" smtClean="0">
                <a:latin typeface="+mn-ea"/>
              </a:rPr>
              <a:t>cross-validation </a:t>
            </a:r>
            <a:r>
              <a:rPr lang="ko-KR" altLang="en-US" dirty="0" smtClean="0">
                <a:latin typeface="+mn-ea"/>
              </a:rPr>
              <a:t>방법 사용하기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376" y="1204277"/>
            <a:ext cx="5384144" cy="56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9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KNN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87200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+mn-ea"/>
              </a:rPr>
              <a:t>2)  </a:t>
            </a: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분류 예제 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dirty="0" smtClean="0">
                <a:latin typeface="+mn-ea"/>
              </a:rPr>
              <a:t> – Breast Cancer Data </a:t>
            </a:r>
            <a:r>
              <a:rPr lang="ko-KR" altLang="en-US" b="1" dirty="0" smtClean="0">
                <a:latin typeface="+mn-ea"/>
              </a:rPr>
              <a:t>분류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(1) Python </a:t>
            </a:r>
            <a:r>
              <a:rPr lang="ko-KR" altLang="en-US" dirty="0" smtClean="0">
                <a:latin typeface="+mn-ea"/>
              </a:rPr>
              <a:t>패키지 가져오기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404" y="1326198"/>
            <a:ext cx="5916146" cy="553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4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3. KNN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89028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+mn-ea"/>
              </a:rPr>
              <a:t>2)  </a:t>
            </a: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분류 예제 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dirty="0" smtClean="0">
                <a:latin typeface="+mn-ea"/>
              </a:rPr>
              <a:t> – Breast Cancer </a:t>
            </a:r>
            <a:r>
              <a:rPr lang="ko-KR" altLang="en-US" b="1" dirty="0" smtClean="0">
                <a:latin typeface="+mn-ea"/>
              </a:rPr>
              <a:t>데이터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분류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(1) Python </a:t>
            </a:r>
            <a:r>
              <a:rPr lang="ko-KR" altLang="en-US" dirty="0" smtClean="0">
                <a:latin typeface="+mn-ea"/>
              </a:rPr>
              <a:t>패키지 및 </a:t>
            </a:r>
            <a:r>
              <a:rPr lang="en-US" altLang="ko-KR" dirty="0" smtClean="0">
                <a:latin typeface="+mn-ea"/>
              </a:rPr>
              <a:t>Breast Cancer </a:t>
            </a:r>
            <a:r>
              <a:rPr lang="ko-KR" altLang="en-US" dirty="0" smtClean="0">
                <a:latin typeface="+mn-ea"/>
              </a:rPr>
              <a:t>데이터 가져오기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844" y="1326198"/>
            <a:ext cx="5916146" cy="553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3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KNN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89028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+mn-ea"/>
              </a:rPr>
              <a:t>2)  </a:t>
            </a: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분류 예제 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dirty="0" smtClean="0">
                <a:latin typeface="+mn-ea"/>
              </a:rPr>
              <a:t> – Breast Cancer </a:t>
            </a:r>
            <a:r>
              <a:rPr lang="ko-KR" altLang="en-US" b="1" dirty="0" smtClean="0">
                <a:latin typeface="+mn-ea"/>
              </a:rPr>
              <a:t>데이터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분류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(2) </a:t>
            </a:r>
            <a:r>
              <a:rPr lang="ko-KR" altLang="en-US" dirty="0" smtClean="0">
                <a:latin typeface="+mn-ea"/>
              </a:rPr>
              <a:t>모델 학습 및 정확도 측정하기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099" y="1983599"/>
            <a:ext cx="75628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3. KNN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89028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+mn-ea"/>
              </a:rPr>
              <a:t>2)  </a:t>
            </a: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분류 예제 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dirty="0" smtClean="0">
                <a:latin typeface="+mn-ea"/>
              </a:rPr>
              <a:t> – Breast Cancer </a:t>
            </a:r>
            <a:r>
              <a:rPr lang="ko-KR" altLang="en-US" b="1" dirty="0" smtClean="0">
                <a:latin typeface="+mn-ea"/>
              </a:rPr>
              <a:t>데이터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분류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(3) </a:t>
            </a:r>
            <a:r>
              <a:rPr lang="ko-KR" altLang="en-US" dirty="0" smtClean="0">
                <a:latin typeface="+mn-ea"/>
              </a:rPr>
              <a:t>최적의 </a:t>
            </a:r>
            <a:r>
              <a:rPr lang="en-US" altLang="ko-KR" dirty="0" smtClean="0">
                <a:latin typeface="+mn-ea"/>
              </a:rPr>
              <a:t>K </a:t>
            </a:r>
            <a:r>
              <a:rPr lang="ko-KR" altLang="en-US" dirty="0" smtClean="0">
                <a:latin typeface="+mn-ea"/>
              </a:rPr>
              <a:t>값을 찾기 위한 </a:t>
            </a:r>
            <a:r>
              <a:rPr lang="en-US" altLang="ko-KR" dirty="0" smtClean="0">
                <a:latin typeface="+mn-ea"/>
              </a:rPr>
              <a:t>cross-validation </a:t>
            </a:r>
            <a:r>
              <a:rPr lang="ko-KR" altLang="en-US" dirty="0" smtClean="0">
                <a:latin typeface="+mn-ea"/>
              </a:rPr>
              <a:t>방법 사용하기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044" y="1845497"/>
            <a:ext cx="82010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3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3. KNN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89028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+mn-ea"/>
              </a:rPr>
              <a:t>2)  </a:t>
            </a: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분류 예제 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dirty="0" smtClean="0">
                <a:latin typeface="+mn-ea"/>
              </a:rPr>
              <a:t> – Breast Cancer </a:t>
            </a:r>
            <a:r>
              <a:rPr lang="ko-KR" altLang="en-US" b="1" dirty="0" smtClean="0">
                <a:latin typeface="+mn-ea"/>
              </a:rPr>
              <a:t>데이터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분류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(3) </a:t>
            </a:r>
            <a:r>
              <a:rPr lang="ko-KR" altLang="en-US" dirty="0" smtClean="0">
                <a:latin typeface="+mn-ea"/>
              </a:rPr>
              <a:t>최적의 </a:t>
            </a:r>
            <a:r>
              <a:rPr lang="en-US" altLang="ko-KR" dirty="0" smtClean="0">
                <a:latin typeface="+mn-ea"/>
              </a:rPr>
              <a:t>K </a:t>
            </a:r>
            <a:r>
              <a:rPr lang="ko-KR" altLang="en-US" dirty="0" smtClean="0">
                <a:latin typeface="+mn-ea"/>
              </a:rPr>
              <a:t>값을 찾기 위한 </a:t>
            </a:r>
            <a:r>
              <a:rPr lang="en-US" altLang="ko-KR" dirty="0" smtClean="0">
                <a:latin typeface="+mn-ea"/>
              </a:rPr>
              <a:t>cross-validation </a:t>
            </a:r>
            <a:r>
              <a:rPr lang="ko-KR" altLang="en-US" dirty="0" smtClean="0">
                <a:latin typeface="+mn-ea"/>
              </a:rPr>
              <a:t>방법 사용하기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394" y="1333611"/>
            <a:ext cx="5410146" cy="53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8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3. KNN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89028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+mn-ea"/>
              </a:rPr>
              <a:t>2)  </a:t>
            </a: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분류 예제 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dirty="0" smtClean="0">
                <a:latin typeface="+mn-ea"/>
              </a:rPr>
              <a:t> – Breast Cancer </a:t>
            </a:r>
            <a:r>
              <a:rPr lang="ko-KR" altLang="en-US" b="1" dirty="0" smtClean="0">
                <a:latin typeface="+mn-ea"/>
              </a:rPr>
              <a:t>데이터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분류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(3) </a:t>
            </a:r>
            <a:r>
              <a:rPr lang="ko-KR" altLang="en-US" dirty="0" smtClean="0">
                <a:latin typeface="+mn-ea"/>
              </a:rPr>
              <a:t>최적의 </a:t>
            </a:r>
            <a:r>
              <a:rPr lang="en-US" altLang="ko-KR" dirty="0" smtClean="0">
                <a:latin typeface="+mn-ea"/>
              </a:rPr>
              <a:t>K </a:t>
            </a:r>
            <a:r>
              <a:rPr lang="ko-KR" altLang="en-US" dirty="0" smtClean="0">
                <a:latin typeface="+mn-ea"/>
              </a:rPr>
              <a:t>값을 찾기 위한 </a:t>
            </a:r>
            <a:r>
              <a:rPr lang="en-US" altLang="ko-KR" dirty="0" smtClean="0">
                <a:latin typeface="+mn-ea"/>
              </a:rPr>
              <a:t>cross-validation </a:t>
            </a:r>
            <a:r>
              <a:rPr lang="ko-KR" altLang="en-US" dirty="0" smtClean="0">
                <a:latin typeface="+mn-ea"/>
              </a:rPr>
              <a:t>방법 사용하기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303" y="1333611"/>
            <a:ext cx="5402328" cy="544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3. KNN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918113"/>
            <a:ext cx="89028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+mn-ea"/>
              </a:rPr>
              <a:t>2)  </a:t>
            </a:r>
            <a:r>
              <a:rPr lang="ko-KR" altLang="en-US" b="1" dirty="0" smtClean="0">
                <a:latin typeface="+mn-ea"/>
              </a:rPr>
              <a:t>예제 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en-US" altLang="ko-KR" b="1" dirty="0" err="1" smtClean="0">
                <a:latin typeface="+mn-ea"/>
              </a:rPr>
              <a:t>sklearn</a:t>
            </a:r>
            <a:r>
              <a:rPr lang="ko-KR" altLang="en-US" b="1" dirty="0" smtClean="0">
                <a:latin typeface="+mn-ea"/>
              </a:rPr>
              <a:t> 라이브러리를 이용한 분류 예제 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dirty="0" smtClean="0">
                <a:latin typeface="+mn-ea"/>
              </a:rPr>
              <a:t> – Breast Cancer </a:t>
            </a:r>
            <a:r>
              <a:rPr lang="ko-KR" altLang="en-US" b="1" dirty="0" smtClean="0">
                <a:latin typeface="+mn-ea"/>
              </a:rPr>
              <a:t>데이터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분류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(4) </a:t>
            </a:r>
            <a:r>
              <a:rPr lang="ko-KR" altLang="en-US" dirty="0" smtClean="0">
                <a:latin typeface="+mn-ea"/>
              </a:rPr>
              <a:t>새로운 </a:t>
            </a:r>
            <a:r>
              <a:rPr lang="en-US" altLang="ko-KR" dirty="0" smtClean="0">
                <a:latin typeface="+mn-ea"/>
              </a:rPr>
              <a:t>K </a:t>
            </a:r>
            <a:r>
              <a:rPr lang="ko-KR" altLang="en-US" dirty="0" smtClean="0">
                <a:latin typeface="+mn-ea"/>
              </a:rPr>
              <a:t>값으로 모델 학습 및 정확도 측정하기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255" y="1983599"/>
            <a:ext cx="76771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3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981950" y="6356354"/>
            <a:ext cx="2057400" cy="365125"/>
          </a:xfrm>
        </p:spPr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23299" y="2996952"/>
            <a:ext cx="3145413" cy="942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lnSpc>
                <a:spcPct val="160000"/>
              </a:lnSpc>
              <a:defRPr/>
            </a:pP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7.1</a:t>
            </a:r>
            <a:r>
              <a:rPr lang="ko-KR" altLang="en-US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차원축소</a:t>
            </a:r>
            <a:endParaRPr lang="en-US" altLang="ko-KR" sz="40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27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5. </a:t>
            </a:r>
            <a:r>
              <a:rPr lang="ko-KR" altLang="en-US" sz="2400" b="1" dirty="0" smtClean="0">
                <a:latin typeface="+mn-ea"/>
              </a:rPr>
              <a:t>단일선형회귀분석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1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5"/>
            </a:pPr>
            <a:r>
              <a:rPr lang="ko-KR" altLang="en-US" dirty="0" smtClean="0">
                <a:latin typeface="+mn-ea"/>
              </a:rPr>
              <a:t>적합도 </a:t>
            </a:r>
            <a:r>
              <a:rPr lang="ko-KR" altLang="en-US" dirty="0">
                <a:latin typeface="+mn-ea"/>
              </a:rPr>
              <a:t>검증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1298963"/>
            <a:ext cx="4347729" cy="329013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함수 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Pandas.DataFrame.describe</a:t>
            </a:r>
            <a:r>
              <a:rPr lang="en-US" altLang="ko-KR" dirty="0" smtClean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smtClean="0">
                <a:latin typeface="+mn-ea"/>
              </a:rPr>
              <a:t>        </a:t>
            </a:r>
            <a:r>
              <a:rPr lang="ko-KR" altLang="en-US" dirty="0" smtClean="0">
                <a:latin typeface="+mn-ea"/>
              </a:rPr>
              <a:t>다양한 요약 통계를 생성하는 함수</a:t>
            </a:r>
            <a:r>
              <a:rPr lang="en-US" altLang="ko-KR" dirty="0" smtClean="0">
                <a:latin typeface="+mn-ea"/>
              </a:rPr>
              <a:t>.      </a:t>
            </a:r>
            <a:r>
              <a:rPr lang="ko-KR" altLang="en-US" dirty="0" smtClean="0">
                <a:latin typeface="+mn-ea"/>
              </a:rPr>
              <a:t>숫자 형의 경우 전체 개수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평균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표준편차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최대 값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최소 값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백분위 수를 보여줌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변수 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residuals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smtClean="0">
                <a:latin typeface="+mn-ea"/>
              </a:rPr>
              <a:t>                                </a:t>
            </a:r>
            <a:r>
              <a:rPr lang="ko-KR" altLang="en-US" dirty="0" smtClean="0">
                <a:latin typeface="+mn-ea"/>
              </a:rPr>
              <a:t>예측하고자 </a:t>
            </a:r>
            <a:r>
              <a:rPr lang="ko-KR" altLang="en-US" dirty="0">
                <a:latin typeface="+mn-ea"/>
              </a:rPr>
              <a:t>하는 </a:t>
            </a:r>
            <a:r>
              <a:rPr lang="en-US" altLang="ko-KR" dirty="0" smtClean="0">
                <a:latin typeface="+mn-ea"/>
              </a:rPr>
              <a:t>‘y’</a:t>
            </a:r>
            <a:r>
              <a:rPr lang="ko-KR" altLang="en-US" dirty="0">
                <a:latin typeface="+mn-ea"/>
              </a:rPr>
              <a:t>값에서 모델을 통해 예측된 값을 빼서 </a:t>
            </a:r>
            <a:r>
              <a:rPr lang="ko-KR" altLang="en-US" dirty="0" err="1" smtClean="0">
                <a:latin typeface="+mn-ea"/>
              </a:rPr>
              <a:t>잔차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오차 값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를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저장한 </a:t>
            </a:r>
            <a:r>
              <a:rPr lang="ko-KR" altLang="en-US" dirty="0" smtClean="0">
                <a:latin typeface="+mn-ea"/>
              </a:rPr>
              <a:t>변수</a:t>
            </a:r>
            <a:endParaRPr lang="en-US" altLang="ko-KR" dirty="0"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139" y="1212614"/>
            <a:ext cx="3777978" cy="2713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29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7878" y="808892"/>
            <a:ext cx="428829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◆ </a:t>
            </a:r>
            <a:r>
              <a:rPr lang="ko-KR" altLang="en-US" dirty="0" smtClean="0"/>
              <a:t>학습목차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차원축소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PCA</a:t>
            </a:r>
            <a:r>
              <a:rPr lang="ko-KR" altLang="en-US" dirty="0" smtClean="0"/>
              <a:t> </a:t>
            </a:r>
            <a:r>
              <a:rPr lang="en-US" altLang="ko-KR" dirty="0" smtClean="0"/>
              <a:t>(Principal Component Analysis)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LDA (Linear Discriminant </a:t>
            </a:r>
            <a:r>
              <a:rPr lang="en-US" altLang="ko-KR" dirty="0" smtClean="0"/>
              <a:t>Analysis)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데이터를 사용한 실습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97877" y="3434292"/>
            <a:ext cx="1123070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◆ 학습목표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데이터 차원축소에 대한 개념을 이해한다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PCA</a:t>
            </a:r>
            <a:r>
              <a:rPr lang="ko-KR" altLang="en-US" dirty="0" smtClean="0"/>
              <a:t>에 대한 개념을 이해한다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LDA</a:t>
            </a:r>
            <a:r>
              <a:rPr lang="ko-KR" altLang="en-US" dirty="0" smtClean="0"/>
              <a:t>에 대한 개념을 이해한다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데이터를 사용해 </a:t>
            </a:r>
            <a:r>
              <a:rPr lang="en-US" altLang="ko-KR" dirty="0" smtClean="0"/>
              <a:t>PCA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LDA</a:t>
            </a:r>
            <a:r>
              <a:rPr lang="ko-KR" altLang="en-US" dirty="0" smtClean="0"/>
              <a:t>를 실습한다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72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1. </a:t>
            </a:r>
            <a:r>
              <a:rPr lang="ko-KR" altLang="en-US" sz="2400" b="1" dirty="0" smtClean="0">
                <a:latin typeface="+mn-ea"/>
              </a:rPr>
              <a:t>차원축소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6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smtClean="0">
                <a:latin typeface="+mn-ea"/>
              </a:rPr>
              <a:t>차원 </a:t>
            </a:r>
            <a:r>
              <a:rPr lang="en-US" altLang="ko-KR" sz="2000" b="1" dirty="0" smtClean="0">
                <a:latin typeface="+mn-ea"/>
              </a:rPr>
              <a:t>(Dimensionality)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291</a:t>
            </a:fld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50278" y="1377847"/>
            <a:ext cx="107500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독립 변수의 개수를 의미함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>
                <a:latin typeface="+mn-ea"/>
              </a:rPr>
              <a:t>예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1225" y="2220188"/>
            <a:ext cx="10649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○"/>
            </a:pPr>
            <a:r>
              <a:rPr lang="ko-KR" altLang="en-US" b="1" dirty="0" err="1" smtClean="0">
                <a:latin typeface="+mn-ea"/>
              </a:rPr>
              <a:t>타이타닉호</a:t>
            </a:r>
            <a:r>
              <a:rPr lang="ko-KR" altLang="en-US" b="1" dirty="0" smtClean="0">
                <a:latin typeface="+mn-ea"/>
              </a:rPr>
              <a:t> 탑승자들의 생존 여부에 영향을 주는 세 가지 요소 </a:t>
            </a:r>
            <a:r>
              <a:rPr lang="en-US" altLang="ko-KR" b="1" dirty="0" smtClean="0">
                <a:latin typeface="+mn-ea"/>
              </a:rPr>
              <a:t>: </a:t>
            </a:r>
            <a:r>
              <a:rPr lang="ko-KR" altLang="en-US" b="1" dirty="0" smtClean="0">
                <a:latin typeface="+mn-ea"/>
              </a:rPr>
              <a:t>좌석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성별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나이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○"/>
            </a:pPr>
            <a:r>
              <a:rPr lang="ko-KR" altLang="en-US" b="1" dirty="0" err="1" smtClean="0">
                <a:latin typeface="+mn-ea"/>
              </a:rPr>
              <a:t>타이타닉호</a:t>
            </a:r>
            <a:r>
              <a:rPr lang="ko-KR" altLang="en-US" b="1" dirty="0" smtClean="0">
                <a:latin typeface="+mn-ea"/>
              </a:rPr>
              <a:t> 탑승자들의 생존 여부를 결정하는 </a:t>
            </a:r>
            <a:r>
              <a:rPr lang="ko-KR" altLang="en-US" b="1" dirty="0" err="1" smtClean="0">
                <a:latin typeface="+mn-ea"/>
              </a:rPr>
              <a:t>파라미터</a:t>
            </a:r>
            <a:r>
              <a:rPr lang="ko-KR" altLang="en-US" b="1" dirty="0" smtClean="0">
                <a:latin typeface="+mn-ea"/>
              </a:rPr>
              <a:t> 공간은 </a:t>
            </a:r>
            <a:r>
              <a:rPr lang="en-US" altLang="ko-KR" b="1" dirty="0" smtClean="0">
                <a:latin typeface="+mn-ea"/>
              </a:rPr>
              <a:t>3</a:t>
            </a:r>
            <a:r>
              <a:rPr lang="ko-KR" altLang="en-US" b="1" dirty="0" smtClean="0">
                <a:latin typeface="+mn-ea"/>
              </a:rPr>
              <a:t>차원 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좌석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성별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나이</a:t>
            </a:r>
            <a:r>
              <a:rPr lang="en-US" altLang="ko-KR" b="1" dirty="0" smtClean="0">
                <a:latin typeface="+mn-ea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80645" y="3000974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smtClean="0">
                <a:latin typeface="+mn-ea"/>
              </a:rPr>
              <a:t>차원의 저주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(Curse of Dimensionality)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4703" y="3535539"/>
            <a:ext cx="107500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데이터의 차원이 커질수록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해당 공간을 설명하기 위한 데이터의 양이 점점 많이 필요하게 됨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처음 가지고 있던 적은 데이터로 공간을 설명해야 하기 때문에 </a:t>
            </a:r>
            <a:r>
              <a:rPr lang="ko-KR" altLang="en-US" sz="2000" b="1" dirty="0" err="1" smtClean="0">
                <a:latin typeface="+mn-ea"/>
              </a:rPr>
              <a:t>과최적화</a:t>
            </a:r>
            <a:r>
              <a:rPr lang="ko-KR" altLang="en-US" sz="2000" b="1" dirty="0" smtClean="0">
                <a:latin typeface="+mn-ea"/>
              </a:rPr>
              <a:t> 문제가 발생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그 결과 모델의 성능이 떨어지는 문제가 발생할 수 있음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이에 따라 핵심이 되는 파라미터들을 선택해 데이터의 차원을 축소하여 </a:t>
            </a:r>
            <a:r>
              <a:rPr lang="ko-KR" altLang="en-US" sz="2000" b="1" dirty="0" err="1" smtClean="0">
                <a:latin typeface="+mn-ea"/>
              </a:rPr>
              <a:t>과최적화</a:t>
            </a:r>
            <a:r>
              <a:rPr lang="ko-KR" altLang="en-US" sz="2000" b="1" dirty="0" smtClean="0">
                <a:latin typeface="+mn-ea"/>
              </a:rPr>
              <a:t> 되는 것을 방지할 수 있음</a:t>
            </a:r>
            <a:endParaRPr lang="en-US" altLang="ko-KR" sz="20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871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1. </a:t>
            </a:r>
            <a:r>
              <a:rPr lang="ko-KR" altLang="en-US" sz="2400" b="1" dirty="0" smtClean="0">
                <a:latin typeface="+mn-ea"/>
              </a:rPr>
              <a:t>차원축소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6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err="1" smtClean="0">
                <a:latin typeface="+mn-ea"/>
              </a:rPr>
              <a:t>차원축소</a:t>
            </a:r>
            <a:r>
              <a:rPr lang="ko-KR" altLang="en-US" sz="2000" b="1" dirty="0" smtClean="0">
                <a:latin typeface="+mn-ea"/>
              </a:rPr>
              <a:t> 방법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292</a:t>
            </a:fld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50278" y="1377847"/>
            <a:ext cx="10750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latin typeface="+mn-ea"/>
              </a:rPr>
              <a:t>PCA (Principal Component Analysis), </a:t>
            </a:r>
            <a:r>
              <a:rPr lang="ko-KR" altLang="en-US" sz="2000" b="1" dirty="0" smtClean="0">
                <a:latin typeface="+mn-ea"/>
              </a:rPr>
              <a:t>주성분 분석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88158" y="1912412"/>
            <a:ext cx="10649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○"/>
            </a:pPr>
            <a:r>
              <a:rPr lang="ko-KR" altLang="en-US" b="1" dirty="0" smtClean="0">
                <a:latin typeface="+mn-ea"/>
              </a:rPr>
              <a:t>데이터 분포의 분산이 큰 축을 찾는 방법</a:t>
            </a:r>
            <a:endParaRPr lang="en-US" altLang="ko-KR" b="1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0278" y="2411678"/>
            <a:ext cx="10750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latin typeface="+mn-ea"/>
              </a:rPr>
              <a:t>LDA (Linear Discriminant Analysis), </a:t>
            </a:r>
            <a:r>
              <a:rPr lang="ko-KR" altLang="en-US" sz="2000" b="1" dirty="0" smtClean="0">
                <a:latin typeface="+mn-ea"/>
              </a:rPr>
              <a:t>선형 판별 분석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88158" y="2941722"/>
            <a:ext cx="10649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○"/>
            </a:pPr>
            <a:r>
              <a:rPr lang="ko-KR" altLang="en-US" b="1" dirty="0" smtClean="0">
                <a:latin typeface="+mn-ea"/>
              </a:rPr>
              <a:t>데이터의 클래스 정보를 유지하면서 분리하는 축을 찾는 방법</a:t>
            </a:r>
            <a:endParaRPr lang="en-US" altLang="ko-KR" b="1" dirty="0" smtClean="0">
              <a:latin typeface="+mn-ea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7501490" y="1912412"/>
            <a:ext cx="4453844" cy="3391124"/>
            <a:chOff x="7439706" y="2457523"/>
            <a:chExt cx="4453844" cy="3391124"/>
          </a:xfrm>
        </p:grpSpPr>
        <p:sp>
          <p:nvSpPr>
            <p:cNvPr id="51" name="자유형 50"/>
            <p:cNvSpPr/>
            <p:nvPr/>
          </p:nvSpPr>
          <p:spPr>
            <a:xfrm>
              <a:off x="8342538" y="3993585"/>
              <a:ext cx="1714500" cy="1492250"/>
            </a:xfrm>
            <a:custGeom>
              <a:avLst/>
              <a:gdLst>
                <a:gd name="connsiteX0" fmla="*/ 0 w 1714500"/>
                <a:gd name="connsiteY0" fmla="*/ 0 h 1492250"/>
                <a:gd name="connsiteX1" fmla="*/ 355600 w 1714500"/>
                <a:gd name="connsiteY1" fmla="*/ 127000 h 1492250"/>
                <a:gd name="connsiteX2" fmla="*/ 679450 w 1714500"/>
                <a:gd name="connsiteY2" fmla="*/ 171450 h 1492250"/>
                <a:gd name="connsiteX3" fmla="*/ 977900 w 1714500"/>
                <a:gd name="connsiteY3" fmla="*/ 196850 h 1492250"/>
                <a:gd name="connsiteX4" fmla="*/ 1117600 w 1714500"/>
                <a:gd name="connsiteY4" fmla="*/ 285750 h 1492250"/>
                <a:gd name="connsiteX5" fmla="*/ 1130300 w 1714500"/>
                <a:gd name="connsiteY5" fmla="*/ 495300 h 1492250"/>
                <a:gd name="connsiteX6" fmla="*/ 1098550 w 1714500"/>
                <a:gd name="connsiteY6" fmla="*/ 793750 h 1492250"/>
                <a:gd name="connsiteX7" fmla="*/ 1104900 w 1714500"/>
                <a:gd name="connsiteY7" fmla="*/ 920750 h 1492250"/>
                <a:gd name="connsiteX8" fmla="*/ 1339850 w 1714500"/>
                <a:gd name="connsiteY8" fmla="*/ 857250 h 1492250"/>
                <a:gd name="connsiteX9" fmla="*/ 1581150 w 1714500"/>
                <a:gd name="connsiteY9" fmla="*/ 876300 h 1492250"/>
                <a:gd name="connsiteX10" fmla="*/ 1631950 w 1714500"/>
                <a:gd name="connsiteY10" fmla="*/ 1200150 h 1492250"/>
                <a:gd name="connsiteX11" fmla="*/ 1657350 w 1714500"/>
                <a:gd name="connsiteY11" fmla="*/ 1435100 h 1492250"/>
                <a:gd name="connsiteX12" fmla="*/ 1714500 w 1714500"/>
                <a:gd name="connsiteY12" fmla="*/ 14922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500" h="1492250">
                  <a:moveTo>
                    <a:pt x="0" y="0"/>
                  </a:moveTo>
                  <a:cubicBezTo>
                    <a:pt x="121179" y="49212"/>
                    <a:pt x="242358" y="98425"/>
                    <a:pt x="355600" y="127000"/>
                  </a:cubicBezTo>
                  <a:cubicBezTo>
                    <a:pt x="468842" y="155575"/>
                    <a:pt x="575733" y="159808"/>
                    <a:pt x="679450" y="171450"/>
                  </a:cubicBezTo>
                  <a:cubicBezTo>
                    <a:pt x="783167" y="183092"/>
                    <a:pt x="904875" y="177800"/>
                    <a:pt x="977900" y="196850"/>
                  </a:cubicBezTo>
                  <a:cubicBezTo>
                    <a:pt x="1050925" y="215900"/>
                    <a:pt x="1092200" y="236008"/>
                    <a:pt x="1117600" y="285750"/>
                  </a:cubicBezTo>
                  <a:cubicBezTo>
                    <a:pt x="1143000" y="335492"/>
                    <a:pt x="1133475" y="410633"/>
                    <a:pt x="1130300" y="495300"/>
                  </a:cubicBezTo>
                  <a:cubicBezTo>
                    <a:pt x="1127125" y="579967"/>
                    <a:pt x="1102783" y="722842"/>
                    <a:pt x="1098550" y="793750"/>
                  </a:cubicBezTo>
                  <a:cubicBezTo>
                    <a:pt x="1094317" y="864658"/>
                    <a:pt x="1064683" y="910167"/>
                    <a:pt x="1104900" y="920750"/>
                  </a:cubicBezTo>
                  <a:cubicBezTo>
                    <a:pt x="1145117" y="931333"/>
                    <a:pt x="1260475" y="864658"/>
                    <a:pt x="1339850" y="857250"/>
                  </a:cubicBezTo>
                  <a:cubicBezTo>
                    <a:pt x="1419225" y="849842"/>
                    <a:pt x="1532467" y="819150"/>
                    <a:pt x="1581150" y="876300"/>
                  </a:cubicBezTo>
                  <a:cubicBezTo>
                    <a:pt x="1629833" y="933450"/>
                    <a:pt x="1619250" y="1107017"/>
                    <a:pt x="1631950" y="1200150"/>
                  </a:cubicBezTo>
                  <a:cubicBezTo>
                    <a:pt x="1644650" y="1293283"/>
                    <a:pt x="1643592" y="1386417"/>
                    <a:pt x="1657350" y="1435100"/>
                  </a:cubicBezTo>
                  <a:cubicBezTo>
                    <a:pt x="1671108" y="1483783"/>
                    <a:pt x="1692804" y="1488016"/>
                    <a:pt x="1714500" y="1492250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화살표 연결선 4"/>
            <p:cNvCxnSpPr/>
            <p:nvPr/>
          </p:nvCxnSpPr>
          <p:spPr>
            <a:xfrm flipV="1">
              <a:off x="8271819" y="2463800"/>
              <a:ext cx="0" cy="31150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8279423" y="5566531"/>
              <a:ext cx="36141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/>
            <p:cNvSpPr/>
            <p:nvPr/>
          </p:nvSpPr>
          <p:spPr>
            <a:xfrm>
              <a:off x="9097878" y="3399384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9097878" y="3184053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9393811" y="3465525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9056603" y="3548075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9485886" y="3630625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9268069" y="3589350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9527161" y="3336095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9641005" y="3907023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9752130" y="3870571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10123403" y="4271650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10317078" y="4354200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0205953" y="4578741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9600829" y="2656712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>
              <a:off x="10949445" y="3656753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/>
            <p:cNvSpPr/>
            <p:nvPr/>
          </p:nvSpPr>
          <p:spPr>
            <a:xfrm>
              <a:off x="9987993" y="2836745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>
              <a:off x="10256753" y="2961675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/>
            <p:cNvSpPr/>
            <p:nvPr/>
          </p:nvSpPr>
          <p:spPr>
            <a:xfrm>
              <a:off x="10093968" y="3099318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>
              <a:off x="10327362" y="3176957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이등변 삼각형 37"/>
            <p:cNvSpPr/>
            <p:nvPr/>
          </p:nvSpPr>
          <p:spPr>
            <a:xfrm>
              <a:off x="10620190" y="2972091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/>
            <p:cNvSpPr/>
            <p:nvPr/>
          </p:nvSpPr>
          <p:spPr>
            <a:xfrm>
              <a:off x="10563225" y="3278346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383551" y="3324969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/>
            <p:cNvSpPr/>
            <p:nvPr/>
          </p:nvSpPr>
          <p:spPr>
            <a:xfrm>
              <a:off x="10527542" y="3486021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/>
            <p:cNvSpPr/>
            <p:nvPr/>
          </p:nvSpPr>
          <p:spPr>
            <a:xfrm>
              <a:off x="10769229" y="3671900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>
              <a:off x="9753229" y="2809112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/>
            <p:cNvSpPr/>
            <p:nvPr/>
          </p:nvSpPr>
          <p:spPr>
            <a:xfrm>
              <a:off x="9905629" y="2961512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/>
            <p:cNvSpPr/>
            <p:nvPr/>
          </p:nvSpPr>
          <p:spPr>
            <a:xfrm>
              <a:off x="11089633" y="3894948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/>
            <p:cNvSpPr/>
            <p:nvPr/>
          </p:nvSpPr>
          <p:spPr>
            <a:xfrm>
              <a:off x="11032568" y="4004919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8331867" y="3964566"/>
              <a:ext cx="1740844" cy="15663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자유형 49"/>
            <p:cNvSpPr/>
            <p:nvPr/>
          </p:nvSpPr>
          <p:spPr>
            <a:xfrm>
              <a:off x="8382945" y="3924102"/>
              <a:ext cx="1657350" cy="1562119"/>
            </a:xfrm>
            <a:custGeom>
              <a:avLst/>
              <a:gdLst>
                <a:gd name="connsiteX0" fmla="*/ 0 w 1657350"/>
                <a:gd name="connsiteY0" fmla="*/ 82569 h 1562119"/>
                <a:gd name="connsiteX1" fmla="*/ 336550 w 1657350"/>
                <a:gd name="connsiteY1" fmla="*/ 19 h 1562119"/>
                <a:gd name="connsiteX2" fmla="*/ 666750 w 1657350"/>
                <a:gd name="connsiteY2" fmla="*/ 88919 h 1562119"/>
                <a:gd name="connsiteX3" fmla="*/ 736600 w 1657350"/>
                <a:gd name="connsiteY3" fmla="*/ 546119 h 1562119"/>
                <a:gd name="connsiteX4" fmla="*/ 869950 w 1657350"/>
                <a:gd name="connsiteY4" fmla="*/ 723919 h 1562119"/>
                <a:gd name="connsiteX5" fmla="*/ 1009650 w 1657350"/>
                <a:gd name="connsiteY5" fmla="*/ 958869 h 1562119"/>
                <a:gd name="connsiteX6" fmla="*/ 1416050 w 1657350"/>
                <a:gd name="connsiteY6" fmla="*/ 965219 h 1562119"/>
                <a:gd name="connsiteX7" fmla="*/ 1536700 w 1657350"/>
                <a:gd name="connsiteY7" fmla="*/ 1123969 h 1562119"/>
                <a:gd name="connsiteX8" fmla="*/ 1536700 w 1657350"/>
                <a:gd name="connsiteY8" fmla="*/ 1377969 h 1562119"/>
                <a:gd name="connsiteX9" fmla="*/ 1657350 w 1657350"/>
                <a:gd name="connsiteY9" fmla="*/ 1562119 h 156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7350" h="1562119">
                  <a:moveTo>
                    <a:pt x="0" y="82569"/>
                  </a:moveTo>
                  <a:cubicBezTo>
                    <a:pt x="112712" y="40765"/>
                    <a:pt x="225425" y="-1039"/>
                    <a:pt x="336550" y="19"/>
                  </a:cubicBezTo>
                  <a:cubicBezTo>
                    <a:pt x="447675" y="1077"/>
                    <a:pt x="600075" y="-2098"/>
                    <a:pt x="666750" y="88919"/>
                  </a:cubicBezTo>
                  <a:cubicBezTo>
                    <a:pt x="733425" y="179936"/>
                    <a:pt x="702733" y="440286"/>
                    <a:pt x="736600" y="546119"/>
                  </a:cubicBezTo>
                  <a:cubicBezTo>
                    <a:pt x="770467" y="651952"/>
                    <a:pt x="824442" y="655127"/>
                    <a:pt x="869950" y="723919"/>
                  </a:cubicBezTo>
                  <a:cubicBezTo>
                    <a:pt x="915458" y="792711"/>
                    <a:pt x="918633" y="918652"/>
                    <a:pt x="1009650" y="958869"/>
                  </a:cubicBezTo>
                  <a:cubicBezTo>
                    <a:pt x="1100667" y="999086"/>
                    <a:pt x="1328208" y="937702"/>
                    <a:pt x="1416050" y="965219"/>
                  </a:cubicBezTo>
                  <a:cubicBezTo>
                    <a:pt x="1503892" y="992736"/>
                    <a:pt x="1516592" y="1055177"/>
                    <a:pt x="1536700" y="1123969"/>
                  </a:cubicBezTo>
                  <a:cubicBezTo>
                    <a:pt x="1556808" y="1192761"/>
                    <a:pt x="1516592" y="1304944"/>
                    <a:pt x="1536700" y="1377969"/>
                  </a:cubicBezTo>
                  <a:cubicBezTo>
                    <a:pt x="1556808" y="1450994"/>
                    <a:pt x="1607079" y="1506556"/>
                    <a:pt x="1657350" y="1562119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/>
            <p:cNvCxnSpPr/>
            <p:nvPr/>
          </p:nvCxnSpPr>
          <p:spPr>
            <a:xfrm flipH="1">
              <a:off x="10594790" y="4098555"/>
              <a:ext cx="1180628" cy="12879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자유형 53"/>
            <p:cNvSpPr/>
            <p:nvPr/>
          </p:nvSpPr>
          <p:spPr>
            <a:xfrm>
              <a:off x="10616458" y="4750744"/>
              <a:ext cx="504942" cy="553663"/>
            </a:xfrm>
            <a:custGeom>
              <a:avLst/>
              <a:gdLst>
                <a:gd name="connsiteX0" fmla="*/ 35042 w 504942"/>
                <a:gd name="connsiteY0" fmla="*/ 553663 h 553663"/>
                <a:gd name="connsiteX1" fmla="*/ 60442 w 504942"/>
                <a:gd name="connsiteY1" fmla="*/ 426663 h 553663"/>
                <a:gd name="connsiteX2" fmla="*/ 3292 w 504942"/>
                <a:gd name="connsiteY2" fmla="*/ 96463 h 553663"/>
                <a:gd name="connsiteX3" fmla="*/ 28692 w 504942"/>
                <a:gd name="connsiteY3" fmla="*/ 1213 h 553663"/>
                <a:gd name="connsiteX4" fmla="*/ 206492 w 504942"/>
                <a:gd name="connsiteY4" fmla="*/ 45663 h 553663"/>
                <a:gd name="connsiteX5" fmla="*/ 454142 w 504942"/>
                <a:gd name="connsiteY5" fmla="*/ 90113 h 553663"/>
                <a:gd name="connsiteX6" fmla="*/ 504942 w 504942"/>
                <a:gd name="connsiteY6" fmla="*/ 52013 h 55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942" h="553663">
                  <a:moveTo>
                    <a:pt x="35042" y="553663"/>
                  </a:moveTo>
                  <a:cubicBezTo>
                    <a:pt x="50388" y="528263"/>
                    <a:pt x="65734" y="502863"/>
                    <a:pt x="60442" y="426663"/>
                  </a:cubicBezTo>
                  <a:cubicBezTo>
                    <a:pt x="55150" y="350463"/>
                    <a:pt x="8584" y="167371"/>
                    <a:pt x="3292" y="96463"/>
                  </a:cubicBezTo>
                  <a:cubicBezTo>
                    <a:pt x="-2000" y="25555"/>
                    <a:pt x="-5175" y="9680"/>
                    <a:pt x="28692" y="1213"/>
                  </a:cubicBezTo>
                  <a:cubicBezTo>
                    <a:pt x="62559" y="-7254"/>
                    <a:pt x="135584" y="30846"/>
                    <a:pt x="206492" y="45663"/>
                  </a:cubicBezTo>
                  <a:cubicBezTo>
                    <a:pt x="277400" y="60480"/>
                    <a:pt x="404400" y="89055"/>
                    <a:pt x="454142" y="90113"/>
                  </a:cubicBezTo>
                  <a:cubicBezTo>
                    <a:pt x="503884" y="91171"/>
                    <a:pt x="500709" y="54130"/>
                    <a:pt x="504942" y="52013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1185104" y="4109460"/>
              <a:ext cx="527951" cy="504726"/>
            </a:xfrm>
            <a:custGeom>
              <a:avLst/>
              <a:gdLst>
                <a:gd name="connsiteX0" fmla="*/ 121551 w 527951"/>
                <a:gd name="connsiteY0" fmla="*/ 504726 h 504726"/>
                <a:gd name="connsiteX1" fmla="*/ 96151 w 527951"/>
                <a:gd name="connsiteY1" fmla="*/ 339626 h 504726"/>
                <a:gd name="connsiteX2" fmla="*/ 901 w 527951"/>
                <a:gd name="connsiteY2" fmla="*/ 53876 h 504726"/>
                <a:gd name="connsiteX3" fmla="*/ 159651 w 527951"/>
                <a:gd name="connsiteY3" fmla="*/ 3076 h 504726"/>
                <a:gd name="connsiteX4" fmla="*/ 388251 w 527951"/>
                <a:gd name="connsiteY4" fmla="*/ 98326 h 504726"/>
                <a:gd name="connsiteX5" fmla="*/ 527951 w 527951"/>
                <a:gd name="connsiteY5" fmla="*/ 60226 h 50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951" h="504726">
                  <a:moveTo>
                    <a:pt x="121551" y="504726"/>
                  </a:moveTo>
                  <a:cubicBezTo>
                    <a:pt x="118905" y="459747"/>
                    <a:pt x="116259" y="414768"/>
                    <a:pt x="96151" y="339626"/>
                  </a:cubicBezTo>
                  <a:cubicBezTo>
                    <a:pt x="76043" y="264484"/>
                    <a:pt x="-9682" y="109968"/>
                    <a:pt x="901" y="53876"/>
                  </a:cubicBezTo>
                  <a:cubicBezTo>
                    <a:pt x="11484" y="-2216"/>
                    <a:pt x="95093" y="-4332"/>
                    <a:pt x="159651" y="3076"/>
                  </a:cubicBezTo>
                  <a:cubicBezTo>
                    <a:pt x="224209" y="10484"/>
                    <a:pt x="326868" y="88801"/>
                    <a:pt x="388251" y="98326"/>
                  </a:cubicBezTo>
                  <a:cubicBezTo>
                    <a:pt x="449634" y="107851"/>
                    <a:pt x="488792" y="84038"/>
                    <a:pt x="527951" y="60226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439706" y="2457523"/>
              <a:ext cx="8397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Feature 2</a:t>
              </a:r>
              <a:endParaRPr lang="ko-KR" alt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053833" y="5571648"/>
              <a:ext cx="8397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Feature 1</a:t>
              </a:r>
              <a:endParaRPr lang="ko-KR" alt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785079" y="4729195"/>
              <a:ext cx="486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PCA</a:t>
              </a:r>
              <a:endParaRPr lang="ko-KR" altLang="en-US" sz="12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121400" y="4783594"/>
              <a:ext cx="485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LDA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484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981950" y="6356354"/>
            <a:ext cx="2057400" cy="365125"/>
          </a:xfrm>
        </p:spPr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47471" y="2996952"/>
            <a:ext cx="209704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.2</a:t>
            </a:r>
            <a:r>
              <a:rPr lang="ko-KR" altLang="en-US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PCA</a:t>
            </a:r>
            <a:endParaRPr lang="en-US" altLang="ko-KR" sz="40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927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PCA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6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en-US" altLang="ko-KR" sz="2000" b="1" dirty="0" smtClean="0">
                <a:latin typeface="+mn-ea"/>
              </a:rPr>
              <a:t>PCA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294</a:t>
            </a:fld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50278" y="1377847"/>
            <a:ext cx="107500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latin typeface="+mn-ea"/>
              </a:rPr>
              <a:t>PCA</a:t>
            </a:r>
            <a:r>
              <a:rPr lang="ko-KR" altLang="en-US" sz="2000" b="1" dirty="0" smtClean="0">
                <a:latin typeface="+mn-ea"/>
              </a:rPr>
              <a:t>는 </a:t>
            </a:r>
            <a:r>
              <a:rPr lang="en-US" altLang="ko-KR" sz="2000" b="1" dirty="0" smtClean="0">
                <a:latin typeface="+mn-ea"/>
              </a:rPr>
              <a:t>Principal Component Analysis</a:t>
            </a:r>
            <a:r>
              <a:rPr lang="ko-KR" altLang="en-US" sz="2000" b="1" dirty="0" smtClean="0">
                <a:latin typeface="+mn-ea"/>
              </a:rPr>
              <a:t>의 약자로 주성분 분석이라고 함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latin typeface="+mn-ea"/>
              </a:rPr>
              <a:t>PCA</a:t>
            </a:r>
            <a:r>
              <a:rPr lang="ko-KR" altLang="en-US" sz="2000" b="1" dirty="0" smtClean="0">
                <a:latin typeface="+mn-ea"/>
              </a:rPr>
              <a:t>는 </a:t>
            </a:r>
            <a:r>
              <a:rPr lang="ko-KR" altLang="en-US" sz="2000" b="1" dirty="0">
                <a:latin typeface="+mn-ea"/>
              </a:rPr>
              <a:t>고차원의 데이터를 </a:t>
            </a:r>
            <a:r>
              <a:rPr lang="ko-KR" altLang="en-US" sz="2000" b="1" dirty="0" err="1">
                <a:latin typeface="+mn-ea"/>
              </a:rPr>
              <a:t>저차원의</a:t>
            </a:r>
            <a:r>
              <a:rPr lang="ko-KR" altLang="en-US" sz="2000" b="1" dirty="0">
                <a:latin typeface="+mn-ea"/>
              </a:rPr>
              <a:t> 데이터로 </a:t>
            </a:r>
            <a:r>
              <a:rPr lang="ko-KR" altLang="en-US" sz="2000" b="1" dirty="0" smtClean="0">
                <a:latin typeface="+mn-ea"/>
              </a:rPr>
              <a:t>변환하는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차원축소 방법 중 하나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latin typeface="+mn-ea"/>
              </a:rPr>
              <a:t>PCA</a:t>
            </a:r>
            <a:r>
              <a:rPr lang="ko-KR" altLang="en-US" sz="2000" b="1" dirty="0" smtClean="0">
                <a:latin typeface="+mn-ea"/>
              </a:rPr>
              <a:t>로 찾은 주성분은 데이터 분포의 특성을 가장 잘 설명할 수 있는 벡터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>
                <a:latin typeface="+mn-ea"/>
              </a:rPr>
              <a:t>데이터 세트에서 강한 특징을 추출하는 데 사용되는 </a:t>
            </a:r>
            <a:r>
              <a:rPr lang="ko-KR" altLang="en-US" sz="2000" b="1" dirty="0" smtClean="0">
                <a:latin typeface="+mn-ea"/>
              </a:rPr>
              <a:t>기술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강한 특징이라는 것은 해당 특징이 각각의 그룹을 비교적 잘 구분하는 것을 의미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즉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특징이 구분이 없는 경우 해당 특징은 변별력이 없음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아래의 </a:t>
            </a:r>
            <a:r>
              <a:rPr lang="en-US" altLang="ko-KR" sz="2000" b="1" dirty="0" smtClean="0">
                <a:latin typeface="+mn-ea"/>
              </a:rPr>
              <a:t>PC 1</a:t>
            </a:r>
            <a:r>
              <a:rPr lang="ko-KR" altLang="en-US" sz="2000" b="1" dirty="0" smtClean="0">
                <a:latin typeface="+mn-ea"/>
              </a:rPr>
              <a:t>과 </a:t>
            </a:r>
            <a:r>
              <a:rPr lang="en-US" altLang="ko-KR" sz="2000" b="1" dirty="0" smtClean="0">
                <a:latin typeface="+mn-ea"/>
              </a:rPr>
              <a:t>PC 2 </a:t>
            </a:r>
            <a:r>
              <a:rPr lang="ko-KR" altLang="en-US" sz="2000" b="1" dirty="0" smtClean="0">
                <a:latin typeface="+mn-ea"/>
              </a:rPr>
              <a:t>중 어느 것이 더 변별력이 있을까</a:t>
            </a:r>
            <a:r>
              <a:rPr lang="en-US" altLang="ko-KR" sz="2000" b="1" dirty="0" smtClean="0">
                <a:latin typeface="+mn-ea"/>
              </a:rPr>
              <a:t>? </a:t>
            </a:r>
            <a:r>
              <a:rPr lang="ko-KR" altLang="en-US" sz="2000" b="1" dirty="0" smtClean="0">
                <a:latin typeface="+mn-ea"/>
              </a:rPr>
              <a:t>답은 </a:t>
            </a:r>
            <a:r>
              <a:rPr lang="en-US" altLang="ko-KR" sz="2000" b="1" dirty="0" smtClean="0">
                <a:latin typeface="+mn-ea"/>
              </a:rPr>
              <a:t>1</a:t>
            </a:r>
            <a:r>
              <a:rPr lang="ko-KR" altLang="en-US" sz="2000" b="1" dirty="0" smtClean="0">
                <a:latin typeface="+mn-ea"/>
              </a:rPr>
              <a:t>입니다</a:t>
            </a:r>
            <a:r>
              <a:rPr lang="en-US" altLang="ko-KR" sz="2000" b="1" dirty="0" smtClean="0">
                <a:latin typeface="+mn-ea"/>
              </a:rPr>
              <a:t>.</a:t>
            </a: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endParaRPr lang="en-US" altLang="ko-KR" sz="2000" b="1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endParaRPr lang="en-US" altLang="ko-KR" sz="2000" b="1" dirty="0" smtClean="0">
              <a:solidFill>
                <a:srgbClr val="FF0000"/>
              </a:solidFill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endParaRPr lang="en-US" altLang="ko-KR" sz="2000" b="1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endParaRPr lang="en-US" altLang="ko-KR" sz="2000" b="1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즉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데이터의 분산아 </a:t>
            </a:r>
            <a:r>
              <a:rPr lang="ko-KR" altLang="en-US" sz="2000" b="1" dirty="0" err="1" smtClean="0">
                <a:latin typeface="+mn-ea"/>
              </a:rPr>
              <a:t>큰것이</a:t>
            </a:r>
            <a:r>
              <a:rPr lang="ko-KR" altLang="en-US" sz="2000" b="1" dirty="0" smtClean="0">
                <a:latin typeface="+mn-ea"/>
              </a:rPr>
              <a:t> 더 변별력이 있음을 알 수 있음</a:t>
            </a:r>
            <a:endParaRPr lang="en-US" altLang="ko-KR" sz="2000" b="1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642" y="3695699"/>
            <a:ext cx="4335740" cy="9664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63266" y="3737264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PC 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63266" y="4220504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PC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7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PCA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295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50278" y="843282"/>
            <a:ext cx="108114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그림에서 데이터의 분산이 가장 큰 순서대로 새로운 축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ko-KR" altLang="en-US" sz="2000" b="1" dirty="0" smtClean="0">
                <a:latin typeface="+mn-ea"/>
              </a:rPr>
              <a:t>성분</a:t>
            </a:r>
            <a:r>
              <a:rPr lang="en-US" altLang="ko-KR" sz="2000" b="1" dirty="0" smtClean="0">
                <a:latin typeface="+mn-ea"/>
              </a:rPr>
              <a:t>)</a:t>
            </a:r>
            <a:r>
              <a:rPr lang="ko-KR" altLang="en-US" sz="2000" b="1" dirty="0" smtClean="0">
                <a:latin typeface="+mn-ea"/>
              </a:rPr>
              <a:t>을 구성함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이 때 두 개의 파란색 선이 데이터의 분포를 나타내는 주성분</a:t>
            </a:r>
            <a:r>
              <a:rPr lang="en-US" altLang="ko-KR" sz="2000" b="1" dirty="0" smtClean="0">
                <a:latin typeface="+mn-ea"/>
              </a:rPr>
              <a:t>, PC(principal component)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3468694" y="2650731"/>
            <a:ext cx="4453844" cy="3423850"/>
            <a:chOff x="2781209" y="2126821"/>
            <a:chExt cx="4453844" cy="3423850"/>
          </a:xfrm>
        </p:grpSpPr>
        <p:cxnSp>
          <p:nvCxnSpPr>
            <p:cNvPr id="12" name="직선 화살표 연결선 11"/>
            <p:cNvCxnSpPr/>
            <p:nvPr/>
          </p:nvCxnSpPr>
          <p:spPr>
            <a:xfrm flipV="1">
              <a:off x="3613322" y="2165824"/>
              <a:ext cx="0" cy="31150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3620926" y="5268555"/>
              <a:ext cx="36141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4092188" y="4400128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4130153" y="4168041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538108" y="4598706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4101239" y="4699203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027902" y="3201844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4496833" y="4134312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4720383" y="3198757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4613549" y="3818417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4945352" y="3733233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5357172" y="2877054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781209" y="2159547"/>
              <a:ext cx="8397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Feature 2</a:t>
              </a:r>
              <a:endParaRPr lang="ko-KR" alt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395336" y="5273672"/>
              <a:ext cx="8397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Feature 1</a:t>
              </a:r>
              <a:endParaRPr lang="ko-KR" altLang="en-US" sz="1200" dirty="0"/>
            </a:p>
          </p:txBody>
        </p:sp>
        <p:sp>
          <p:nvSpPr>
            <p:cNvPr id="50" name="타원 49"/>
            <p:cNvSpPr/>
            <p:nvPr/>
          </p:nvSpPr>
          <p:spPr>
            <a:xfrm>
              <a:off x="4904077" y="4093329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5519585" y="3283941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5865450" y="2794504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6025787" y="3249438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5250152" y="4038033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5439722" y="3584574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5747744" y="3507088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6276618" y="2682561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6147256" y="2989063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5097752" y="3885633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5211612" y="3390593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5813601" y="3272578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5516899" y="3822430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4817508" y="3487949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6548201" y="3153469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/>
            <p:cNvCxnSpPr/>
            <p:nvPr/>
          </p:nvCxnSpPr>
          <p:spPr>
            <a:xfrm flipV="1">
              <a:off x="3784147" y="2436546"/>
              <a:ext cx="2846604" cy="264966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6395336" y="2126821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0070C0"/>
                  </a:solidFill>
                </a:rPr>
                <a:t>1</a:t>
              </a:r>
              <a:r>
                <a:rPr lang="en-US" altLang="ko-KR" sz="1200" b="1" baseline="30000" dirty="0" smtClean="0">
                  <a:solidFill>
                    <a:srgbClr val="0070C0"/>
                  </a:solidFill>
                </a:rPr>
                <a:t>st</a:t>
              </a:r>
              <a:r>
                <a:rPr lang="en-US" altLang="ko-KR" sz="1200" b="1" dirty="0" smtClean="0">
                  <a:solidFill>
                    <a:srgbClr val="0070C0"/>
                  </a:solidFill>
                </a:rPr>
                <a:t> PC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4795313" y="2878540"/>
              <a:ext cx="1230474" cy="133006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4315927" y="2500370"/>
              <a:ext cx="6479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0070C0"/>
                  </a:solidFill>
                </a:rPr>
                <a:t>2</a:t>
              </a:r>
              <a:r>
                <a:rPr lang="en-US" altLang="ko-KR" sz="1200" b="1" baseline="30000" dirty="0" smtClean="0">
                  <a:solidFill>
                    <a:srgbClr val="0070C0"/>
                  </a:solidFill>
                </a:rPr>
                <a:t>nd</a:t>
              </a:r>
              <a:r>
                <a:rPr lang="en-US" altLang="ko-KR" sz="1200" b="1" dirty="0" smtClean="0">
                  <a:solidFill>
                    <a:srgbClr val="0070C0"/>
                  </a:solidFill>
                </a:rPr>
                <a:t> PC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065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PCA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6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smtClean="0">
                <a:latin typeface="+mn-ea"/>
              </a:rPr>
              <a:t>고유벡터 </a:t>
            </a:r>
            <a:r>
              <a:rPr lang="en-US" altLang="ko-KR" sz="2000" b="1" dirty="0" smtClean="0">
                <a:latin typeface="+mn-ea"/>
              </a:rPr>
              <a:t>(Eigenvectors)</a:t>
            </a:r>
            <a:r>
              <a:rPr lang="ko-KR" altLang="en-US" sz="2000" b="1" dirty="0" smtClean="0">
                <a:latin typeface="+mn-ea"/>
              </a:rPr>
              <a:t>와 </a:t>
            </a:r>
            <a:r>
              <a:rPr lang="ko-KR" altLang="en-US" sz="2000" b="1" dirty="0" err="1" smtClean="0">
                <a:latin typeface="+mn-ea"/>
              </a:rPr>
              <a:t>고유값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(Eigenvalues)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296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50278" y="1377847"/>
            <a:ext cx="107500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주성분은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고유벡터와 </a:t>
            </a:r>
            <a:r>
              <a:rPr lang="ko-KR" altLang="en-US" sz="2000" b="1" dirty="0" err="1" smtClean="0">
                <a:latin typeface="+mn-ea"/>
              </a:rPr>
              <a:t>고유값을</a:t>
            </a:r>
            <a:r>
              <a:rPr lang="ko-KR" altLang="en-US" sz="2000" b="1" dirty="0" smtClean="0">
                <a:latin typeface="+mn-ea"/>
              </a:rPr>
              <a:t> 통해 구할 수 있음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고유벡터와 </a:t>
            </a:r>
            <a:r>
              <a:rPr lang="ko-KR" altLang="en-US" sz="2000" b="1" dirty="0" err="1" smtClean="0">
                <a:latin typeface="+mn-ea"/>
              </a:rPr>
              <a:t>고유값은</a:t>
            </a:r>
            <a:r>
              <a:rPr lang="ko-KR" altLang="en-US" sz="2000" b="1" dirty="0" smtClean="0">
                <a:latin typeface="+mn-ea"/>
              </a:rPr>
              <a:t> 쌍으로 존재함 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고유벡터는 데이터의 분포를 나타내는 선</a:t>
            </a:r>
            <a:r>
              <a:rPr lang="en-US" altLang="ko-KR" sz="2000" b="1" dirty="0" smtClean="0">
                <a:latin typeface="+mn-ea"/>
              </a:rPr>
              <a:t>, </a:t>
            </a:r>
            <a:br>
              <a:rPr lang="en-US" altLang="ko-KR" sz="2000" b="1" dirty="0" smtClean="0">
                <a:latin typeface="+mn-ea"/>
              </a:rPr>
            </a:br>
            <a:r>
              <a:rPr lang="ko-KR" altLang="en-US" sz="2000" b="1" dirty="0" err="1" smtClean="0">
                <a:latin typeface="+mn-ea"/>
              </a:rPr>
              <a:t>고유값은</a:t>
            </a:r>
            <a:r>
              <a:rPr lang="ko-KR" altLang="en-US" sz="2000" b="1" dirty="0" smtClean="0">
                <a:latin typeface="+mn-ea"/>
              </a:rPr>
              <a:t> 해당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고유벡터에 대해 데이터가 분포하는 분산을 의미함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예를 들어 아래 그림에서 데이터의 분포를 나타내는 선은 고유벡터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아래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그림에서 선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ko-KR" altLang="en-US" sz="2000" b="1" dirty="0" smtClean="0">
                <a:latin typeface="+mn-ea"/>
              </a:rPr>
              <a:t>고유벡터</a:t>
            </a:r>
            <a:r>
              <a:rPr lang="en-US" altLang="ko-KR" sz="2000" b="1" dirty="0" smtClean="0">
                <a:latin typeface="+mn-ea"/>
              </a:rPr>
              <a:t>)</a:t>
            </a:r>
            <a:r>
              <a:rPr lang="ko-KR" altLang="en-US" sz="2000" b="1" dirty="0" smtClean="0">
                <a:latin typeface="+mn-ea"/>
              </a:rPr>
              <a:t>에 사상된 데이터들의 분산은 </a:t>
            </a:r>
            <a:r>
              <a:rPr lang="ko-KR" altLang="en-US" sz="2000" b="1" dirty="0" err="1" smtClean="0">
                <a:latin typeface="+mn-ea"/>
              </a:rPr>
              <a:t>고유값</a:t>
            </a:r>
            <a:endParaRPr lang="en-US" altLang="ko-KR" sz="2000" b="1" dirty="0" smtClean="0">
              <a:latin typeface="+mn-ea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3222744" y="3687176"/>
            <a:ext cx="5387856" cy="2158371"/>
            <a:chOff x="3716594" y="3757397"/>
            <a:chExt cx="5387856" cy="2158371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3716594" y="4940710"/>
              <a:ext cx="448350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/>
            <p:cNvSpPr/>
            <p:nvPr/>
          </p:nvSpPr>
          <p:spPr>
            <a:xfrm>
              <a:off x="3880809" y="4304751"/>
              <a:ext cx="208256" cy="2082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4561656" y="4024646"/>
              <a:ext cx="208256" cy="2082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5242576" y="3757397"/>
              <a:ext cx="208256" cy="2082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5947361" y="4260506"/>
              <a:ext cx="208256" cy="2082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6776409" y="4482678"/>
              <a:ext cx="208256" cy="2082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7558074" y="4518603"/>
              <a:ext cx="208256" cy="2082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4256856" y="5264286"/>
              <a:ext cx="208256" cy="2082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4918112" y="5707512"/>
              <a:ext cx="208256" cy="2082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5698622" y="5603384"/>
              <a:ext cx="208256" cy="2082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375004" y="5499256"/>
              <a:ext cx="208256" cy="2082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7130370" y="5175739"/>
              <a:ext cx="208256" cy="2082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/>
            <p:cNvCxnSpPr>
              <a:stCxn id="13" idx="4"/>
            </p:cNvCxnSpPr>
            <p:nvPr/>
          </p:nvCxnSpPr>
          <p:spPr>
            <a:xfrm>
              <a:off x="3984937" y="4513007"/>
              <a:ext cx="0" cy="427703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15" idx="4"/>
            </p:cNvCxnSpPr>
            <p:nvPr/>
          </p:nvCxnSpPr>
          <p:spPr>
            <a:xfrm>
              <a:off x="4665784" y="4232902"/>
              <a:ext cx="0" cy="70780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>
              <a:off x="5347016" y="3965653"/>
              <a:ext cx="0" cy="97505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6051489" y="4468762"/>
              <a:ext cx="0" cy="47194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6880537" y="4690934"/>
              <a:ext cx="0" cy="24977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>
              <a:off x="7652989" y="4726858"/>
              <a:ext cx="0" cy="21385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/>
            <p:nvPr/>
          </p:nvCxnSpPr>
          <p:spPr>
            <a:xfrm flipV="1">
              <a:off x="4360984" y="4940709"/>
              <a:ext cx="0" cy="31798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 flipV="1">
              <a:off x="5014424" y="4940709"/>
              <a:ext cx="0" cy="76126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 flipV="1">
              <a:off x="5802750" y="4940709"/>
              <a:ext cx="0" cy="65714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6479132" y="4940709"/>
              <a:ext cx="0" cy="553012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 flipV="1">
              <a:off x="7234498" y="4940709"/>
              <a:ext cx="0" cy="24243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8304231" y="477534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mtClean="0"/>
                <a:t>고유벡터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576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PCA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6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en-US" altLang="ko-KR" sz="2000" b="1" dirty="0" smtClean="0">
                <a:latin typeface="+mn-ea"/>
              </a:rPr>
              <a:t>PCA</a:t>
            </a:r>
            <a:r>
              <a:rPr lang="ko-KR" altLang="en-US" sz="2000" b="1" dirty="0" smtClean="0">
                <a:latin typeface="+mn-ea"/>
              </a:rPr>
              <a:t>를 사용한 데이터 재구성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297</a:t>
            </a:fld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750278" y="1381161"/>
            <a:ext cx="107500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고유벡터와 </a:t>
            </a:r>
            <a:r>
              <a:rPr lang="ko-KR" altLang="en-US" sz="2000" b="1" dirty="0" err="1" smtClean="0">
                <a:latin typeface="+mn-ea"/>
              </a:rPr>
              <a:t>고유값</a:t>
            </a:r>
            <a:r>
              <a:rPr lang="ko-KR" altLang="en-US" sz="2000" b="1" dirty="0" smtClean="0">
                <a:latin typeface="+mn-ea"/>
              </a:rPr>
              <a:t> 쌍의 개수는 데이터가 가지고 있는 속성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차원의 개수와 같음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예를 들어 데이터가 </a:t>
            </a:r>
            <a:r>
              <a:rPr lang="en-US" altLang="ko-KR" sz="2000" b="1" dirty="0" smtClean="0">
                <a:latin typeface="+mn-ea"/>
              </a:rPr>
              <a:t>2</a:t>
            </a:r>
            <a:r>
              <a:rPr lang="ko-KR" altLang="en-US" sz="2000" b="1" dirty="0" smtClean="0">
                <a:latin typeface="+mn-ea"/>
              </a:rPr>
              <a:t>개의 속성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나이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사용시간을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가지고 있다면</a:t>
            </a:r>
            <a:r>
              <a:rPr lang="en-US" altLang="ko-KR" sz="2000" b="1" dirty="0" smtClean="0">
                <a:latin typeface="+mn-ea"/>
              </a:rPr>
              <a:t>, </a:t>
            </a:r>
            <a:br>
              <a:rPr lang="en-US" altLang="ko-KR" sz="2000" b="1" dirty="0" smtClean="0">
                <a:latin typeface="+mn-ea"/>
              </a:rPr>
            </a:br>
            <a:r>
              <a:rPr lang="ko-KR" altLang="en-US" sz="2000" b="1" dirty="0" smtClean="0">
                <a:latin typeface="+mn-ea"/>
              </a:rPr>
              <a:t>고유벡터와 </a:t>
            </a:r>
            <a:r>
              <a:rPr lang="ko-KR" altLang="en-US" sz="2000" b="1" dirty="0" err="1" smtClean="0">
                <a:latin typeface="+mn-ea"/>
              </a:rPr>
              <a:t>고유값</a:t>
            </a:r>
            <a:r>
              <a:rPr lang="ko-KR" altLang="en-US" sz="2000" b="1" dirty="0" smtClean="0">
                <a:latin typeface="+mn-ea"/>
              </a:rPr>
              <a:t> 또한 </a:t>
            </a:r>
            <a:r>
              <a:rPr lang="en-US" altLang="ko-KR" sz="2000" b="1" dirty="0" smtClean="0">
                <a:latin typeface="+mn-ea"/>
              </a:rPr>
              <a:t>2</a:t>
            </a:r>
            <a:r>
              <a:rPr lang="ko-KR" altLang="en-US" sz="2000" b="1" dirty="0" smtClean="0">
                <a:latin typeface="+mn-ea"/>
              </a:rPr>
              <a:t>쌍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latin typeface="+mn-ea"/>
              </a:rPr>
              <a:t>2</a:t>
            </a:r>
            <a:r>
              <a:rPr lang="ko-KR" altLang="en-US" sz="2000" b="1" dirty="0" smtClean="0">
                <a:latin typeface="+mn-ea"/>
              </a:rPr>
              <a:t>차원 데이터를 예로 들어보면</a:t>
            </a:r>
            <a:r>
              <a:rPr lang="en-US" altLang="ko-KR" sz="2000" b="1" dirty="0" smtClean="0">
                <a:latin typeface="+mn-ea"/>
              </a:rPr>
              <a:t>, 2</a:t>
            </a:r>
            <a:r>
              <a:rPr lang="ko-KR" altLang="en-US" sz="2000" b="1" dirty="0" smtClean="0">
                <a:latin typeface="+mn-ea"/>
              </a:rPr>
              <a:t>개의 고유벡터가 수직일때 데이터가 두 고유벡터를 기준으로 큰 분산을 가지고 분포하게 됨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두 고유벡터를 기준으로 데이터가 더 큰 분산을 가지고 분포하므로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이를 기반으로 재구성 가능함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710127" y="6612364"/>
            <a:ext cx="839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Feature 1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278178" y="3765699"/>
            <a:ext cx="4332422" cy="2269352"/>
            <a:chOff x="4288936" y="3758924"/>
            <a:chExt cx="4332422" cy="2269352"/>
          </a:xfrm>
        </p:grpSpPr>
        <p:cxnSp>
          <p:nvCxnSpPr>
            <p:cNvPr id="35" name="직선 화살표 연결선 34"/>
            <p:cNvCxnSpPr/>
            <p:nvPr/>
          </p:nvCxnSpPr>
          <p:spPr>
            <a:xfrm flipV="1">
              <a:off x="6096000" y="4021253"/>
              <a:ext cx="0" cy="20070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4288936" y="5071925"/>
              <a:ext cx="36141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/>
            <p:cNvSpPr/>
            <p:nvPr/>
          </p:nvSpPr>
          <p:spPr>
            <a:xfrm>
              <a:off x="6552080" y="4263145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965995" y="3758924"/>
              <a:ext cx="2600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y</a:t>
              </a:r>
              <a:endParaRPr lang="ko-KR" altLang="en-US" sz="1200" dirty="0"/>
            </a:p>
          </p:txBody>
        </p:sp>
        <p:cxnSp>
          <p:nvCxnSpPr>
            <p:cNvPr id="73" name="직선 연결선 72"/>
            <p:cNvCxnSpPr/>
            <p:nvPr/>
          </p:nvCxnSpPr>
          <p:spPr>
            <a:xfrm flipV="1">
              <a:off x="6360699" y="4083092"/>
              <a:ext cx="993262" cy="77782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6551214" y="4109287"/>
              <a:ext cx="565582" cy="75162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타원 76"/>
            <p:cNvSpPr/>
            <p:nvPr/>
          </p:nvSpPr>
          <p:spPr>
            <a:xfrm>
              <a:off x="6758855" y="4266299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7044056" y="4161069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7181488" y="4221870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6515267" y="4650495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6758855" y="4691770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7079499" y="4472002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903064" y="4933425"/>
              <a:ext cx="2600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x</a:t>
              </a:r>
              <a:endParaRPr lang="ko-KR" altLang="en-US" sz="12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306574" y="4042304"/>
              <a:ext cx="13147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rgbClr val="0070C0"/>
                  </a:solidFill>
                </a:rPr>
                <a:t>고유벡터</a:t>
              </a:r>
              <a:r>
                <a:rPr lang="en-US" altLang="ko-KR" sz="1200" b="1" dirty="0" smtClean="0">
                  <a:solidFill>
                    <a:srgbClr val="0070C0"/>
                  </a:solidFill>
                </a:rPr>
                <a:t>1 (pc1)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95999" y="3777010"/>
              <a:ext cx="13147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rgbClr val="0070C0"/>
                  </a:solidFill>
                </a:rPr>
                <a:t>고유벡터</a:t>
              </a:r>
              <a:r>
                <a:rPr lang="en-US" altLang="ko-KR" sz="1200" b="1" dirty="0" smtClean="0">
                  <a:solidFill>
                    <a:srgbClr val="0070C0"/>
                  </a:solidFill>
                </a:rPr>
                <a:t>2 (pc2)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29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PCA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298</a:t>
            </a:fld>
            <a:endParaRPr lang="ko-KR" altLang="en-US" dirty="0"/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6096000" y="2848669"/>
            <a:ext cx="0" cy="20070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4288936" y="3899341"/>
            <a:ext cx="36141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710127" y="6612364"/>
            <a:ext cx="839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Feature 1</a:t>
            </a:r>
            <a:endParaRPr lang="ko-KR" alt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7988314" y="3760841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new x</a:t>
            </a:r>
            <a:endParaRPr lang="ko-KR" altLang="en-US" sz="12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5783901" y="2571670"/>
            <a:ext cx="624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new y</a:t>
            </a:r>
            <a:endParaRPr lang="ko-KR" altLang="en-US" sz="1200" b="1" dirty="0"/>
          </a:p>
        </p:txBody>
      </p:sp>
      <p:sp>
        <p:nvSpPr>
          <p:cNvPr id="22" name="직사각형 21"/>
          <p:cNvSpPr/>
          <p:nvPr/>
        </p:nvSpPr>
        <p:spPr>
          <a:xfrm>
            <a:off x="750278" y="843282"/>
            <a:ext cx="107500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두 개의 고유벡터를 새로운 축 </a:t>
            </a:r>
            <a:r>
              <a:rPr lang="en-US" altLang="ko-KR" sz="2000" b="1" dirty="0" smtClean="0">
                <a:latin typeface="+mn-ea"/>
              </a:rPr>
              <a:t>(new x, new y)</a:t>
            </a:r>
            <a:r>
              <a:rPr lang="ko-KR" altLang="en-US" sz="2000" b="1" dirty="0" smtClean="0">
                <a:latin typeface="+mn-ea"/>
              </a:rPr>
              <a:t>으로 삼아 새로운 차원을 구성할 수 있음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이때 데이터에는 변화가 없이 데이터의 분포를 나타내는 축에만 변화가 있음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새로운 축을 기반으로 데이터가 큰 분산을 가지고 분포할 경우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데이터를 통해 정보를 찾기가 쉬워짐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697278" y="3291455"/>
            <a:ext cx="82550" cy="825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910877" y="3482308"/>
            <a:ext cx="82550" cy="825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634752" y="3498472"/>
            <a:ext cx="82550" cy="825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875707" y="3743714"/>
            <a:ext cx="82550" cy="825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316294" y="3800819"/>
            <a:ext cx="82550" cy="825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631029" y="4132074"/>
            <a:ext cx="82550" cy="825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593477" y="4217431"/>
            <a:ext cx="82550" cy="825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06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981950" y="6356354"/>
            <a:ext cx="2057400" cy="365125"/>
          </a:xfrm>
        </p:spPr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45869" y="2996952"/>
            <a:ext cx="21002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.3</a:t>
            </a:r>
            <a:r>
              <a:rPr lang="ko-KR" altLang="en-US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LDA</a:t>
            </a:r>
            <a:endParaRPr lang="en-US" altLang="ko-KR" sz="40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50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981950" y="6356354"/>
            <a:ext cx="2057400" cy="365125"/>
          </a:xfrm>
        </p:spPr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97365" y="2996952"/>
            <a:ext cx="519725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lnSpc>
                <a:spcPct val="160000"/>
              </a:lnSpc>
              <a:defRPr/>
            </a:pP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</a:t>
            </a:r>
            <a:r>
              <a:rPr lang="ko-KR" altLang="en-US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단일선형회귀분석</a:t>
            </a:r>
            <a:endParaRPr lang="en-US" altLang="ko-KR" sz="40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146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5. </a:t>
            </a:r>
            <a:r>
              <a:rPr lang="ko-KR" altLang="en-US" sz="2400" b="1" dirty="0" smtClean="0">
                <a:latin typeface="+mn-ea"/>
              </a:rPr>
              <a:t>단일선형회귀분석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1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5"/>
            </a:pPr>
            <a:r>
              <a:rPr lang="ko-KR" altLang="en-US" dirty="0" smtClean="0">
                <a:latin typeface="+mn-ea"/>
              </a:rPr>
              <a:t>적합도 </a:t>
            </a:r>
            <a:r>
              <a:rPr lang="ko-KR" altLang="en-US" dirty="0">
                <a:latin typeface="+mn-ea"/>
              </a:rPr>
              <a:t>검증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3230309"/>
            <a:ext cx="11181472" cy="2777383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함수 설명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맑은 고딕" pitchFamily="50" charset="-127"/>
              <a:buChar char="-"/>
            </a:pPr>
            <a:r>
              <a:rPr lang="en-US" altLang="ko-KR" dirty="0" err="1">
                <a:latin typeface="+mn-ea"/>
              </a:rPr>
              <a:t>numpy.sum</a:t>
            </a:r>
            <a:r>
              <a:rPr lang="en-US" altLang="ko-KR" dirty="0">
                <a:latin typeface="+mn-ea"/>
              </a:rPr>
              <a:t>() : </a:t>
            </a:r>
            <a:r>
              <a:rPr lang="ko-KR" altLang="en-US" dirty="0" smtClean="0">
                <a:latin typeface="+mn-ea"/>
              </a:rPr>
              <a:t>합계를 </a:t>
            </a:r>
            <a:r>
              <a:rPr lang="ko-KR" altLang="en-US" dirty="0">
                <a:latin typeface="+mn-ea"/>
              </a:rPr>
              <a:t>구하는 </a:t>
            </a:r>
            <a:r>
              <a:rPr lang="ko-KR" altLang="en-US" dirty="0" smtClean="0">
                <a:latin typeface="+mn-ea"/>
              </a:rPr>
              <a:t>함수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numpy.mean</a:t>
            </a:r>
            <a:r>
              <a:rPr lang="en-US" altLang="ko-KR" dirty="0" smtClean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평균을 구하는 함수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변수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SSE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결정계수 값을 구하기 위해 필요한 </a:t>
            </a:r>
            <a:r>
              <a:rPr lang="en-US" altLang="ko-KR" dirty="0" smtClean="0">
                <a:latin typeface="+mn-ea"/>
              </a:rPr>
              <a:t>SSE </a:t>
            </a:r>
            <a:r>
              <a:rPr lang="ko-KR" altLang="en-US" dirty="0" smtClean="0">
                <a:latin typeface="+mn-ea"/>
              </a:rPr>
              <a:t>값을 계산 후 저장한 변수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SST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결정계수 값을 구하기 위해 </a:t>
            </a:r>
            <a:r>
              <a:rPr lang="ko-KR" altLang="en-US" dirty="0" smtClean="0">
                <a:latin typeface="+mn-ea"/>
              </a:rPr>
              <a:t>필요한 </a:t>
            </a:r>
            <a:r>
              <a:rPr lang="en-US" altLang="ko-KR" dirty="0" smtClean="0">
                <a:latin typeface="+mn-ea"/>
              </a:rPr>
              <a:t>SST </a:t>
            </a:r>
            <a:r>
              <a:rPr lang="ko-KR" altLang="en-US" dirty="0">
                <a:latin typeface="+mn-ea"/>
              </a:rPr>
              <a:t>값을 계산 후 저장한 </a:t>
            </a:r>
            <a:r>
              <a:rPr lang="ko-KR" altLang="en-US" dirty="0" smtClean="0">
                <a:latin typeface="+mn-ea"/>
              </a:rPr>
              <a:t>변수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R_squared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적합도 </a:t>
            </a:r>
            <a:r>
              <a:rPr lang="ko-KR" altLang="en-US" dirty="0">
                <a:latin typeface="+mn-ea"/>
              </a:rPr>
              <a:t>검증을 위해 필요한 </a:t>
            </a:r>
            <a:r>
              <a:rPr lang="ko-KR" altLang="en-US" dirty="0" smtClean="0">
                <a:latin typeface="+mn-ea"/>
              </a:rPr>
              <a:t>결정계</a:t>
            </a:r>
            <a:r>
              <a:rPr lang="ko-KR" altLang="en-US" dirty="0">
                <a:latin typeface="+mn-ea"/>
              </a:rPr>
              <a:t>수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값을 계산 후 저장한 </a:t>
            </a:r>
            <a:r>
              <a:rPr lang="ko-KR" altLang="en-US" dirty="0" smtClean="0">
                <a:latin typeface="+mn-ea"/>
              </a:rPr>
              <a:t>변수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5" y="1355436"/>
            <a:ext cx="4713828" cy="1256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46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LDA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6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en-US" altLang="ko-KR" sz="2000" b="1" dirty="0" smtClean="0">
                <a:latin typeface="+mn-ea"/>
              </a:rPr>
              <a:t>LDA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300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50278" y="1377847"/>
            <a:ext cx="107500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latin typeface="+mn-ea"/>
              </a:rPr>
              <a:t>LDA</a:t>
            </a:r>
            <a:r>
              <a:rPr lang="ko-KR" altLang="en-US" sz="2000" b="1" dirty="0" smtClean="0">
                <a:latin typeface="+mn-ea"/>
              </a:rPr>
              <a:t>는 </a:t>
            </a:r>
            <a:r>
              <a:rPr lang="en-US" altLang="ko-KR" sz="2000" b="1" dirty="0" smtClean="0">
                <a:latin typeface="+mn-ea"/>
              </a:rPr>
              <a:t>Linear Discriminant Analysis</a:t>
            </a:r>
            <a:r>
              <a:rPr lang="ko-KR" altLang="en-US" sz="2000" b="1" dirty="0" smtClean="0">
                <a:latin typeface="+mn-ea"/>
              </a:rPr>
              <a:t>의 약자로 선형판별분석이라고 함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latin typeface="+mn-ea"/>
              </a:rPr>
              <a:t>LDA </a:t>
            </a:r>
            <a:r>
              <a:rPr lang="ko-KR" altLang="en-US" sz="2000" b="1" dirty="0" smtClean="0">
                <a:latin typeface="+mn-ea"/>
              </a:rPr>
              <a:t>또한 데이터의 차원을 축소하는 방법 중 하나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데이터를 클래스 별로 잘 분리할 수 있는 벡터를 찾음</a:t>
            </a:r>
            <a:endParaRPr lang="en-US" altLang="ko-KR" sz="2000" b="1" dirty="0" smtClean="0">
              <a:latin typeface="+mn-ea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610426" y="2585822"/>
            <a:ext cx="4703431" cy="3578216"/>
            <a:chOff x="3376962" y="2492276"/>
            <a:chExt cx="4703431" cy="3578216"/>
          </a:xfrm>
        </p:grpSpPr>
        <p:cxnSp>
          <p:nvCxnSpPr>
            <p:cNvPr id="35" name="직선 화살표 연결선 34"/>
            <p:cNvCxnSpPr/>
            <p:nvPr/>
          </p:nvCxnSpPr>
          <p:spPr>
            <a:xfrm flipV="1">
              <a:off x="4209075" y="2685645"/>
              <a:ext cx="0" cy="31150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4216679" y="5788376"/>
              <a:ext cx="36141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/>
            <p:cNvSpPr/>
            <p:nvPr/>
          </p:nvSpPr>
          <p:spPr>
            <a:xfrm>
              <a:off x="4864677" y="3952854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4864677" y="3737523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160610" y="4018995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4823402" y="4101545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252685" y="4184095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5034868" y="4142820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5293960" y="3889565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5407804" y="4460493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5518929" y="4424041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5890202" y="4825120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6083877" y="4907670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72752" y="5132211"/>
              <a:ext cx="82550" cy="825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/>
            <p:cNvSpPr/>
            <p:nvPr/>
          </p:nvSpPr>
          <p:spPr>
            <a:xfrm>
              <a:off x="5367628" y="3210182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/>
            <p:cNvSpPr/>
            <p:nvPr/>
          </p:nvSpPr>
          <p:spPr>
            <a:xfrm>
              <a:off x="6716244" y="4210223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>
              <a:off x="5754792" y="3390215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/>
            <p:cNvSpPr/>
            <p:nvPr/>
          </p:nvSpPr>
          <p:spPr>
            <a:xfrm>
              <a:off x="6023552" y="3515145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/>
            <p:cNvSpPr/>
            <p:nvPr/>
          </p:nvSpPr>
          <p:spPr>
            <a:xfrm>
              <a:off x="5860767" y="3652788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63"/>
            <p:cNvSpPr/>
            <p:nvPr/>
          </p:nvSpPr>
          <p:spPr>
            <a:xfrm>
              <a:off x="6094161" y="3730427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이등변 삼각형 64"/>
            <p:cNvSpPr/>
            <p:nvPr/>
          </p:nvSpPr>
          <p:spPr>
            <a:xfrm>
              <a:off x="6386989" y="3525561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/>
            <p:cNvSpPr/>
            <p:nvPr/>
          </p:nvSpPr>
          <p:spPr>
            <a:xfrm>
              <a:off x="6330024" y="3831816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이등변 삼각형 66"/>
            <p:cNvSpPr/>
            <p:nvPr/>
          </p:nvSpPr>
          <p:spPr>
            <a:xfrm>
              <a:off x="6150350" y="3878439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이등변 삼각형 67"/>
            <p:cNvSpPr/>
            <p:nvPr/>
          </p:nvSpPr>
          <p:spPr>
            <a:xfrm>
              <a:off x="6294341" y="4039491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이등변 삼각형 68"/>
            <p:cNvSpPr/>
            <p:nvPr/>
          </p:nvSpPr>
          <p:spPr>
            <a:xfrm>
              <a:off x="6536028" y="4225370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/>
            <p:nvPr/>
          </p:nvSpPr>
          <p:spPr>
            <a:xfrm>
              <a:off x="5520028" y="3362582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이등변 삼각형 70"/>
            <p:cNvSpPr/>
            <p:nvPr/>
          </p:nvSpPr>
          <p:spPr>
            <a:xfrm>
              <a:off x="5672428" y="3514982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/>
            <p:cNvSpPr/>
            <p:nvPr/>
          </p:nvSpPr>
          <p:spPr>
            <a:xfrm>
              <a:off x="6856432" y="4448418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/>
            <p:nvPr/>
          </p:nvSpPr>
          <p:spPr>
            <a:xfrm>
              <a:off x="6799367" y="4558389"/>
              <a:ext cx="92648" cy="7986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376962" y="2679368"/>
              <a:ext cx="8397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Feature 2</a:t>
              </a:r>
              <a:endParaRPr lang="ko-KR" altLang="en-US" sz="12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91089" y="5793493"/>
              <a:ext cx="8397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Feature 1</a:t>
              </a:r>
              <a:endParaRPr lang="ko-KR" altLang="en-US" sz="1200" dirty="0"/>
            </a:p>
          </p:txBody>
        </p:sp>
        <p:cxnSp>
          <p:nvCxnSpPr>
            <p:cNvPr id="83" name="직선 연결선 82"/>
            <p:cNvCxnSpPr/>
            <p:nvPr/>
          </p:nvCxnSpPr>
          <p:spPr>
            <a:xfrm flipV="1">
              <a:off x="6166427" y="4403586"/>
              <a:ext cx="1244520" cy="123794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7450092" y="4281390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rgbClr val="00B050"/>
                  </a:solidFill>
                </a:rPr>
                <a:t>벡터 </a:t>
              </a:r>
              <a:r>
                <a:rPr lang="en-US" altLang="ko-KR" sz="1200" b="1" dirty="0" smtClean="0">
                  <a:solidFill>
                    <a:srgbClr val="00B050"/>
                  </a:solidFill>
                </a:rPr>
                <a:t>c</a:t>
              </a:r>
              <a:endParaRPr lang="ko-KR" altLang="en-US" sz="1200" b="1" dirty="0">
                <a:solidFill>
                  <a:srgbClr val="00B050"/>
                </a:solidFill>
              </a:endParaRPr>
            </a:p>
          </p:txBody>
        </p:sp>
        <p:cxnSp>
          <p:nvCxnSpPr>
            <p:cNvPr id="85" name="직선 연결선 84"/>
            <p:cNvCxnSpPr/>
            <p:nvPr/>
          </p:nvCxnSpPr>
          <p:spPr>
            <a:xfrm flipH="1" flipV="1">
              <a:off x="4998638" y="3310990"/>
              <a:ext cx="1992451" cy="1912952"/>
            </a:xfrm>
            <a:prstGeom prst="line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flipV="1">
              <a:off x="4606936" y="5571769"/>
              <a:ext cx="2600310" cy="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V="1">
              <a:off x="5839744" y="2775123"/>
              <a:ext cx="20426" cy="2936131"/>
            </a:xfrm>
            <a:prstGeom prst="line">
              <a:avLst/>
            </a:prstGeom>
            <a:ln w="28575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7268357" y="5434255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rgbClr val="7030A0"/>
                  </a:solidFill>
                </a:rPr>
                <a:t>벡터 </a:t>
              </a:r>
              <a:r>
                <a:rPr lang="en-US" altLang="ko-KR" sz="1200" b="1" dirty="0" smtClean="0">
                  <a:solidFill>
                    <a:srgbClr val="7030A0"/>
                  </a:solidFill>
                </a:rPr>
                <a:t>a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398155" y="3000920"/>
              <a:ext cx="6431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rgbClr val="00B050"/>
                  </a:solidFill>
                </a:rPr>
                <a:t>벡터 </a:t>
              </a:r>
              <a:r>
                <a:rPr lang="en-US" altLang="ko-KR" sz="1200" b="1" dirty="0" smtClean="0">
                  <a:solidFill>
                    <a:srgbClr val="00B050"/>
                  </a:solidFill>
                </a:rPr>
                <a:t>d</a:t>
              </a:r>
              <a:endParaRPr lang="ko-KR" altLang="en-U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571845" y="2492276"/>
              <a:ext cx="6431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rgbClr val="7030A0"/>
                  </a:solidFill>
                </a:rPr>
                <a:t>벡터 </a:t>
              </a:r>
              <a:r>
                <a:rPr lang="en-US" altLang="ko-KR" sz="1200" b="1" dirty="0" smtClean="0">
                  <a:solidFill>
                    <a:srgbClr val="7030A0"/>
                  </a:solidFill>
                </a:rPr>
                <a:t>b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86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LDA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301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65525" y="842716"/>
            <a:ext cx="10750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두 클래스의 데이터를 각각 벡터 </a:t>
            </a:r>
            <a:r>
              <a:rPr lang="en-US" altLang="ko-KR" sz="2000" b="1" dirty="0" smtClean="0">
                <a:latin typeface="+mn-ea"/>
              </a:rPr>
              <a:t>a</a:t>
            </a:r>
            <a:r>
              <a:rPr lang="ko-KR" altLang="en-US" sz="2000" b="1" dirty="0" smtClean="0">
                <a:latin typeface="+mn-ea"/>
              </a:rPr>
              <a:t>와 벡터 </a:t>
            </a:r>
            <a:r>
              <a:rPr lang="en-US" altLang="ko-KR" sz="2000" b="1" dirty="0" smtClean="0">
                <a:latin typeface="+mn-ea"/>
              </a:rPr>
              <a:t>c</a:t>
            </a:r>
            <a:r>
              <a:rPr lang="ko-KR" altLang="en-US" sz="2000" b="1" dirty="0" smtClean="0">
                <a:latin typeface="+mn-ea"/>
              </a:rPr>
              <a:t>로 사상 시키면 다음과 같음</a:t>
            </a:r>
            <a:endParaRPr lang="en-US" altLang="ko-KR" sz="2000" b="1" dirty="0" smtClean="0">
              <a:latin typeface="+mn-ea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2620753" y="1463442"/>
            <a:ext cx="3268858" cy="2115915"/>
            <a:chOff x="1456845" y="1204241"/>
            <a:chExt cx="3268858" cy="2115915"/>
          </a:xfrm>
        </p:grpSpPr>
        <p:grpSp>
          <p:nvGrpSpPr>
            <p:cNvPr id="5" name="그룹 4"/>
            <p:cNvGrpSpPr/>
            <p:nvPr/>
          </p:nvGrpSpPr>
          <p:grpSpPr>
            <a:xfrm>
              <a:off x="1456845" y="1437732"/>
              <a:ext cx="3268858" cy="1386039"/>
              <a:chOff x="1651398" y="2265864"/>
              <a:chExt cx="3268858" cy="1386039"/>
            </a:xfrm>
          </p:grpSpPr>
          <p:cxnSp>
            <p:nvCxnSpPr>
              <p:cNvPr id="49" name="직선 연결선 48"/>
              <p:cNvCxnSpPr/>
              <p:nvPr/>
            </p:nvCxnSpPr>
            <p:spPr>
              <a:xfrm flipV="1">
                <a:off x="1651398" y="3500438"/>
                <a:ext cx="2600310" cy="1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4289955" y="3374904"/>
                <a:ext cx="6303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rgbClr val="7030A0"/>
                    </a:solidFill>
                  </a:rPr>
                  <a:t>벡터 </a:t>
                </a:r>
                <a:r>
                  <a:rPr lang="en-US" altLang="ko-KR" sz="1200" b="1" dirty="0" smtClean="0">
                    <a:solidFill>
                      <a:srgbClr val="7030A0"/>
                    </a:solidFill>
                  </a:rPr>
                  <a:t>a</a:t>
                </a:r>
                <a:endParaRPr lang="ko-KR" altLang="en-US" sz="1200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4" name="자유형 3"/>
              <p:cNvSpPr/>
              <p:nvPr/>
            </p:nvSpPr>
            <p:spPr>
              <a:xfrm>
                <a:off x="1692613" y="2265864"/>
                <a:ext cx="2538919" cy="1245821"/>
              </a:xfrm>
              <a:custGeom>
                <a:avLst/>
                <a:gdLst>
                  <a:gd name="connsiteX0" fmla="*/ 0 w 2538919"/>
                  <a:gd name="connsiteY0" fmla="*/ 1245821 h 1245821"/>
                  <a:gd name="connsiteX1" fmla="*/ 642025 w 2538919"/>
                  <a:gd name="connsiteY1" fmla="*/ 1197183 h 1245821"/>
                  <a:gd name="connsiteX2" fmla="*/ 817123 w 2538919"/>
                  <a:gd name="connsiteY2" fmla="*/ 953991 h 1245821"/>
                  <a:gd name="connsiteX3" fmla="*/ 1011676 w 2538919"/>
                  <a:gd name="connsiteY3" fmla="*/ 331421 h 1245821"/>
                  <a:gd name="connsiteX4" fmla="*/ 1225685 w 2538919"/>
                  <a:gd name="connsiteY4" fmla="*/ 29864 h 1245821"/>
                  <a:gd name="connsiteX5" fmla="*/ 1488332 w 2538919"/>
                  <a:gd name="connsiteY5" fmla="*/ 39591 h 1245821"/>
                  <a:gd name="connsiteX6" fmla="*/ 1789889 w 2538919"/>
                  <a:gd name="connsiteY6" fmla="*/ 282783 h 1245821"/>
                  <a:gd name="connsiteX7" fmla="*/ 2130357 w 2538919"/>
                  <a:gd name="connsiteY7" fmla="*/ 837259 h 1245821"/>
                  <a:gd name="connsiteX8" fmla="*/ 2363821 w 2538919"/>
                  <a:gd name="connsiteY8" fmla="*/ 1109634 h 1245821"/>
                  <a:gd name="connsiteX9" fmla="*/ 2538919 w 2538919"/>
                  <a:gd name="connsiteY9" fmla="*/ 1216638 h 1245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8919" h="1245821">
                    <a:moveTo>
                      <a:pt x="0" y="1245821"/>
                    </a:moveTo>
                    <a:cubicBezTo>
                      <a:pt x="252919" y="1245821"/>
                      <a:pt x="505838" y="1245821"/>
                      <a:pt x="642025" y="1197183"/>
                    </a:cubicBezTo>
                    <a:cubicBezTo>
                      <a:pt x="778212" y="1148545"/>
                      <a:pt x="755515" y="1098285"/>
                      <a:pt x="817123" y="953991"/>
                    </a:cubicBezTo>
                    <a:cubicBezTo>
                      <a:pt x="878732" y="809697"/>
                      <a:pt x="943582" y="485442"/>
                      <a:pt x="1011676" y="331421"/>
                    </a:cubicBezTo>
                    <a:cubicBezTo>
                      <a:pt x="1079770" y="177400"/>
                      <a:pt x="1146242" y="78502"/>
                      <a:pt x="1225685" y="29864"/>
                    </a:cubicBezTo>
                    <a:cubicBezTo>
                      <a:pt x="1305128" y="-18774"/>
                      <a:pt x="1394298" y="-2562"/>
                      <a:pt x="1488332" y="39591"/>
                    </a:cubicBezTo>
                    <a:cubicBezTo>
                      <a:pt x="1582366" y="81744"/>
                      <a:pt x="1682885" y="149838"/>
                      <a:pt x="1789889" y="282783"/>
                    </a:cubicBezTo>
                    <a:cubicBezTo>
                      <a:pt x="1896893" y="415728"/>
                      <a:pt x="2034702" y="699451"/>
                      <a:pt x="2130357" y="837259"/>
                    </a:cubicBezTo>
                    <a:cubicBezTo>
                      <a:pt x="2226012" y="975067"/>
                      <a:pt x="2295727" y="1046404"/>
                      <a:pt x="2363821" y="1109634"/>
                    </a:cubicBezTo>
                    <a:cubicBezTo>
                      <a:pt x="2431915" y="1172864"/>
                      <a:pt x="2485417" y="1194751"/>
                      <a:pt x="2538919" y="1216638"/>
                    </a:cubicBezTo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자유형 2"/>
              <p:cNvSpPr/>
              <p:nvPr/>
            </p:nvSpPr>
            <p:spPr>
              <a:xfrm>
                <a:off x="1702340" y="2328827"/>
                <a:ext cx="2383277" cy="1173293"/>
              </a:xfrm>
              <a:custGeom>
                <a:avLst/>
                <a:gdLst>
                  <a:gd name="connsiteX0" fmla="*/ 0 w 2383277"/>
                  <a:gd name="connsiteY0" fmla="*/ 1163403 h 1173293"/>
                  <a:gd name="connsiteX1" fmla="*/ 126460 w 2383277"/>
                  <a:gd name="connsiteY1" fmla="*/ 647837 h 1173293"/>
                  <a:gd name="connsiteX2" fmla="*/ 243192 w 2383277"/>
                  <a:gd name="connsiteY2" fmla="*/ 151726 h 1173293"/>
                  <a:gd name="connsiteX3" fmla="*/ 398834 w 2383277"/>
                  <a:gd name="connsiteY3" fmla="*/ 5811 h 1173293"/>
                  <a:gd name="connsiteX4" fmla="*/ 573932 w 2383277"/>
                  <a:gd name="connsiteY4" fmla="*/ 73905 h 1173293"/>
                  <a:gd name="connsiteX5" fmla="*/ 729575 w 2383277"/>
                  <a:gd name="connsiteY5" fmla="*/ 472739 h 1173293"/>
                  <a:gd name="connsiteX6" fmla="*/ 865762 w 2383277"/>
                  <a:gd name="connsiteY6" fmla="*/ 784024 h 1173293"/>
                  <a:gd name="connsiteX7" fmla="*/ 1177047 w 2383277"/>
                  <a:gd name="connsiteY7" fmla="*/ 881301 h 1173293"/>
                  <a:gd name="connsiteX8" fmla="*/ 1546698 w 2383277"/>
                  <a:gd name="connsiteY8" fmla="*/ 832662 h 1173293"/>
                  <a:gd name="connsiteX9" fmla="*/ 1760707 w 2383277"/>
                  <a:gd name="connsiteY9" fmla="*/ 550560 h 1173293"/>
                  <a:gd name="connsiteX10" fmla="*/ 1916349 w 2383277"/>
                  <a:gd name="connsiteY10" fmla="*/ 501922 h 1173293"/>
                  <a:gd name="connsiteX11" fmla="*/ 2062264 w 2383277"/>
                  <a:gd name="connsiteY11" fmla="*/ 696475 h 1173293"/>
                  <a:gd name="connsiteX12" fmla="*/ 2120630 w 2383277"/>
                  <a:gd name="connsiteY12" fmla="*/ 1095309 h 1173293"/>
                  <a:gd name="connsiteX13" fmla="*/ 2383277 w 2383277"/>
                  <a:gd name="connsiteY13" fmla="*/ 1173130 h 1173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83277" h="1173293">
                    <a:moveTo>
                      <a:pt x="0" y="1163403"/>
                    </a:moveTo>
                    <a:cubicBezTo>
                      <a:pt x="42964" y="989926"/>
                      <a:pt x="85928" y="816450"/>
                      <a:pt x="126460" y="647837"/>
                    </a:cubicBezTo>
                    <a:cubicBezTo>
                      <a:pt x="166992" y="479224"/>
                      <a:pt x="197796" y="258730"/>
                      <a:pt x="243192" y="151726"/>
                    </a:cubicBezTo>
                    <a:cubicBezTo>
                      <a:pt x="288588" y="44722"/>
                      <a:pt x="343711" y="18781"/>
                      <a:pt x="398834" y="5811"/>
                    </a:cubicBezTo>
                    <a:cubicBezTo>
                      <a:pt x="453957" y="-7159"/>
                      <a:pt x="518809" y="-3916"/>
                      <a:pt x="573932" y="73905"/>
                    </a:cubicBezTo>
                    <a:cubicBezTo>
                      <a:pt x="629055" y="151726"/>
                      <a:pt x="680937" y="354386"/>
                      <a:pt x="729575" y="472739"/>
                    </a:cubicBezTo>
                    <a:cubicBezTo>
                      <a:pt x="778213" y="591092"/>
                      <a:pt x="791183" y="715930"/>
                      <a:pt x="865762" y="784024"/>
                    </a:cubicBezTo>
                    <a:cubicBezTo>
                      <a:pt x="940341" y="852118"/>
                      <a:pt x="1063558" y="873195"/>
                      <a:pt x="1177047" y="881301"/>
                    </a:cubicBezTo>
                    <a:cubicBezTo>
                      <a:pt x="1290536" y="889407"/>
                      <a:pt x="1449421" y="887786"/>
                      <a:pt x="1546698" y="832662"/>
                    </a:cubicBezTo>
                    <a:cubicBezTo>
                      <a:pt x="1643975" y="777538"/>
                      <a:pt x="1699099" y="605683"/>
                      <a:pt x="1760707" y="550560"/>
                    </a:cubicBezTo>
                    <a:cubicBezTo>
                      <a:pt x="1822316" y="495437"/>
                      <a:pt x="1866090" y="477603"/>
                      <a:pt x="1916349" y="501922"/>
                    </a:cubicBezTo>
                    <a:cubicBezTo>
                      <a:pt x="1966608" y="526241"/>
                      <a:pt x="2028217" y="597577"/>
                      <a:pt x="2062264" y="696475"/>
                    </a:cubicBezTo>
                    <a:cubicBezTo>
                      <a:pt x="2096311" y="795373"/>
                      <a:pt x="2067128" y="1015866"/>
                      <a:pt x="2120630" y="1095309"/>
                    </a:cubicBezTo>
                    <a:cubicBezTo>
                      <a:pt x="2174132" y="1174752"/>
                      <a:pt x="2278704" y="1173941"/>
                      <a:pt x="2383277" y="1173130"/>
                    </a:cubicBez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7" name="직선 연결선 56"/>
            <p:cNvCxnSpPr/>
            <p:nvPr/>
          </p:nvCxnSpPr>
          <p:spPr>
            <a:xfrm flipV="1">
              <a:off x="2743786" y="1204241"/>
              <a:ext cx="12195" cy="1752968"/>
            </a:xfrm>
            <a:prstGeom prst="line">
              <a:avLst/>
            </a:prstGeom>
            <a:ln w="28575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2422223" y="3043157"/>
              <a:ext cx="6431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rgbClr val="7030A0"/>
                  </a:solidFill>
                </a:rPr>
                <a:t>벡터 </a:t>
              </a:r>
              <a:r>
                <a:rPr lang="en-US" altLang="ko-KR" sz="1200" b="1" dirty="0" smtClean="0">
                  <a:solidFill>
                    <a:srgbClr val="7030A0"/>
                  </a:solidFill>
                </a:rPr>
                <a:t>b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434341" y="1463442"/>
            <a:ext cx="3547859" cy="2074322"/>
            <a:chOff x="6096000" y="1204242"/>
            <a:chExt cx="3547859" cy="2074322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6096000" y="2673793"/>
              <a:ext cx="2896159" cy="976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9013558" y="2539950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rgbClr val="00B050"/>
                  </a:solidFill>
                </a:rPr>
                <a:t>벡터 </a:t>
              </a:r>
              <a:r>
                <a:rPr lang="en-US" altLang="ko-KR" sz="1200" b="1" dirty="0" smtClean="0">
                  <a:solidFill>
                    <a:srgbClr val="00B050"/>
                  </a:solidFill>
                </a:rPr>
                <a:t>c</a:t>
              </a:r>
              <a:endParaRPr lang="ko-KR" altLang="en-U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6118698" y="1536346"/>
              <a:ext cx="1352145" cy="1145332"/>
            </a:xfrm>
            <a:custGeom>
              <a:avLst/>
              <a:gdLst>
                <a:gd name="connsiteX0" fmla="*/ 0 w 1352145"/>
                <a:gd name="connsiteY0" fmla="*/ 1109577 h 1145332"/>
                <a:gd name="connsiteX1" fmla="*/ 204281 w 1352145"/>
                <a:gd name="connsiteY1" fmla="*/ 876114 h 1145332"/>
                <a:gd name="connsiteX2" fmla="*/ 350196 w 1352145"/>
                <a:gd name="connsiteY2" fmla="*/ 302182 h 1145332"/>
                <a:gd name="connsiteX3" fmla="*/ 603115 w 1352145"/>
                <a:gd name="connsiteY3" fmla="*/ 10352 h 1145332"/>
                <a:gd name="connsiteX4" fmla="*/ 875489 w 1352145"/>
                <a:gd name="connsiteY4" fmla="*/ 136811 h 1145332"/>
                <a:gd name="connsiteX5" fmla="*/ 1108953 w 1352145"/>
                <a:gd name="connsiteY5" fmla="*/ 798292 h 1145332"/>
                <a:gd name="connsiteX6" fmla="*/ 1274323 w 1352145"/>
                <a:gd name="connsiteY6" fmla="*/ 1099850 h 1145332"/>
                <a:gd name="connsiteX7" fmla="*/ 1352145 w 1352145"/>
                <a:gd name="connsiteY7" fmla="*/ 1138760 h 114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2145" h="1145332">
                  <a:moveTo>
                    <a:pt x="0" y="1109577"/>
                  </a:moveTo>
                  <a:cubicBezTo>
                    <a:pt x="72957" y="1060128"/>
                    <a:pt x="145915" y="1010680"/>
                    <a:pt x="204281" y="876114"/>
                  </a:cubicBezTo>
                  <a:cubicBezTo>
                    <a:pt x="262647" y="741548"/>
                    <a:pt x="283724" y="446476"/>
                    <a:pt x="350196" y="302182"/>
                  </a:cubicBezTo>
                  <a:cubicBezTo>
                    <a:pt x="416668" y="157888"/>
                    <a:pt x="515566" y="37914"/>
                    <a:pt x="603115" y="10352"/>
                  </a:cubicBezTo>
                  <a:cubicBezTo>
                    <a:pt x="690664" y="-17210"/>
                    <a:pt x="791183" y="5488"/>
                    <a:pt x="875489" y="136811"/>
                  </a:cubicBezTo>
                  <a:cubicBezTo>
                    <a:pt x="959795" y="268134"/>
                    <a:pt x="1042481" y="637785"/>
                    <a:pt x="1108953" y="798292"/>
                  </a:cubicBezTo>
                  <a:cubicBezTo>
                    <a:pt x="1175425" y="958799"/>
                    <a:pt x="1233791" y="1043105"/>
                    <a:pt x="1274323" y="1099850"/>
                  </a:cubicBezTo>
                  <a:cubicBezTo>
                    <a:pt x="1314855" y="1156595"/>
                    <a:pt x="1333500" y="1147677"/>
                    <a:pt x="1352145" y="1138760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529209" y="1493157"/>
              <a:ext cx="1420238" cy="1181949"/>
            </a:xfrm>
            <a:custGeom>
              <a:avLst/>
              <a:gdLst>
                <a:gd name="connsiteX0" fmla="*/ 0 w 1420238"/>
                <a:gd name="connsiteY0" fmla="*/ 1181949 h 1181949"/>
                <a:gd name="connsiteX1" fmla="*/ 194553 w 1420238"/>
                <a:gd name="connsiteY1" fmla="*/ 919303 h 1181949"/>
                <a:gd name="connsiteX2" fmla="*/ 359923 w 1420238"/>
                <a:gd name="connsiteY2" fmla="*/ 364826 h 1181949"/>
                <a:gd name="connsiteX3" fmla="*/ 457200 w 1420238"/>
                <a:gd name="connsiteY3" fmla="*/ 72996 h 1181949"/>
                <a:gd name="connsiteX4" fmla="*/ 651753 w 1420238"/>
                <a:gd name="connsiteY4" fmla="*/ 4903 h 1181949"/>
                <a:gd name="connsiteX5" fmla="*/ 846306 w 1420238"/>
                <a:gd name="connsiteY5" fmla="*/ 170273 h 1181949"/>
                <a:gd name="connsiteX6" fmla="*/ 1001948 w 1420238"/>
                <a:gd name="connsiteY6" fmla="*/ 549652 h 1181949"/>
                <a:gd name="connsiteX7" fmla="*/ 1108953 w 1420238"/>
                <a:gd name="connsiteY7" fmla="*/ 938758 h 1181949"/>
                <a:gd name="connsiteX8" fmla="*/ 1225685 w 1420238"/>
                <a:gd name="connsiteY8" fmla="*/ 1094400 h 1181949"/>
                <a:gd name="connsiteX9" fmla="*/ 1420238 w 1420238"/>
                <a:gd name="connsiteY9" fmla="*/ 1181949 h 1181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0238" h="1181949">
                  <a:moveTo>
                    <a:pt x="0" y="1181949"/>
                  </a:moveTo>
                  <a:cubicBezTo>
                    <a:pt x="67283" y="1118719"/>
                    <a:pt x="134566" y="1055490"/>
                    <a:pt x="194553" y="919303"/>
                  </a:cubicBezTo>
                  <a:cubicBezTo>
                    <a:pt x="254540" y="783116"/>
                    <a:pt x="316149" y="505877"/>
                    <a:pt x="359923" y="364826"/>
                  </a:cubicBezTo>
                  <a:cubicBezTo>
                    <a:pt x="403697" y="223775"/>
                    <a:pt x="408562" y="132983"/>
                    <a:pt x="457200" y="72996"/>
                  </a:cubicBezTo>
                  <a:cubicBezTo>
                    <a:pt x="505838" y="13009"/>
                    <a:pt x="586902" y="-11310"/>
                    <a:pt x="651753" y="4903"/>
                  </a:cubicBezTo>
                  <a:cubicBezTo>
                    <a:pt x="716604" y="21116"/>
                    <a:pt x="787940" y="79482"/>
                    <a:pt x="846306" y="170273"/>
                  </a:cubicBezTo>
                  <a:cubicBezTo>
                    <a:pt x="904672" y="261064"/>
                    <a:pt x="958174" y="421571"/>
                    <a:pt x="1001948" y="549652"/>
                  </a:cubicBezTo>
                  <a:cubicBezTo>
                    <a:pt x="1045723" y="677733"/>
                    <a:pt x="1071664" y="847967"/>
                    <a:pt x="1108953" y="938758"/>
                  </a:cubicBezTo>
                  <a:cubicBezTo>
                    <a:pt x="1146242" y="1029549"/>
                    <a:pt x="1173804" y="1053868"/>
                    <a:pt x="1225685" y="1094400"/>
                  </a:cubicBezTo>
                  <a:cubicBezTo>
                    <a:pt x="1277566" y="1134932"/>
                    <a:pt x="1348902" y="1158440"/>
                    <a:pt x="1420238" y="1181949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연결선 59"/>
            <p:cNvCxnSpPr/>
            <p:nvPr/>
          </p:nvCxnSpPr>
          <p:spPr>
            <a:xfrm flipV="1">
              <a:off x="7465098" y="1204242"/>
              <a:ext cx="0" cy="1752967"/>
            </a:xfrm>
            <a:prstGeom prst="line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7207646" y="3001565"/>
              <a:ext cx="6431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rgbClr val="00B050"/>
                  </a:solidFill>
                </a:rPr>
                <a:t>벡터 </a:t>
              </a:r>
              <a:r>
                <a:rPr lang="en-US" altLang="ko-KR" sz="1200" b="1" dirty="0" smtClean="0">
                  <a:solidFill>
                    <a:srgbClr val="00B050"/>
                  </a:solidFill>
                </a:rPr>
                <a:t>d</a:t>
              </a:r>
              <a:endParaRPr lang="ko-KR" altLang="en-US" sz="12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765525" y="3668845"/>
            <a:ext cx="107500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>
                <a:latin typeface="+mn-ea"/>
              </a:rPr>
              <a:t>벡터 </a:t>
            </a:r>
            <a:r>
              <a:rPr lang="en-US" altLang="ko-KR" sz="2000" b="1" dirty="0">
                <a:latin typeface="+mn-ea"/>
              </a:rPr>
              <a:t>b</a:t>
            </a:r>
            <a:r>
              <a:rPr lang="ko-KR" altLang="en-US" sz="2000" b="1" dirty="0">
                <a:latin typeface="+mn-ea"/>
              </a:rPr>
              <a:t>를 기준으로 데이터를 분리하고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벡터 </a:t>
            </a:r>
            <a:r>
              <a:rPr lang="en-US" altLang="ko-KR" sz="2000" b="1" dirty="0">
                <a:latin typeface="+mn-ea"/>
              </a:rPr>
              <a:t>b</a:t>
            </a:r>
            <a:r>
              <a:rPr lang="ko-KR" altLang="en-US" sz="2000" b="1" dirty="0">
                <a:latin typeface="+mn-ea"/>
              </a:rPr>
              <a:t>에 수직인 벡터 </a:t>
            </a:r>
            <a:r>
              <a:rPr lang="en-US" altLang="ko-KR" sz="2000" b="1" dirty="0">
                <a:latin typeface="+mn-ea"/>
              </a:rPr>
              <a:t>a</a:t>
            </a:r>
            <a:r>
              <a:rPr lang="ko-KR" altLang="en-US" sz="2000" b="1" dirty="0">
                <a:latin typeface="+mn-ea"/>
              </a:rPr>
              <a:t>에 데이터를 </a:t>
            </a:r>
            <a:r>
              <a:rPr lang="ko-KR" altLang="en-US" sz="2000" b="1" dirty="0" err="1">
                <a:latin typeface="+mn-ea"/>
              </a:rPr>
              <a:t>사상시킨</a:t>
            </a:r>
            <a:r>
              <a:rPr lang="ko-KR" altLang="en-US" sz="2000" b="1" dirty="0">
                <a:latin typeface="+mn-ea"/>
              </a:rPr>
              <a:t> 결과 데이터가 클래스 별로 분리되지 않음 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endParaRPr lang="en-US" altLang="ko-KR" sz="2000" b="1" dirty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벡터 </a:t>
            </a:r>
            <a:r>
              <a:rPr lang="en-US" altLang="ko-KR" sz="2000" b="1" dirty="0" smtClean="0">
                <a:latin typeface="+mn-ea"/>
              </a:rPr>
              <a:t>d</a:t>
            </a:r>
            <a:r>
              <a:rPr lang="ko-KR" altLang="en-US" sz="2000" b="1" dirty="0" smtClean="0">
                <a:latin typeface="+mn-ea"/>
              </a:rPr>
              <a:t>를 기준으로 데이터를 분리하고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벡터 </a:t>
            </a:r>
            <a:r>
              <a:rPr lang="en-US" altLang="ko-KR" sz="2000" b="1" dirty="0" smtClean="0">
                <a:latin typeface="+mn-ea"/>
              </a:rPr>
              <a:t>d</a:t>
            </a:r>
            <a:r>
              <a:rPr lang="ko-KR" altLang="en-US" sz="2000" b="1" dirty="0" smtClean="0">
                <a:latin typeface="+mn-ea"/>
              </a:rPr>
              <a:t>에 수직인 벡터 </a:t>
            </a:r>
            <a:r>
              <a:rPr lang="en-US" altLang="ko-KR" sz="2000" b="1" dirty="0" smtClean="0">
                <a:latin typeface="+mn-ea"/>
              </a:rPr>
              <a:t>c</a:t>
            </a:r>
            <a:r>
              <a:rPr lang="ko-KR" altLang="en-US" sz="2000" b="1" dirty="0" smtClean="0">
                <a:latin typeface="+mn-ea"/>
              </a:rPr>
              <a:t>에 데이터를 </a:t>
            </a:r>
            <a:r>
              <a:rPr lang="ko-KR" altLang="en-US" sz="2000" b="1" dirty="0" err="1" smtClean="0">
                <a:latin typeface="+mn-ea"/>
              </a:rPr>
              <a:t>사상시킨</a:t>
            </a:r>
            <a:r>
              <a:rPr lang="ko-KR" altLang="en-US" sz="2000" b="1" dirty="0" smtClean="0">
                <a:latin typeface="+mn-ea"/>
              </a:rPr>
              <a:t> 결과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데이터가 클래스 별로 잘 분리됨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endParaRPr lang="en-US" altLang="ko-KR" sz="20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073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LDA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302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65525" y="842716"/>
            <a:ext cx="10750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en-US" altLang="ko-KR" sz="2000" b="1" dirty="0">
                <a:latin typeface="+mn-ea"/>
              </a:rPr>
              <a:t>LDA</a:t>
            </a:r>
            <a:r>
              <a:rPr lang="ko-KR" altLang="en-US" sz="2000" b="1" dirty="0">
                <a:latin typeface="+mn-ea"/>
              </a:rPr>
              <a:t>를 통해 데이터를 사상시켰을 때 다음 </a:t>
            </a:r>
            <a:r>
              <a:rPr lang="ko-KR" altLang="en-US" sz="2000" b="1" dirty="0" smtClean="0">
                <a:latin typeface="+mn-ea"/>
              </a:rPr>
              <a:t>조건을 만족하는 벡터를 찾아야 함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65979" y="1348208"/>
            <a:ext cx="10649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○"/>
            </a:pPr>
            <a:r>
              <a:rPr lang="ko-KR" altLang="en-US" b="1" dirty="0" smtClean="0">
                <a:latin typeface="+mn-ea"/>
              </a:rPr>
              <a:t>각 클래스의 중심간 거리가 최대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○"/>
            </a:pPr>
            <a:r>
              <a:rPr lang="ko-KR" altLang="en-US" b="1" dirty="0" smtClean="0">
                <a:latin typeface="+mn-ea"/>
              </a:rPr>
              <a:t>각 클래스 내 데이터의 분산이 최소</a:t>
            </a:r>
            <a:endParaRPr lang="en-US" altLang="ko-KR" b="1" dirty="0" smtClean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525" y="2099921"/>
            <a:ext cx="10750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따라서 벡터 </a:t>
            </a:r>
            <a:r>
              <a:rPr lang="en-US" altLang="ko-KR" sz="2000" b="1" dirty="0" smtClean="0">
                <a:latin typeface="+mn-ea"/>
              </a:rPr>
              <a:t>a</a:t>
            </a:r>
            <a:r>
              <a:rPr lang="ko-KR" altLang="en-US" sz="2000" b="1" dirty="0" smtClean="0">
                <a:latin typeface="+mn-ea"/>
              </a:rPr>
              <a:t>를 사용하면 클래스를 분리시키면서 차원을 축소할 수 있음</a:t>
            </a: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377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981950" y="6356354"/>
            <a:ext cx="2057400" cy="365125"/>
          </a:xfrm>
        </p:spPr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59751" y="2996952"/>
            <a:ext cx="607249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.4</a:t>
            </a:r>
            <a:r>
              <a:rPr lang="ko-KR" altLang="en-US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사용한 실습</a:t>
            </a:r>
            <a:endParaRPr lang="en-US" altLang="ko-KR" sz="40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59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4. </a:t>
            </a:r>
            <a:r>
              <a:rPr lang="ko-KR" altLang="en-US" sz="2400" b="1" dirty="0" smtClean="0">
                <a:latin typeface="+mn-ea"/>
              </a:rPr>
              <a:t>데이터를 사용한 실습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6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smtClean="0">
                <a:latin typeface="+mn-ea"/>
              </a:rPr>
              <a:t>필요 패키지 </a:t>
            </a:r>
            <a:r>
              <a:rPr lang="en-US" altLang="ko-KR" sz="2000" b="1" dirty="0" smtClean="0">
                <a:latin typeface="+mn-ea"/>
              </a:rPr>
              <a:t>import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304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6713" y="2960528"/>
            <a:ext cx="11458575" cy="151447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79918" y="1394670"/>
            <a:ext cx="106492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en-US" altLang="ko-KR" b="1" dirty="0" err="1" smtClean="0">
                <a:latin typeface="+mn-ea"/>
              </a:rPr>
              <a:t>jupyter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화면 안에서 그래프 시각화 결과물을 확인하기 위한 설정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en-US" altLang="ko-KR" b="1" dirty="0" err="1" smtClean="0">
                <a:latin typeface="+mn-ea"/>
              </a:rPr>
              <a:t>pyplot</a:t>
            </a:r>
            <a:r>
              <a:rPr lang="ko-KR" altLang="en-US" b="1" dirty="0" smtClean="0">
                <a:latin typeface="+mn-ea"/>
              </a:rPr>
              <a:t>은 데이터 시각화를 제공하는 패키지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en-US" altLang="ko-KR" b="1" dirty="0" smtClean="0">
                <a:latin typeface="+mn-ea"/>
              </a:rPr>
              <a:t>datasets</a:t>
            </a:r>
            <a:r>
              <a:rPr lang="ko-KR" altLang="en-US" b="1" dirty="0" smtClean="0">
                <a:latin typeface="+mn-ea"/>
              </a:rPr>
              <a:t>를 통해 </a:t>
            </a:r>
            <a:r>
              <a:rPr lang="en-US" altLang="ko-KR" b="1" dirty="0" err="1" smtClean="0">
                <a:latin typeface="+mn-ea"/>
              </a:rPr>
              <a:t>scikit</a:t>
            </a:r>
            <a:r>
              <a:rPr lang="en-US" altLang="ko-KR" b="1" dirty="0" smtClean="0">
                <a:latin typeface="+mn-ea"/>
              </a:rPr>
              <a:t> learn</a:t>
            </a:r>
            <a:r>
              <a:rPr lang="ko-KR" altLang="en-US" b="1" dirty="0" smtClean="0">
                <a:latin typeface="+mn-ea"/>
              </a:rPr>
              <a:t>이 제공하는 데이터 셋을 사용가능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en-US" altLang="ko-KR" b="1" dirty="0" smtClean="0">
                <a:latin typeface="+mn-ea"/>
              </a:rPr>
              <a:t>PCA</a:t>
            </a:r>
            <a:r>
              <a:rPr lang="ko-KR" altLang="en-US" b="1" dirty="0" smtClean="0">
                <a:latin typeface="+mn-ea"/>
              </a:rPr>
              <a:t>를 실행하기 위한 패키지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en-US" altLang="ko-KR" b="1" dirty="0" smtClean="0">
                <a:latin typeface="+mn-ea"/>
              </a:rPr>
              <a:t>LDA</a:t>
            </a:r>
            <a:r>
              <a:rPr lang="ko-KR" altLang="en-US" b="1" dirty="0" smtClean="0">
                <a:latin typeface="+mn-ea"/>
              </a:rPr>
              <a:t>를 실행하기 위한 패키지</a:t>
            </a:r>
            <a:endParaRPr lang="en-US" altLang="ko-KR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44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데이터를 사용한 실습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6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smtClean="0">
                <a:latin typeface="+mn-ea"/>
              </a:rPr>
              <a:t>원본 데이터 살펴보기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305</a:t>
            </a:fld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50276" y="1377847"/>
            <a:ext cx="10902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데이터 살펴보기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44385" y="1857802"/>
            <a:ext cx="102208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en-US" altLang="ko-KR" b="1" dirty="0" err="1" smtClean="0">
                <a:latin typeface="+mn-ea"/>
              </a:rPr>
              <a:t>scikit</a:t>
            </a:r>
            <a:r>
              <a:rPr lang="en-US" altLang="ko-KR" b="1" dirty="0" smtClean="0">
                <a:latin typeface="+mn-ea"/>
              </a:rPr>
              <a:t> learn</a:t>
            </a:r>
            <a:r>
              <a:rPr lang="ko-KR" altLang="en-US" b="1" dirty="0" smtClean="0">
                <a:latin typeface="+mn-ea"/>
              </a:rPr>
              <a:t>에서 제공하는 </a:t>
            </a:r>
            <a:r>
              <a:rPr lang="en-US" altLang="ko-KR" b="1" dirty="0" smtClean="0">
                <a:latin typeface="+mn-ea"/>
              </a:rPr>
              <a:t>toy data </a:t>
            </a:r>
            <a:r>
              <a:rPr lang="ko-KR" altLang="en-US" b="1" dirty="0" smtClean="0">
                <a:latin typeface="+mn-ea"/>
              </a:rPr>
              <a:t>중 유방암 데이터를 </a:t>
            </a:r>
            <a:r>
              <a:rPr lang="en-US" altLang="ko-KR" b="1" dirty="0" err="1" smtClean="0">
                <a:latin typeface="+mn-ea"/>
              </a:rPr>
              <a:t>load_breast_cancer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함수를 사용해 로드하고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변수 </a:t>
            </a:r>
            <a:r>
              <a:rPr lang="en-US" altLang="ko-KR" b="1" dirty="0" smtClean="0">
                <a:latin typeface="+mn-ea"/>
              </a:rPr>
              <a:t>data</a:t>
            </a:r>
            <a:r>
              <a:rPr lang="ko-KR" altLang="en-US" b="1" dirty="0" smtClean="0">
                <a:latin typeface="+mn-ea"/>
              </a:rPr>
              <a:t>에 저장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ko-KR" altLang="en-US" b="1" dirty="0" smtClean="0">
                <a:latin typeface="+mn-ea"/>
              </a:rPr>
              <a:t>속성들의 종류를 확인</a:t>
            </a:r>
            <a:endParaRPr lang="en-US" altLang="ko-KR" b="1" dirty="0" smtClean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438" y="2826813"/>
            <a:ext cx="90011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9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데이터를 사용한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306</a:t>
            </a:fld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50276" y="843282"/>
            <a:ext cx="10902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데이터 셋 준비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56911" y="1334579"/>
            <a:ext cx="10220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ko-KR" altLang="en-US" b="1" dirty="0" smtClean="0">
                <a:latin typeface="+mn-ea"/>
              </a:rPr>
              <a:t>데이터의 속성 중 첫 번째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두 번째 속성 두 가지만 선택해 변수 </a:t>
            </a:r>
            <a:r>
              <a:rPr lang="en-US" altLang="ko-KR" b="1" dirty="0" smtClean="0">
                <a:latin typeface="+mn-ea"/>
              </a:rPr>
              <a:t>x</a:t>
            </a:r>
            <a:r>
              <a:rPr lang="ko-KR" altLang="en-US" b="1" dirty="0" smtClean="0">
                <a:latin typeface="+mn-ea"/>
              </a:rPr>
              <a:t>에 저장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ko-KR" altLang="en-US" b="1" dirty="0" smtClean="0">
                <a:latin typeface="+mn-ea"/>
              </a:rPr>
              <a:t>즉</a:t>
            </a:r>
            <a:r>
              <a:rPr lang="en-US" altLang="ko-KR" b="1" dirty="0" smtClean="0">
                <a:latin typeface="+mn-ea"/>
              </a:rPr>
              <a:t>, mean radius</a:t>
            </a:r>
            <a:r>
              <a:rPr lang="ko-KR" altLang="en-US" b="1" dirty="0" smtClean="0">
                <a:latin typeface="+mn-ea"/>
              </a:rPr>
              <a:t>와 </a:t>
            </a:r>
            <a:r>
              <a:rPr lang="en-US" altLang="ko-KR" b="1" dirty="0" smtClean="0">
                <a:latin typeface="+mn-ea"/>
              </a:rPr>
              <a:t>mean texture</a:t>
            </a:r>
            <a:r>
              <a:rPr lang="ko-KR" altLang="en-US" b="1" dirty="0" smtClean="0">
                <a:latin typeface="+mn-ea"/>
              </a:rPr>
              <a:t>이 저장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ko-KR" altLang="en-US" b="1" dirty="0" smtClean="0">
                <a:latin typeface="+mn-ea"/>
              </a:rPr>
              <a:t>유방암 악성과 양성을 나타내는 클래스 정보를 </a:t>
            </a:r>
            <a:r>
              <a:rPr lang="en-US" altLang="ko-KR" b="1" dirty="0" smtClean="0">
                <a:latin typeface="+mn-ea"/>
              </a:rPr>
              <a:t>target </a:t>
            </a:r>
            <a:r>
              <a:rPr lang="ko-KR" altLang="en-US" b="1" dirty="0" smtClean="0">
                <a:latin typeface="+mn-ea"/>
              </a:rPr>
              <a:t>함수를 사용해 가져와 변수 </a:t>
            </a:r>
            <a:r>
              <a:rPr lang="en-US" altLang="ko-KR" b="1" dirty="0" smtClean="0">
                <a:latin typeface="+mn-ea"/>
              </a:rPr>
              <a:t>y</a:t>
            </a:r>
            <a:r>
              <a:rPr lang="ko-KR" altLang="en-US" b="1" dirty="0" smtClean="0">
                <a:latin typeface="+mn-ea"/>
              </a:rPr>
              <a:t>에 저장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ko-KR" altLang="en-US" b="1" dirty="0" smtClean="0">
                <a:latin typeface="+mn-ea"/>
              </a:rPr>
              <a:t>악성</a:t>
            </a:r>
            <a:r>
              <a:rPr lang="en-US" altLang="ko-KR" b="1" dirty="0" smtClean="0">
                <a:latin typeface="+mn-ea"/>
              </a:rPr>
              <a:t>(malignant)</a:t>
            </a:r>
            <a:r>
              <a:rPr lang="ko-KR" altLang="en-US" b="1" dirty="0" smtClean="0">
                <a:latin typeface="+mn-ea"/>
              </a:rPr>
              <a:t>과 양성</a:t>
            </a:r>
            <a:r>
              <a:rPr lang="en-US" altLang="ko-KR" b="1" dirty="0" smtClean="0">
                <a:latin typeface="+mn-ea"/>
              </a:rPr>
              <a:t>(benign) </a:t>
            </a:r>
            <a:r>
              <a:rPr lang="ko-KR" altLang="en-US" b="1" dirty="0" smtClean="0">
                <a:latin typeface="+mn-ea"/>
              </a:rPr>
              <a:t>정보를 변수 </a:t>
            </a:r>
            <a:r>
              <a:rPr lang="en-US" altLang="ko-KR" b="1" dirty="0" err="1" smtClean="0">
                <a:latin typeface="+mn-ea"/>
              </a:rPr>
              <a:t>target_names</a:t>
            </a:r>
            <a:r>
              <a:rPr lang="ko-KR" altLang="en-US" b="1" dirty="0" smtClean="0">
                <a:latin typeface="+mn-ea"/>
              </a:rPr>
              <a:t>에 저장</a:t>
            </a:r>
            <a:endParaRPr lang="en-US" altLang="ko-KR" b="1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9725" y="2802350"/>
            <a:ext cx="89725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2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데이터를 사용한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307</a:t>
            </a:fld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50276" y="843282"/>
            <a:ext cx="10902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산포도 그리기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81755" y="1329917"/>
            <a:ext cx="1022087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ko-KR" altLang="en-US" b="1" dirty="0" smtClean="0">
                <a:latin typeface="+mn-ea"/>
              </a:rPr>
              <a:t>산포도를 그리기 위한 </a:t>
            </a:r>
            <a:r>
              <a:rPr lang="en-US" altLang="ko-KR" b="1" dirty="0" smtClean="0">
                <a:latin typeface="+mn-ea"/>
              </a:rPr>
              <a:t>figure</a:t>
            </a:r>
            <a:r>
              <a:rPr lang="ko-KR" altLang="en-US" b="1" dirty="0" smtClean="0">
                <a:latin typeface="+mn-ea"/>
              </a:rPr>
              <a:t>의 크기를 설정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ko-KR" altLang="en-US" b="1" dirty="0" smtClean="0">
                <a:latin typeface="+mn-ea"/>
              </a:rPr>
              <a:t>클래스마다 색상을 다르게 표시하기 위해 색상을 붉은색과 푸른색으로 설정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 startAt="4"/>
            </a:pPr>
            <a:r>
              <a:rPr lang="en-US" altLang="ko-KR" b="1" dirty="0" smtClean="0">
                <a:latin typeface="+mn-ea"/>
              </a:rPr>
              <a:t>for</a:t>
            </a:r>
            <a:r>
              <a:rPr lang="ko-KR" altLang="en-US" b="1" dirty="0" smtClean="0">
                <a:latin typeface="+mn-ea"/>
              </a:rPr>
              <a:t>문을 사용해 데이터를 산포도에 그림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ko-KR" altLang="en-US" b="1" dirty="0" smtClean="0">
                <a:latin typeface="+mn-ea"/>
              </a:rPr>
              <a:t>색상</a:t>
            </a:r>
            <a:r>
              <a:rPr lang="en-US" altLang="ko-KR" b="1" dirty="0" smtClean="0">
                <a:latin typeface="+mn-ea"/>
              </a:rPr>
              <a:t>[</a:t>
            </a:r>
            <a:r>
              <a:rPr lang="en-US" altLang="ko-KR" b="1" dirty="0" err="1" smtClean="0">
                <a:latin typeface="+mn-ea"/>
              </a:rPr>
              <a:t>red,blue</a:t>
            </a:r>
            <a:r>
              <a:rPr lang="en-US" altLang="ko-KR" b="1" dirty="0" smtClean="0">
                <a:latin typeface="+mn-ea"/>
              </a:rPr>
              <a:t>]</a:t>
            </a:r>
            <a:r>
              <a:rPr lang="ko-KR" altLang="en-US" b="1" dirty="0" smtClean="0">
                <a:latin typeface="+mn-ea"/>
              </a:rPr>
              <a:t>과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클래스</a:t>
            </a:r>
            <a:r>
              <a:rPr lang="en-US" altLang="ko-KR" b="1" dirty="0" smtClean="0">
                <a:latin typeface="+mn-ea"/>
              </a:rPr>
              <a:t>[0,1], </a:t>
            </a:r>
            <a:r>
              <a:rPr lang="ko-KR" altLang="en-US" b="1" dirty="0" smtClean="0">
                <a:latin typeface="+mn-ea"/>
              </a:rPr>
              <a:t>클래스 이름</a:t>
            </a:r>
            <a:r>
              <a:rPr lang="en-US" altLang="ko-KR" b="1" dirty="0" smtClean="0">
                <a:latin typeface="+mn-ea"/>
              </a:rPr>
              <a:t>[</a:t>
            </a:r>
            <a:r>
              <a:rPr lang="en-US" altLang="ko-KR" b="1" dirty="0" err="1" smtClean="0">
                <a:latin typeface="+mn-ea"/>
              </a:rPr>
              <a:t>malignant,benign</a:t>
            </a:r>
            <a:r>
              <a:rPr lang="en-US" altLang="ko-KR" b="1" dirty="0" smtClean="0">
                <a:latin typeface="+mn-ea"/>
              </a:rPr>
              <a:t>]</a:t>
            </a:r>
            <a:r>
              <a:rPr lang="ko-KR" altLang="en-US" b="1" dirty="0" smtClean="0">
                <a:latin typeface="+mn-ea"/>
              </a:rPr>
              <a:t>을 내장함수 </a:t>
            </a:r>
            <a:r>
              <a:rPr lang="en-US" altLang="ko-KR" b="1" dirty="0" smtClean="0">
                <a:latin typeface="+mn-ea"/>
              </a:rPr>
              <a:t>zip</a:t>
            </a:r>
            <a:r>
              <a:rPr lang="ko-KR" altLang="en-US" b="1" dirty="0" smtClean="0">
                <a:latin typeface="+mn-ea"/>
              </a:rPr>
              <a:t>으로 묶음</a:t>
            </a:r>
            <a:r>
              <a:rPr lang="en-US" altLang="ko-KR" b="1" dirty="0">
                <a:latin typeface="+mn-ea"/>
              </a:rPr>
              <a:t/>
            </a:r>
            <a:br>
              <a:rPr lang="en-US" altLang="ko-KR" b="1" dirty="0">
                <a:latin typeface="+mn-ea"/>
              </a:rPr>
            </a:br>
            <a:r>
              <a:rPr lang="en-US" altLang="ko-KR" b="1" dirty="0" smtClean="0">
                <a:latin typeface="+mn-ea"/>
              </a:rPr>
              <a:t>zip</a:t>
            </a:r>
            <a:r>
              <a:rPr lang="ko-KR" altLang="en-US" b="1" dirty="0" smtClean="0">
                <a:latin typeface="+mn-ea"/>
              </a:rPr>
              <a:t>함수를 사용하면 동일한 개수로 이루어진 </a:t>
            </a:r>
            <a:r>
              <a:rPr lang="ko-KR" altLang="en-US" b="1" dirty="0" err="1" smtClean="0">
                <a:latin typeface="+mn-ea"/>
              </a:rPr>
              <a:t>자료형을</a:t>
            </a:r>
            <a:r>
              <a:rPr lang="ko-KR" altLang="en-US" b="1" dirty="0" smtClean="0">
                <a:latin typeface="+mn-ea"/>
              </a:rPr>
              <a:t> 묶을 수 있음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ko-KR" altLang="en-US" b="1" dirty="0" smtClean="0">
                <a:latin typeface="+mn-ea"/>
              </a:rPr>
              <a:t>각 색상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클래스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클래스 이름에 대한 데이터를 하나씩 산포도로 그림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 startAt="5"/>
            </a:pPr>
            <a:r>
              <a:rPr lang="en-US" altLang="ko-KR" b="1" dirty="0" smtClean="0">
                <a:latin typeface="+mn-ea"/>
              </a:rPr>
              <a:t>scatter </a:t>
            </a:r>
            <a:r>
              <a:rPr lang="ko-KR" altLang="en-US" b="1" dirty="0" smtClean="0">
                <a:latin typeface="+mn-ea"/>
              </a:rPr>
              <a:t>함수를 사용해 속성 </a:t>
            </a:r>
            <a:r>
              <a:rPr lang="en-US" altLang="ko-KR" b="1" dirty="0" smtClean="0">
                <a:latin typeface="+mn-ea"/>
              </a:rPr>
              <a:t>x</a:t>
            </a:r>
            <a:r>
              <a:rPr lang="ko-KR" altLang="en-US" b="1" dirty="0" smtClean="0">
                <a:latin typeface="+mn-ea"/>
              </a:rPr>
              <a:t>의 클래스 </a:t>
            </a:r>
            <a:r>
              <a:rPr lang="en-US" altLang="ko-KR" b="1" dirty="0" smtClean="0">
                <a:latin typeface="+mn-ea"/>
              </a:rPr>
              <a:t>y</a:t>
            </a:r>
            <a:r>
              <a:rPr lang="ko-KR" altLang="en-US" b="1" dirty="0" smtClean="0">
                <a:latin typeface="+mn-ea"/>
              </a:rPr>
              <a:t>가 </a:t>
            </a:r>
            <a:r>
              <a:rPr lang="en-US" altLang="ko-KR" b="1" dirty="0" err="1" smtClean="0">
                <a:latin typeface="+mn-ea"/>
              </a:rPr>
              <a:t>i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즉</a:t>
            </a:r>
            <a:r>
              <a:rPr lang="en-US" altLang="ko-KR" b="1" dirty="0" smtClean="0">
                <a:latin typeface="+mn-ea"/>
              </a:rPr>
              <a:t>, 0 </a:t>
            </a:r>
            <a:r>
              <a:rPr lang="ko-KR" altLang="en-US" b="1" dirty="0" smtClean="0">
                <a:latin typeface="+mn-ea"/>
              </a:rPr>
              <a:t>또는 </a:t>
            </a:r>
            <a:r>
              <a:rPr lang="en-US" altLang="ko-KR" b="1" dirty="0" smtClean="0">
                <a:latin typeface="+mn-ea"/>
              </a:rPr>
              <a:t>1</a:t>
            </a:r>
            <a:r>
              <a:rPr lang="ko-KR" altLang="en-US" b="1" dirty="0" smtClean="0">
                <a:latin typeface="+mn-ea"/>
              </a:rPr>
              <a:t>인지 확인 후</a:t>
            </a:r>
            <a:r>
              <a:rPr lang="en-US" altLang="ko-KR" b="1" dirty="0" smtClean="0">
                <a:latin typeface="+mn-ea"/>
              </a:rPr>
              <a:t>, </a:t>
            </a:r>
            <a:br>
              <a:rPr lang="en-US" altLang="ko-KR" b="1" dirty="0" smtClean="0">
                <a:latin typeface="+mn-ea"/>
              </a:rPr>
            </a:br>
            <a:r>
              <a:rPr lang="en-US" altLang="ko-KR" b="1" dirty="0" smtClean="0">
                <a:latin typeface="+mn-ea"/>
              </a:rPr>
              <a:t>x</a:t>
            </a:r>
            <a:r>
              <a:rPr lang="ko-KR" altLang="en-US" b="1" dirty="0" smtClean="0">
                <a:latin typeface="+mn-ea"/>
              </a:rPr>
              <a:t>의 </a:t>
            </a:r>
            <a:r>
              <a:rPr lang="en-US" altLang="ko-KR" b="1" dirty="0" smtClean="0">
                <a:latin typeface="+mn-ea"/>
              </a:rPr>
              <a:t>0</a:t>
            </a:r>
            <a:r>
              <a:rPr lang="ko-KR" altLang="en-US" b="1" dirty="0" smtClean="0">
                <a:latin typeface="+mn-ea"/>
              </a:rPr>
              <a:t>번 속성을 </a:t>
            </a:r>
            <a:r>
              <a:rPr lang="en-US" altLang="ko-KR" b="1" dirty="0" smtClean="0">
                <a:latin typeface="+mn-ea"/>
              </a:rPr>
              <a:t>x</a:t>
            </a:r>
            <a:r>
              <a:rPr lang="ko-KR" altLang="en-US" b="1" dirty="0" smtClean="0">
                <a:latin typeface="+mn-ea"/>
              </a:rPr>
              <a:t>축 값</a:t>
            </a:r>
            <a:r>
              <a:rPr lang="en-US" altLang="ko-KR" b="1" dirty="0" smtClean="0">
                <a:latin typeface="+mn-ea"/>
              </a:rPr>
              <a:t>, 1</a:t>
            </a:r>
            <a:r>
              <a:rPr lang="ko-KR" altLang="en-US" b="1" dirty="0" smtClean="0">
                <a:latin typeface="+mn-ea"/>
              </a:rPr>
              <a:t>번 속성을 </a:t>
            </a:r>
            <a:r>
              <a:rPr lang="en-US" altLang="ko-KR" b="1" dirty="0" smtClean="0">
                <a:latin typeface="+mn-ea"/>
              </a:rPr>
              <a:t>y</a:t>
            </a:r>
            <a:r>
              <a:rPr lang="ko-KR" altLang="en-US" b="1" dirty="0" smtClean="0">
                <a:latin typeface="+mn-ea"/>
              </a:rPr>
              <a:t>축 값으로 지정하고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ko-KR" altLang="en-US" b="1" dirty="0" smtClean="0">
                <a:latin typeface="+mn-ea"/>
              </a:rPr>
              <a:t>해당 클래스 인덱스에 해당하는 색상으로 표시하고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ko-KR" altLang="en-US" b="1" dirty="0" smtClean="0">
                <a:latin typeface="+mn-ea"/>
              </a:rPr>
              <a:t>라벨을 클래스 이름으로 설정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 startAt="7"/>
            </a:pPr>
            <a:r>
              <a:rPr lang="en-US" altLang="ko-KR" b="1" dirty="0" smtClean="0">
                <a:latin typeface="+mn-ea"/>
              </a:rPr>
              <a:t>legend </a:t>
            </a:r>
            <a:r>
              <a:rPr lang="ko-KR" altLang="en-US" b="1" dirty="0" smtClean="0">
                <a:latin typeface="+mn-ea"/>
              </a:rPr>
              <a:t>함수를 사용해 도표 설명</a:t>
            </a:r>
            <a:r>
              <a:rPr lang="en-US" altLang="ko-KR" b="1" dirty="0" smtClean="0">
                <a:latin typeface="+mn-ea"/>
              </a:rPr>
              <a:t>(legend)</a:t>
            </a:r>
            <a:r>
              <a:rPr lang="ko-KR" altLang="en-US" b="1" dirty="0" smtClean="0">
                <a:latin typeface="+mn-ea"/>
              </a:rPr>
              <a:t>을 표시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 startAt="7"/>
            </a:pPr>
            <a:r>
              <a:rPr lang="en-US" altLang="ko-KR" b="1" dirty="0" err="1" smtClean="0">
                <a:latin typeface="+mn-ea"/>
              </a:rPr>
              <a:t>xlabel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함수를 사용해 </a:t>
            </a:r>
            <a:r>
              <a:rPr lang="en-US" altLang="ko-KR" b="1" dirty="0" smtClean="0">
                <a:latin typeface="+mn-ea"/>
              </a:rPr>
              <a:t>x</a:t>
            </a:r>
            <a:r>
              <a:rPr lang="ko-KR" altLang="en-US" b="1" dirty="0" smtClean="0">
                <a:latin typeface="+mn-ea"/>
              </a:rPr>
              <a:t>축 이름 </a:t>
            </a:r>
            <a:r>
              <a:rPr lang="en-US" altLang="ko-KR" b="1" dirty="0" smtClean="0">
                <a:latin typeface="+mn-ea"/>
              </a:rPr>
              <a:t>Mean Radius</a:t>
            </a:r>
            <a:r>
              <a:rPr lang="ko-KR" altLang="en-US" b="1" dirty="0" smtClean="0">
                <a:latin typeface="+mn-ea"/>
              </a:rPr>
              <a:t>를 표시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 startAt="7"/>
            </a:pPr>
            <a:r>
              <a:rPr lang="en-US" altLang="ko-KR" b="1" dirty="0" err="1" smtClean="0">
                <a:latin typeface="+mn-ea"/>
              </a:rPr>
              <a:t>ylabel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함수를 사용해 </a:t>
            </a:r>
            <a:r>
              <a:rPr lang="en-US" altLang="ko-KR" b="1" dirty="0" smtClean="0">
                <a:latin typeface="+mn-ea"/>
              </a:rPr>
              <a:t>y</a:t>
            </a:r>
            <a:r>
              <a:rPr lang="ko-KR" altLang="en-US" b="1" dirty="0" smtClean="0">
                <a:latin typeface="+mn-ea"/>
              </a:rPr>
              <a:t>축 이름 </a:t>
            </a:r>
            <a:r>
              <a:rPr lang="en-US" altLang="ko-KR" b="1" dirty="0" smtClean="0">
                <a:latin typeface="+mn-ea"/>
              </a:rPr>
              <a:t>Mean Texture</a:t>
            </a:r>
            <a:r>
              <a:rPr lang="ko-KR" altLang="en-US" b="1" dirty="0" smtClean="0">
                <a:latin typeface="+mn-ea"/>
              </a:rPr>
              <a:t>를 표시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 startAt="7"/>
            </a:pPr>
            <a:r>
              <a:rPr lang="en-US" altLang="ko-KR" b="1" dirty="0" smtClean="0">
                <a:latin typeface="+mn-ea"/>
              </a:rPr>
              <a:t>show </a:t>
            </a:r>
            <a:r>
              <a:rPr lang="ko-KR" altLang="en-US" b="1" dirty="0" smtClean="0">
                <a:latin typeface="+mn-ea"/>
              </a:rPr>
              <a:t>함수를 사용해 산포도 시각화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 startAt="4"/>
            </a:pPr>
            <a:endParaRPr lang="en-US" altLang="ko-KR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32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데이터를 사용한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308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4279" y="756321"/>
            <a:ext cx="8963025" cy="26765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13534" y="2152533"/>
            <a:ext cx="4083486" cy="398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데이터를 사용한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309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0" y="2925609"/>
            <a:ext cx="8991600" cy="10572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80646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en-US" altLang="ko-KR" sz="2000" b="1" dirty="0" smtClean="0">
                <a:latin typeface="+mn-ea"/>
              </a:rPr>
              <a:t>PCA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0935" y="1349064"/>
            <a:ext cx="10902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데이터 셋 준비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56911" y="1891648"/>
            <a:ext cx="102208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ko-KR" altLang="en-US" b="1" dirty="0" smtClean="0">
                <a:latin typeface="+mn-ea"/>
              </a:rPr>
              <a:t>데이터의 속성들을 변수 </a:t>
            </a:r>
            <a:r>
              <a:rPr lang="en-US" altLang="ko-KR" b="1" dirty="0" smtClean="0">
                <a:latin typeface="+mn-ea"/>
              </a:rPr>
              <a:t>x</a:t>
            </a:r>
            <a:r>
              <a:rPr lang="ko-KR" altLang="en-US" b="1" dirty="0" smtClean="0">
                <a:latin typeface="+mn-ea"/>
              </a:rPr>
              <a:t>에 저장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ko-KR" altLang="en-US" b="1" dirty="0" smtClean="0">
                <a:latin typeface="+mn-ea"/>
              </a:rPr>
              <a:t>유방암 악성과 양성을 나타내는 클래스 정보를 </a:t>
            </a:r>
            <a:r>
              <a:rPr lang="en-US" altLang="ko-KR" b="1" dirty="0" smtClean="0">
                <a:latin typeface="+mn-ea"/>
              </a:rPr>
              <a:t>target </a:t>
            </a:r>
            <a:r>
              <a:rPr lang="ko-KR" altLang="en-US" b="1" dirty="0" smtClean="0">
                <a:latin typeface="+mn-ea"/>
              </a:rPr>
              <a:t>함수를 사용해 가져와 변수 </a:t>
            </a:r>
            <a:r>
              <a:rPr lang="en-US" altLang="ko-KR" b="1" dirty="0" smtClean="0">
                <a:latin typeface="+mn-ea"/>
              </a:rPr>
              <a:t>y</a:t>
            </a:r>
            <a:r>
              <a:rPr lang="ko-KR" altLang="en-US" b="1" dirty="0" smtClean="0">
                <a:latin typeface="+mn-ea"/>
              </a:rPr>
              <a:t>에 저장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ko-KR" altLang="en-US" b="1" dirty="0" smtClean="0">
                <a:latin typeface="+mn-ea"/>
              </a:rPr>
              <a:t>악성</a:t>
            </a:r>
            <a:r>
              <a:rPr lang="en-US" altLang="ko-KR" b="1" dirty="0" smtClean="0">
                <a:latin typeface="+mn-ea"/>
              </a:rPr>
              <a:t>(malignant)</a:t>
            </a:r>
            <a:r>
              <a:rPr lang="ko-KR" altLang="en-US" b="1" dirty="0" smtClean="0">
                <a:latin typeface="+mn-ea"/>
              </a:rPr>
              <a:t>과 양성</a:t>
            </a:r>
            <a:r>
              <a:rPr lang="en-US" altLang="ko-KR" b="1" dirty="0" smtClean="0">
                <a:latin typeface="+mn-ea"/>
              </a:rPr>
              <a:t>(benign) </a:t>
            </a:r>
            <a:r>
              <a:rPr lang="ko-KR" altLang="en-US" b="1" dirty="0" smtClean="0">
                <a:latin typeface="+mn-ea"/>
              </a:rPr>
              <a:t>정보를 변수 </a:t>
            </a:r>
            <a:r>
              <a:rPr lang="en-US" altLang="ko-KR" b="1" dirty="0" err="1" smtClean="0">
                <a:latin typeface="+mn-ea"/>
              </a:rPr>
              <a:t>target_names</a:t>
            </a:r>
            <a:r>
              <a:rPr lang="ko-KR" altLang="en-US" b="1" dirty="0" smtClean="0">
                <a:latin typeface="+mn-ea"/>
              </a:rPr>
              <a:t>에 저장</a:t>
            </a:r>
            <a:endParaRPr lang="en-US" altLang="ko-KR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30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5. </a:t>
            </a:r>
            <a:r>
              <a:rPr lang="ko-KR" altLang="en-US" sz="2400" b="1" dirty="0" smtClean="0">
                <a:latin typeface="+mn-ea"/>
              </a:rPr>
              <a:t>단일선형회귀분석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1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6"/>
            </a:pPr>
            <a:r>
              <a:rPr lang="ko-KR" altLang="en-US" dirty="0" smtClean="0">
                <a:latin typeface="+mn-ea"/>
              </a:rPr>
              <a:t>예측하여 플롯으로 나타내기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42" y="1212614"/>
            <a:ext cx="4791075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80645" y="1298963"/>
            <a:ext cx="4347729" cy="974454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함수 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</a:rPr>
              <a:t>pyplot.plot</a:t>
            </a:r>
            <a:r>
              <a:rPr lang="en-US" altLang="ko-KR" dirty="0">
                <a:latin typeface="+mn-ea"/>
              </a:rPr>
              <a:t>() : </a:t>
            </a:r>
            <a:r>
              <a:rPr lang="ko-KR" altLang="en-US" dirty="0">
                <a:latin typeface="+mn-ea"/>
              </a:rPr>
              <a:t>선이나 </a:t>
            </a:r>
            <a:r>
              <a:rPr lang="ko-KR" altLang="en-US" dirty="0" err="1">
                <a:latin typeface="+mn-ea"/>
              </a:rPr>
              <a:t>마커를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플롯하는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함수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1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96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데이터를 사용한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310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0" y="2722186"/>
            <a:ext cx="8991600" cy="136207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406808" y="920570"/>
            <a:ext cx="102208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en-US" altLang="ko-KR" b="1" dirty="0" smtClean="0">
                <a:latin typeface="+mn-ea"/>
              </a:rPr>
              <a:t>PCA </a:t>
            </a:r>
            <a:r>
              <a:rPr lang="ko-KR" altLang="en-US" b="1" dirty="0" smtClean="0">
                <a:latin typeface="+mn-ea"/>
              </a:rPr>
              <a:t>라이브러리를 사용해 주성분 분석을 위한 모듈 </a:t>
            </a:r>
            <a:r>
              <a:rPr lang="en-US" altLang="ko-KR" b="1" dirty="0" err="1" smtClean="0">
                <a:latin typeface="+mn-ea"/>
              </a:rPr>
              <a:t>pca</a:t>
            </a:r>
            <a:r>
              <a:rPr lang="ko-KR" altLang="en-US" b="1" dirty="0" smtClean="0">
                <a:latin typeface="+mn-ea"/>
              </a:rPr>
              <a:t>를 생성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ko-KR" altLang="en-US" b="1" dirty="0" smtClean="0">
                <a:latin typeface="+mn-ea"/>
              </a:rPr>
              <a:t>주성분을 두 개 추출하기 위해 </a:t>
            </a:r>
            <a:r>
              <a:rPr lang="en-US" altLang="ko-KR" b="1" dirty="0" err="1" smtClean="0">
                <a:latin typeface="+mn-ea"/>
              </a:rPr>
              <a:t>n_components</a:t>
            </a:r>
            <a:r>
              <a:rPr lang="ko-KR" altLang="en-US" b="1" dirty="0" smtClean="0">
                <a:latin typeface="+mn-ea"/>
              </a:rPr>
              <a:t>를 </a:t>
            </a:r>
            <a:r>
              <a:rPr lang="en-US" altLang="ko-KR" b="1" dirty="0" smtClean="0">
                <a:latin typeface="+mn-ea"/>
              </a:rPr>
              <a:t>2</a:t>
            </a:r>
            <a:r>
              <a:rPr lang="ko-KR" altLang="en-US" b="1" dirty="0" smtClean="0">
                <a:latin typeface="+mn-ea"/>
              </a:rPr>
              <a:t>로 설정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ko-KR" altLang="en-US" b="1" dirty="0" smtClean="0">
                <a:latin typeface="+mn-ea"/>
              </a:rPr>
              <a:t>속성 데이터 </a:t>
            </a:r>
            <a:r>
              <a:rPr lang="en-US" altLang="ko-KR" b="1" dirty="0" smtClean="0">
                <a:latin typeface="+mn-ea"/>
              </a:rPr>
              <a:t>x</a:t>
            </a:r>
            <a:r>
              <a:rPr lang="ko-KR" altLang="en-US" b="1" dirty="0">
                <a:latin typeface="+mn-ea"/>
              </a:rPr>
              <a:t>와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fit </a:t>
            </a:r>
            <a:r>
              <a:rPr lang="ko-KR" altLang="en-US" b="1" dirty="0" smtClean="0">
                <a:latin typeface="+mn-ea"/>
              </a:rPr>
              <a:t>함수를 사용해 </a:t>
            </a:r>
            <a:r>
              <a:rPr lang="en-US" altLang="ko-KR" b="1" dirty="0" err="1" smtClean="0">
                <a:latin typeface="+mn-ea"/>
              </a:rPr>
              <a:t>pca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모델을 훈련시키고</a:t>
            </a:r>
            <a:r>
              <a:rPr lang="en-US" altLang="ko-KR" b="1" dirty="0">
                <a:latin typeface="+mn-ea"/>
              </a:rPr>
              <a:t/>
            </a:r>
            <a:br>
              <a:rPr lang="en-US" altLang="ko-KR" b="1" dirty="0">
                <a:latin typeface="+mn-ea"/>
              </a:rPr>
            </a:br>
            <a:r>
              <a:rPr lang="en-US" altLang="ko-KR" b="1" dirty="0" smtClean="0">
                <a:latin typeface="+mn-ea"/>
              </a:rPr>
              <a:t>transform </a:t>
            </a:r>
            <a:r>
              <a:rPr lang="ko-KR" altLang="en-US" b="1" dirty="0" smtClean="0">
                <a:latin typeface="+mn-ea"/>
              </a:rPr>
              <a:t>함수를 사용해 차원 축소를 진행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ko-KR" altLang="en-US" b="1" dirty="0" smtClean="0">
                <a:latin typeface="+mn-ea"/>
              </a:rPr>
              <a:t>차원 축소 결과를 변수 </a:t>
            </a:r>
            <a:r>
              <a:rPr lang="en-US" altLang="ko-KR" b="1" dirty="0" err="1" smtClean="0">
                <a:latin typeface="+mn-ea"/>
              </a:rPr>
              <a:t>x_p</a:t>
            </a:r>
            <a:r>
              <a:rPr lang="ko-KR" altLang="en-US" b="1" dirty="0" smtClean="0">
                <a:latin typeface="+mn-ea"/>
              </a:rPr>
              <a:t>에 저장</a:t>
            </a:r>
            <a:endParaRPr lang="en-US" altLang="ko-KR" b="1" dirty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ko-KR" altLang="en-US" b="1" dirty="0" smtClean="0">
                <a:latin typeface="+mn-ea"/>
              </a:rPr>
              <a:t>모델 </a:t>
            </a:r>
            <a:r>
              <a:rPr lang="en-US" altLang="ko-KR" b="1" dirty="0" err="1" smtClean="0">
                <a:latin typeface="+mn-ea"/>
              </a:rPr>
              <a:t>pca</a:t>
            </a:r>
            <a:r>
              <a:rPr lang="ko-KR" altLang="en-US" b="1" dirty="0" smtClean="0">
                <a:latin typeface="+mn-ea"/>
              </a:rPr>
              <a:t>에 의해 추출된 주성분 두 개의 분산을 출력</a:t>
            </a:r>
            <a:endParaRPr lang="en-US" altLang="ko-KR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488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데이터를 사용한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311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50276" y="843282"/>
            <a:ext cx="10902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산포도 그리기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19333" y="1380021"/>
            <a:ext cx="102208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ko-KR" altLang="en-US" b="1" dirty="0" smtClean="0">
                <a:latin typeface="+mn-ea"/>
              </a:rPr>
              <a:t>산포도를 그리기 위한 </a:t>
            </a:r>
            <a:r>
              <a:rPr lang="en-US" altLang="ko-KR" b="1" dirty="0" smtClean="0">
                <a:latin typeface="+mn-ea"/>
              </a:rPr>
              <a:t>figure</a:t>
            </a:r>
            <a:r>
              <a:rPr lang="ko-KR" altLang="en-US" b="1" dirty="0" smtClean="0">
                <a:latin typeface="+mn-ea"/>
              </a:rPr>
              <a:t>의 크기를 설정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ko-KR" altLang="en-US" b="1" dirty="0" smtClean="0">
                <a:latin typeface="+mn-ea"/>
              </a:rPr>
              <a:t>클래스마다 색상을 다르게 표시하기 위해 색상을 붉은색과 푸른색으로 설정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 startAt="4"/>
            </a:pPr>
            <a:r>
              <a:rPr lang="en-US" altLang="ko-KR" b="1" dirty="0" smtClean="0">
                <a:latin typeface="+mn-ea"/>
              </a:rPr>
              <a:t>for</a:t>
            </a:r>
            <a:r>
              <a:rPr lang="ko-KR" altLang="en-US" b="1" dirty="0" smtClean="0">
                <a:latin typeface="+mn-ea"/>
              </a:rPr>
              <a:t>문을 사용해 데이터를 산포도에 그림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ko-KR" altLang="en-US" b="1" dirty="0" smtClean="0">
                <a:latin typeface="+mn-ea"/>
              </a:rPr>
              <a:t>색상</a:t>
            </a:r>
            <a:r>
              <a:rPr lang="en-US" altLang="ko-KR" b="1" dirty="0" smtClean="0">
                <a:latin typeface="+mn-ea"/>
              </a:rPr>
              <a:t>[</a:t>
            </a:r>
            <a:r>
              <a:rPr lang="en-US" altLang="ko-KR" b="1" dirty="0" err="1" smtClean="0">
                <a:latin typeface="+mn-ea"/>
              </a:rPr>
              <a:t>red,blue</a:t>
            </a:r>
            <a:r>
              <a:rPr lang="en-US" altLang="ko-KR" b="1" dirty="0" smtClean="0">
                <a:latin typeface="+mn-ea"/>
              </a:rPr>
              <a:t>]</a:t>
            </a:r>
            <a:r>
              <a:rPr lang="ko-KR" altLang="en-US" b="1" dirty="0" smtClean="0">
                <a:latin typeface="+mn-ea"/>
              </a:rPr>
              <a:t>과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클래스</a:t>
            </a:r>
            <a:r>
              <a:rPr lang="en-US" altLang="ko-KR" b="1" dirty="0" smtClean="0">
                <a:latin typeface="+mn-ea"/>
              </a:rPr>
              <a:t>[0,1], </a:t>
            </a:r>
            <a:r>
              <a:rPr lang="ko-KR" altLang="en-US" b="1" dirty="0" smtClean="0">
                <a:latin typeface="+mn-ea"/>
              </a:rPr>
              <a:t>클래스 이름</a:t>
            </a:r>
            <a:r>
              <a:rPr lang="en-US" altLang="ko-KR" b="1" dirty="0" smtClean="0">
                <a:latin typeface="+mn-ea"/>
              </a:rPr>
              <a:t>[</a:t>
            </a:r>
            <a:r>
              <a:rPr lang="en-US" altLang="ko-KR" b="1" dirty="0" err="1" smtClean="0">
                <a:latin typeface="+mn-ea"/>
              </a:rPr>
              <a:t>malignant,benign</a:t>
            </a:r>
            <a:r>
              <a:rPr lang="en-US" altLang="ko-KR" b="1" dirty="0" smtClean="0">
                <a:latin typeface="+mn-ea"/>
              </a:rPr>
              <a:t>]</a:t>
            </a:r>
            <a:r>
              <a:rPr lang="ko-KR" altLang="en-US" b="1" dirty="0" smtClean="0">
                <a:latin typeface="+mn-ea"/>
              </a:rPr>
              <a:t>을 내장함수 </a:t>
            </a:r>
            <a:r>
              <a:rPr lang="en-US" altLang="ko-KR" b="1" dirty="0" smtClean="0">
                <a:latin typeface="+mn-ea"/>
              </a:rPr>
              <a:t>zip</a:t>
            </a:r>
            <a:r>
              <a:rPr lang="ko-KR" altLang="en-US" b="1" dirty="0" smtClean="0">
                <a:latin typeface="+mn-ea"/>
              </a:rPr>
              <a:t>으로 묶음</a:t>
            </a:r>
            <a:r>
              <a:rPr lang="en-US" altLang="ko-KR" b="1" dirty="0">
                <a:latin typeface="+mn-ea"/>
              </a:rPr>
              <a:t/>
            </a:r>
            <a:br>
              <a:rPr lang="en-US" altLang="ko-KR" b="1" dirty="0">
                <a:latin typeface="+mn-ea"/>
              </a:rPr>
            </a:br>
            <a:r>
              <a:rPr lang="en-US" altLang="ko-KR" b="1" dirty="0" smtClean="0">
                <a:latin typeface="+mn-ea"/>
              </a:rPr>
              <a:t>zip</a:t>
            </a:r>
            <a:r>
              <a:rPr lang="ko-KR" altLang="en-US" b="1" dirty="0" smtClean="0">
                <a:latin typeface="+mn-ea"/>
              </a:rPr>
              <a:t>함수를 사용하면 동일한 개수로 이루어진 </a:t>
            </a:r>
            <a:r>
              <a:rPr lang="ko-KR" altLang="en-US" b="1" dirty="0" err="1" smtClean="0">
                <a:latin typeface="+mn-ea"/>
              </a:rPr>
              <a:t>자료형을</a:t>
            </a:r>
            <a:r>
              <a:rPr lang="ko-KR" altLang="en-US" b="1" dirty="0" smtClean="0">
                <a:latin typeface="+mn-ea"/>
              </a:rPr>
              <a:t> 묶을 수 있음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ko-KR" altLang="en-US" b="1" dirty="0" smtClean="0">
                <a:latin typeface="+mn-ea"/>
              </a:rPr>
              <a:t>각 색상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클래스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클래스 이름에 대한 데이터를 하나씩 산포도로 그림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 startAt="5"/>
            </a:pPr>
            <a:r>
              <a:rPr lang="en-US" altLang="ko-KR" b="1" dirty="0" smtClean="0">
                <a:latin typeface="+mn-ea"/>
              </a:rPr>
              <a:t>scatter </a:t>
            </a:r>
            <a:r>
              <a:rPr lang="ko-KR" altLang="en-US" b="1" dirty="0" smtClean="0">
                <a:latin typeface="+mn-ea"/>
              </a:rPr>
              <a:t>함수를 사용해 주성분 </a:t>
            </a:r>
            <a:r>
              <a:rPr lang="en-US" altLang="ko-KR" b="1" dirty="0" err="1" smtClean="0">
                <a:latin typeface="+mn-ea"/>
              </a:rPr>
              <a:t>x_p</a:t>
            </a:r>
            <a:r>
              <a:rPr lang="ko-KR" altLang="en-US" b="1" dirty="0" smtClean="0">
                <a:latin typeface="+mn-ea"/>
              </a:rPr>
              <a:t>의 클래스 </a:t>
            </a:r>
            <a:r>
              <a:rPr lang="en-US" altLang="ko-KR" b="1" dirty="0" smtClean="0">
                <a:latin typeface="+mn-ea"/>
              </a:rPr>
              <a:t>y</a:t>
            </a:r>
            <a:r>
              <a:rPr lang="ko-KR" altLang="en-US" b="1" dirty="0" smtClean="0">
                <a:latin typeface="+mn-ea"/>
              </a:rPr>
              <a:t>가 </a:t>
            </a:r>
            <a:r>
              <a:rPr lang="en-US" altLang="ko-KR" b="1" dirty="0" err="1" smtClean="0">
                <a:latin typeface="+mn-ea"/>
              </a:rPr>
              <a:t>i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즉</a:t>
            </a:r>
            <a:r>
              <a:rPr lang="en-US" altLang="ko-KR" b="1" dirty="0" smtClean="0">
                <a:latin typeface="+mn-ea"/>
              </a:rPr>
              <a:t>, 0 </a:t>
            </a:r>
            <a:r>
              <a:rPr lang="ko-KR" altLang="en-US" b="1" dirty="0" smtClean="0">
                <a:latin typeface="+mn-ea"/>
              </a:rPr>
              <a:t>또는 </a:t>
            </a:r>
            <a:r>
              <a:rPr lang="en-US" altLang="ko-KR" b="1" dirty="0" smtClean="0">
                <a:latin typeface="+mn-ea"/>
              </a:rPr>
              <a:t>1</a:t>
            </a:r>
            <a:r>
              <a:rPr lang="ko-KR" altLang="en-US" b="1" dirty="0" smtClean="0">
                <a:latin typeface="+mn-ea"/>
              </a:rPr>
              <a:t>인지 확인 후</a:t>
            </a:r>
            <a:r>
              <a:rPr lang="en-US" altLang="ko-KR" b="1" dirty="0" smtClean="0">
                <a:latin typeface="+mn-ea"/>
              </a:rPr>
              <a:t>, </a:t>
            </a:r>
            <a:br>
              <a:rPr lang="en-US" altLang="ko-KR" b="1" dirty="0" smtClean="0">
                <a:latin typeface="+mn-ea"/>
              </a:rPr>
            </a:br>
            <a:r>
              <a:rPr lang="en-US" altLang="ko-KR" b="1" dirty="0" err="1" smtClean="0">
                <a:latin typeface="+mn-ea"/>
              </a:rPr>
              <a:t>x_p</a:t>
            </a:r>
            <a:r>
              <a:rPr lang="ko-KR" altLang="en-US" b="1" dirty="0" smtClean="0">
                <a:latin typeface="+mn-ea"/>
              </a:rPr>
              <a:t>의 </a:t>
            </a:r>
            <a:r>
              <a:rPr lang="en-US" altLang="ko-KR" b="1" dirty="0" smtClean="0">
                <a:latin typeface="+mn-ea"/>
              </a:rPr>
              <a:t>0</a:t>
            </a:r>
            <a:r>
              <a:rPr lang="ko-KR" altLang="en-US" b="1" dirty="0" smtClean="0">
                <a:latin typeface="+mn-ea"/>
              </a:rPr>
              <a:t>번 속성을 </a:t>
            </a:r>
            <a:r>
              <a:rPr lang="en-US" altLang="ko-KR" b="1" dirty="0" smtClean="0">
                <a:latin typeface="+mn-ea"/>
              </a:rPr>
              <a:t>x</a:t>
            </a:r>
            <a:r>
              <a:rPr lang="ko-KR" altLang="en-US" b="1" dirty="0" smtClean="0">
                <a:latin typeface="+mn-ea"/>
              </a:rPr>
              <a:t>축 값</a:t>
            </a:r>
            <a:r>
              <a:rPr lang="en-US" altLang="ko-KR" b="1" dirty="0" smtClean="0">
                <a:latin typeface="+mn-ea"/>
              </a:rPr>
              <a:t>, 1</a:t>
            </a:r>
            <a:r>
              <a:rPr lang="ko-KR" altLang="en-US" b="1" dirty="0" smtClean="0">
                <a:latin typeface="+mn-ea"/>
              </a:rPr>
              <a:t>번 속성을 </a:t>
            </a:r>
            <a:r>
              <a:rPr lang="en-US" altLang="ko-KR" b="1" dirty="0" smtClean="0">
                <a:latin typeface="+mn-ea"/>
              </a:rPr>
              <a:t>y</a:t>
            </a:r>
            <a:r>
              <a:rPr lang="ko-KR" altLang="en-US" b="1" dirty="0" smtClean="0">
                <a:latin typeface="+mn-ea"/>
              </a:rPr>
              <a:t>축 값으로 지정하고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ko-KR" altLang="en-US" b="1" dirty="0" smtClean="0">
                <a:latin typeface="+mn-ea"/>
              </a:rPr>
              <a:t>해당 클래스 인덱스에 해당하는 색상으로 표시하고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ko-KR" altLang="en-US" b="1" dirty="0" smtClean="0">
                <a:latin typeface="+mn-ea"/>
              </a:rPr>
              <a:t>라벨을 클래스 이름으로 설정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 startAt="7"/>
            </a:pPr>
            <a:r>
              <a:rPr lang="en-US" altLang="ko-KR" b="1" dirty="0" smtClean="0">
                <a:latin typeface="+mn-ea"/>
              </a:rPr>
              <a:t>legend </a:t>
            </a:r>
            <a:r>
              <a:rPr lang="ko-KR" altLang="en-US" b="1" dirty="0" smtClean="0">
                <a:latin typeface="+mn-ea"/>
              </a:rPr>
              <a:t>함수를 사용해 도표 설명</a:t>
            </a:r>
            <a:r>
              <a:rPr lang="en-US" altLang="ko-KR" b="1" dirty="0" smtClean="0">
                <a:latin typeface="+mn-ea"/>
              </a:rPr>
              <a:t>(legend)</a:t>
            </a:r>
            <a:r>
              <a:rPr lang="ko-KR" altLang="en-US" b="1" dirty="0" smtClean="0">
                <a:latin typeface="+mn-ea"/>
              </a:rPr>
              <a:t>을 표시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 startAt="7"/>
            </a:pPr>
            <a:r>
              <a:rPr lang="en-US" altLang="ko-KR" b="1" dirty="0" err="1" smtClean="0">
                <a:latin typeface="+mn-ea"/>
              </a:rPr>
              <a:t>xlabel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함수를 사용해 </a:t>
            </a:r>
            <a:r>
              <a:rPr lang="en-US" altLang="ko-KR" b="1" dirty="0" smtClean="0">
                <a:latin typeface="+mn-ea"/>
              </a:rPr>
              <a:t>x</a:t>
            </a:r>
            <a:r>
              <a:rPr lang="ko-KR" altLang="en-US" b="1" dirty="0" smtClean="0">
                <a:latin typeface="+mn-ea"/>
              </a:rPr>
              <a:t>축 이름 </a:t>
            </a:r>
            <a:r>
              <a:rPr lang="en-US" altLang="ko-KR" b="1" dirty="0" smtClean="0">
                <a:latin typeface="+mn-ea"/>
              </a:rPr>
              <a:t>PC(Principal Component)1</a:t>
            </a:r>
            <a:r>
              <a:rPr lang="ko-KR" altLang="en-US" b="1" dirty="0" smtClean="0">
                <a:latin typeface="+mn-ea"/>
              </a:rPr>
              <a:t>를 표시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 startAt="7"/>
            </a:pPr>
            <a:r>
              <a:rPr lang="en-US" altLang="ko-KR" b="1" dirty="0" err="1" smtClean="0">
                <a:latin typeface="+mn-ea"/>
              </a:rPr>
              <a:t>ylabel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함수를 사용해 </a:t>
            </a:r>
            <a:r>
              <a:rPr lang="en-US" altLang="ko-KR" b="1" dirty="0" smtClean="0">
                <a:latin typeface="+mn-ea"/>
              </a:rPr>
              <a:t>y</a:t>
            </a:r>
            <a:r>
              <a:rPr lang="ko-KR" altLang="en-US" b="1" dirty="0" smtClean="0">
                <a:latin typeface="+mn-ea"/>
              </a:rPr>
              <a:t>축 이름 </a:t>
            </a:r>
            <a:r>
              <a:rPr lang="en-US" altLang="ko-KR" b="1" dirty="0" smtClean="0">
                <a:latin typeface="+mn-ea"/>
              </a:rPr>
              <a:t>PC(Principal Component)2</a:t>
            </a:r>
            <a:r>
              <a:rPr lang="ko-KR" altLang="en-US" b="1" dirty="0" smtClean="0">
                <a:latin typeface="+mn-ea"/>
              </a:rPr>
              <a:t>를 표시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 startAt="7"/>
            </a:pPr>
            <a:r>
              <a:rPr lang="en-US" altLang="ko-KR" b="1" dirty="0" smtClean="0">
                <a:latin typeface="+mn-ea"/>
              </a:rPr>
              <a:t>show </a:t>
            </a:r>
            <a:r>
              <a:rPr lang="ko-KR" altLang="en-US" b="1" dirty="0" smtClean="0">
                <a:latin typeface="+mn-ea"/>
              </a:rPr>
              <a:t>함수를 사용해 산포도 시각화</a:t>
            </a:r>
            <a:endParaRPr lang="en-US" altLang="ko-KR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414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데이터를 사용한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312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438" y="715220"/>
            <a:ext cx="9001125" cy="2733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76997" y="2089774"/>
            <a:ext cx="4425217" cy="42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8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데이터를 사용한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313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0" y="2800350"/>
            <a:ext cx="8991600" cy="10572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80646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en-US" altLang="ko-KR" sz="2000" b="1" dirty="0" smtClean="0">
                <a:latin typeface="+mn-ea"/>
              </a:rPr>
              <a:t>LDA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0935" y="1349064"/>
            <a:ext cx="10902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데이터 셋 준비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69438" y="1791440"/>
            <a:ext cx="102208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ko-KR" altLang="en-US" b="1" dirty="0" smtClean="0">
                <a:latin typeface="+mn-ea"/>
              </a:rPr>
              <a:t>데이터의 속성들을 변수 </a:t>
            </a:r>
            <a:r>
              <a:rPr lang="en-US" altLang="ko-KR" b="1" dirty="0" smtClean="0">
                <a:latin typeface="+mn-ea"/>
              </a:rPr>
              <a:t>x</a:t>
            </a:r>
            <a:r>
              <a:rPr lang="ko-KR" altLang="en-US" b="1" dirty="0" smtClean="0">
                <a:latin typeface="+mn-ea"/>
              </a:rPr>
              <a:t>에 저장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ko-KR" altLang="en-US" b="1" dirty="0" smtClean="0">
                <a:latin typeface="+mn-ea"/>
              </a:rPr>
              <a:t>유방암 악성과 양성을 나타내는 클래스 정보를 </a:t>
            </a:r>
            <a:r>
              <a:rPr lang="en-US" altLang="ko-KR" b="1" dirty="0" smtClean="0">
                <a:latin typeface="+mn-ea"/>
              </a:rPr>
              <a:t>target </a:t>
            </a:r>
            <a:r>
              <a:rPr lang="ko-KR" altLang="en-US" b="1" dirty="0" smtClean="0">
                <a:latin typeface="+mn-ea"/>
              </a:rPr>
              <a:t>함수를 사용해 가져와 변수 </a:t>
            </a:r>
            <a:r>
              <a:rPr lang="en-US" altLang="ko-KR" b="1" dirty="0" smtClean="0">
                <a:latin typeface="+mn-ea"/>
              </a:rPr>
              <a:t>y</a:t>
            </a:r>
            <a:r>
              <a:rPr lang="ko-KR" altLang="en-US" b="1" dirty="0" smtClean="0">
                <a:latin typeface="+mn-ea"/>
              </a:rPr>
              <a:t>에 저장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ko-KR" altLang="en-US" b="1" dirty="0" smtClean="0">
                <a:latin typeface="+mn-ea"/>
              </a:rPr>
              <a:t>악성</a:t>
            </a:r>
            <a:r>
              <a:rPr lang="en-US" altLang="ko-KR" b="1" dirty="0" smtClean="0">
                <a:latin typeface="+mn-ea"/>
              </a:rPr>
              <a:t>(malignant)</a:t>
            </a:r>
            <a:r>
              <a:rPr lang="ko-KR" altLang="en-US" b="1" dirty="0" smtClean="0">
                <a:latin typeface="+mn-ea"/>
              </a:rPr>
              <a:t>과 양성</a:t>
            </a:r>
            <a:r>
              <a:rPr lang="en-US" altLang="ko-KR" b="1" dirty="0" smtClean="0">
                <a:latin typeface="+mn-ea"/>
              </a:rPr>
              <a:t>(benign) </a:t>
            </a:r>
            <a:r>
              <a:rPr lang="ko-KR" altLang="en-US" b="1" dirty="0" smtClean="0">
                <a:latin typeface="+mn-ea"/>
              </a:rPr>
              <a:t>정보를 변수 </a:t>
            </a:r>
            <a:r>
              <a:rPr lang="en-US" altLang="ko-KR" b="1" dirty="0" err="1" smtClean="0">
                <a:latin typeface="+mn-ea"/>
              </a:rPr>
              <a:t>target_names</a:t>
            </a:r>
            <a:r>
              <a:rPr lang="ko-KR" altLang="en-US" b="1" dirty="0" smtClean="0">
                <a:latin typeface="+mn-ea"/>
              </a:rPr>
              <a:t>에 저장</a:t>
            </a:r>
            <a:endParaRPr lang="en-US" altLang="ko-KR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036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데이터를 사용한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314</a:t>
            </a:fld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456573" y="835373"/>
            <a:ext cx="102208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en-US" altLang="ko-KR" b="1" dirty="0" smtClean="0">
                <a:latin typeface="+mn-ea"/>
              </a:rPr>
              <a:t>LDA</a:t>
            </a:r>
            <a:r>
              <a:rPr lang="ko-KR" altLang="en-US" b="1" dirty="0" smtClean="0">
                <a:latin typeface="+mn-ea"/>
              </a:rPr>
              <a:t>를 사용하기 위해 라이브러리 </a:t>
            </a:r>
            <a:r>
              <a:rPr lang="en-US" altLang="ko-KR" b="1" dirty="0" err="1" smtClean="0">
                <a:latin typeface="+mn-ea"/>
              </a:rPr>
              <a:t>LinearDiscriminantAnalysis</a:t>
            </a:r>
            <a:r>
              <a:rPr lang="ko-KR" altLang="en-US" b="1" dirty="0" smtClean="0">
                <a:latin typeface="+mn-ea"/>
              </a:rPr>
              <a:t>를 사용해 선형 판별 분석을 위한 모듈 </a:t>
            </a:r>
            <a:r>
              <a:rPr lang="en-US" altLang="ko-KR" b="1" dirty="0" err="1" smtClean="0">
                <a:latin typeface="+mn-ea"/>
              </a:rPr>
              <a:t>lda</a:t>
            </a:r>
            <a:r>
              <a:rPr lang="ko-KR" altLang="en-US" b="1" dirty="0" smtClean="0">
                <a:latin typeface="+mn-ea"/>
              </a:rPr>
              <a:t>를 생성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ko-KR" altLang="en-US" b="1" dirty="0" err="1" smtClean="0">
                <a:latin typeface="+mn-ea"/>
              </a:rPr>
              <a:t>고유값을</a:t>
            </a:r>
            <a:r>
              <a:rPr lang="ko-KR" altLang="en-US" b="1" dirty="0" smtClean="0">
                <a:latin typeface="+mn-ea"/>
              </a:rPr>
              <a:t> 사용해 클래스를 구분하는 벡터를 구하기 위해 </a:t>
            </a:r>
            <a:r>
              <a:rPr lang="en-US" altLang="ko-KR" b="1" dirty="0" smtClean="0">
                <a:latin typeface="+mn-ea"/>
              </a:rPr>
              <a:t>solve</a:t>
            </a:r>
            <a:r>
              <a:rPr lang="ko-KR" altLang="en-US" b="1" dirty="0" smtClean="0">
                <a:latin typeface="+mn-ea"/>
              </a:rPr>
              <a:t>를 </a:t>
            </a:r>
            <a:r>
              <a:rPr lang="en-US" altLang="ko-KR" b="1" dirty="0" err="1" smtClean="0">
                <a:latin typeface="+mn-ea"/>
              </a:rPr>
              <a:t>eigen</a:t>
            </a:r>
            <a:r>
              <a:rPr lang="ko-KR" altLang="en-US" b="1" dirty="0" smtClean="0">
                <a:latin typeface="+mn-ea"/>
              </a:rPr>
              <a:t>으로 설정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ko-KR" altLang="en-US" b="1" dirty="0" smtClean="0">
                <a:latin typeface="+mn-ea"/>
              </a:rPr>
              <a:t>주성분을 두 개 추출하기 위해 </a:t>
            </a:r>
            <a:r>
              <a:rPr lang="en-US" altLang="ko-KR" b="1" dirty="0" err="1" smtClean="0">
                <a:latin typeface="+mn-ea"/>
              </a:rPr>
              <a:t>n_components</a:t>
            </a:r>
            <a:r>
              <a:rPr lang="ko-KR" altLang="en-US" b="1" dirty="0" smtClean="0">
                <a:latin typeface="+mn-ea"/>
              </a:rPr>
              <a:t>를 </a:t>
            </a:r>
            <a:r>
              <a:rPr lang="en-US" altLang="ko-KR" b="1" dirty="0" smtClean="0">
                <a:latin typeface="+mn-ea"/>
              </a:rPr>
              <a:t>2</a:t>
            </a:r>
            <a:r>
              <a:rPr lang="ko-KR" altLang="en-US" b="1" dirty="0" smtClean="0">
                <a:latin typeface="+mn-ea"/>
              </a:rPr>
              <a:t>로 설정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ko-KR" altLang="en-US" b="1" dirty="0" smtClean="0">
                <a:latin typeface="+mn-ea"/>
              </a:rPr>
              <a:t>속성 데이터 </a:t>
            </a:r>
            <a:r>
              <a:rPr lang="en-US" altLang="ko-KR" b="1" dirty="0" smtClean="0">
                <a:latin typeface="+mn-ea"/>
              </a:rPr>
              <a:t>x, </a:t>
            </a:r>
            <a:r>
              <a:rPr lang="ko-KR" altLang="en-US" b="1" dirty="0" smtClean="0">
                <a:latin typeface="+mn-ea"/>
              </a:rPr>
              <a:t>클래스 데이터</a:t>
            </a:r>
            <a:r>
              <a:rPr lang="en-US" altLang="ko-KR" b="1" dirty="0" smtClean="0">
                <a:latin typeface="+mn-ea"/>
              </a:rPr>
              <a:t>y</a:t>
            </a:r>
            <a:r>
              <a:rPr lang="ko-KR" altLang="en-US" b="1" dirty="0" smtClean="0">
                <a:latin typeface="+mn-ea"/>
              </a:rPr>
              <a:t>와 </a:t>
            </a:r>
            <a:r>
              <a:rPr lang="en-US" altLang="ko-KR" b="1" dirty="0" smtClean="0">
                <a:latin typeface="+mn-ea"/>
              </a:rPr>
              <a:t>fit </a:t>
            </a:r>
            <a:r>
              <a:rPr lang="ko-KR" altLang="en-US" b="1" dirty="0" smtClean="0">
                <a:latin typeface="+mn-ea"/>
              </a:rPr>
              <a:t>함수를 사용해 </a:t>
            </a:r>
            <a:r>
              <a:rPr lang="en-US" altLang="ko-KR" b="1" dirty="0" err="1" smtClean="0">
                <a:latin typeface="+mn-ea"/>
              </a:rPr>
              <a:t>lda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모델을 훈련시키고</a:t>
            </a:r>
            <a:r>
              <a:rPr lang="en-US" altLang="ko-KR" b="1" dirty="0">
                <a:latin typeface="+mn-ea"/>
              </a:rPr>
              <a:t/>
            </a:r>
            <a:br>
              <a:rPr lang="en-US" altLang="ko-KR" b="1" dirty="0">
                <a:latin typeface="+mn-ea"/>
              </a:rPr>
            </a:br>
            <a:r>
              <a:rPr lang="en-US" altLang="ko-KR" b="1" dirty="0" smtClean="0">
                <a:latin typeface="+mn-ea"/>
              </a:rPr>
              <a:t>transform </a:t>
            </a:r>
            <a:r>
              <a:rPr lang="ko-KR" altLang="en-US" b="1" dirty="0" smtClean="0">
                <a:latin typeface="+mn-ea"/>
              </a:rPr>
              <a:t>함수를 사용해 차원 축소를 진행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ko-KR" altLang="en-US" b="1" dirty="0" smtClean="0">
                <a:latin typeface="+mn-ea"/>
              </a:rPr>
              <a:t>차원 축소 결과를 변수 </a:t>
            </a:r>
            <a:r>
              <a:rPr lang="en-US" altLang="ko-KR" b="1" dirty="0" err="1" smtClean="0">
                <a:latin typeface="+mn-ea"/>
              </a:rPr>
              <a:t>x_l</a:t>
            </a:r>
            <a:r>
              <a:rPr lang="ko-KR" altLang="en-US" b="1" dirty="0" smtClean="0">
                <a:latin typeface="+mn-ea"/>
              </a:rPr>
              <a:t>에 저장</a:t>
            </a:r>
            <a:endParaRPr lang="en-US" altLang="ko-KR" b="1" dirty="0" smtClean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9725" y="3069975"/>
            <a:ext cx="89725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9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데이터를 사용한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315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0276" y="843282"/>
            <a:ext cx="10902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산포도 그리기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31859" y="1279819"/>
            <a:ext cx="102208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ko-KR" altLang="en-US" b="1" dirty="0" smtClean="0">
                <a:latin typeface="+mn-ea"/>
              </a:rPr>
              <a:t>산포도를 그리기 위한 </a:t>
            </a:r>
            <a:r>
              <a:rPr lang="en-US" altLang="ko-KR" b="1" dirty="0" smtClean="0">
                <a:latin typeface="+mn-ea"/>
              </a:rPr>
              <a:t>figure</a:t>
            </a:r>
            <a:r>
              <a:rPr lang="ko-KR" altLang="en-US" b="1" dirty="0" smtClean="0">
                <a:latin typeface="+mn-ea"/>
              </a:rPr>
              <a:t>의 크기를 설정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/>
            </a:pPr>
            <a:r>
              <a:rPr lang="ko-KR" altLang="en-US" b="1" dirty="0" smtClean="0">
                <a:latin typeface="+mn-ea"/>
              </a:rPr>
              <a:t>클래스마다 색상을 다르게 표시하기 위해 색상을 붉은색과 푸른색으로 설정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 startAt="4"/>
            </a:pPr>
            <a:r>
              <a:rPr lang="en-US" altLang="ko-KR" b="1" dirty="0" smtClean="0">
                <a:latin typeface="+mn-ea"/>
              </a:rPr>
              <a:t>for</a:t>
            </a:r>
            <a:r>
              <a:rPr lang="ko-KR" altLang="en-US" b="1" dirty="0" smtClean="0">
                <a:latin typeface="+mn-ea"/>
              </a:rPr>
              <a:t>문을 사용해 데이터를 산포도에 그림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ko-KR" altLang="en-US" b="1" dirty="0" smtClean="0">
                <a:latin typeface="+mn-ea"/>
              </a:rPr>
              <a:t>색상</a:t>
            </a:r>
            <a:r>
              <a:rPr lang="en-US" altLang="ko-KR" b="1" dirty="0" smtClean="0">
                <a:latin typeface="+mn-ea"/>
              </a:rPr>
              <a:t>[</a:t>
            </a:r>
            <a:r>
              <a:rPr lang="en-US" altLang="ko-KR" b="1" dirty="0" err="1" smtClean="0">
                <a:latin typeface="+mn-ea"/>
              </a:rPr>
              <a:t>red,blue</a:t>
            </a:r>
            <a:r>
              <a:rPr lang="en-US" altLang="ko-KR" b="1" dirty="0" smtClean="0">
                <a:latin typeface="+mn-ea"/>
              </a:rPr>
              <a:t>]</a:t>
            </a:r>
            <a:r>
              <a:rPr lang="ko-KR" altLang="en-US" b="1" dirty="0" smtClean="0">
                <a:latin typeface="+mn-ea"/>
              </a:rPr>
              <a:t>과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클래스</a:t>
            </a:r>
            <a:r>
              <a:rPr lang="en-US" altLang="ko-KR" b="1" dirty="0" smtClean="0">
                <a:latin typeface="+mn-ea"/>
              </a:rPr>
              <a:t>[0,1], </a:t>
            </a:r>
            <a:r>
              <a:rPr lang="ko-KR" altLang="en-US" b="1" dirty="0" smtClean="0">
                <a:latin typeface="+mn-ea"/>
              </a:rPr>
              <a:t>클래스 이름</a:t>
            </a:r>
            <a:r>
              <a:rPr lang="en-US" altLang="ko-KR" b="1" dirty="0" smtClean="0">
                <a:latin typeface="+mn-ea"/>
              </a:rPr>
              <a:t>[</a:t>
            </a:r>
            <a:r>
              <a:rPr lang="en-US" altLang="ko-KR" b="1" dirty="0" err="1" smtClean="0">
                <a:latin typeface="+mn-ea"/>
              </a:rPr>
              <a:t>malignant,benign</a:t>
            </a:r>
            <a:r>
              <a:rPr lang="en-US" altLang="ko-KR" b="1" dirty="0" smtClean="0">
                <a:latin typeface="+mn-ea"/>
              </a:rPr>
              <a:t>]</a:t>
            </a:r>
            <a:r>
              <a:rPr lang="ko-KR" altLang="en-US" b="1" dirty="0" smtClean="0">
                <a:latin typeface="+mn-ea"/>
              </a:rPr>
              <a:t>을 내장함수 </a:t>
            </a:r>
            <a:r>
              <a:rPr lang="en-US" altLang="ko-KR" b="1" dirty="0" smtClean="0">
                <a:latin typeface="+mn-ea"/>
              </a:rPr>
              <a:t>zip</a:t>
            </a:r>
            <a:r>
              <a:rPr lang="ko-KR" altLang="en-US" b="1" dirty="0" smtClean="0">
                <a:latin typeface="+mn-ea"/>
              </a:rPr>
              <a:t>으로 묶음</a:t>
            </a:r>
            <a:r>
              <a:rPr lang="en-US" altLang="ko-KR" b="1" dirty="0">
                <a:latin typeface="+mn-ea"/>
              </a:rPr>
              <a:t/>
            </a:r>
            <a:br>
              <a:rPr lang="en-US" altLang="ko-KR" b="1" dirty="0">
                <a:latin typeface="+mn-ea"/>
              </a:rPr>
            </a:br>
            <a:r>
              <a:rPr lang="en-US" altLang="ko-KR" b="1" dirty="0" smtClean="0">
                <a:latin typeface="+mn-ea"/>
              </a:rPr>
              <a:t>zip</a:t>
            </a:r>
            <a:r>
              <a:rPr lang="ko-KR" altLang="en-US" b="1" dirty="0" smtClean="0">
                <a:latin typeface="+mn-ea"/>
              </a:rPr>
              <a:t>함수를 사용하면 동일한 개수로 이루어진 </a:t>
            </a:r>
            <a:r>
              <a:rPr lang="ko-KR" altLang="en-US" b="1" dirty="0" err="1" smtClean="0">
                <a:latin typeface="+mn-ea"/>
              </a:rPr>
              <a:t>자료형을</a:t>
            </a:r>
            <a:r>
              <a:rPr lang="ko-KR" altLang="en-US" b="1" dirty="0" smtClean="0">
                <a:latin typeface="+mn-ea"/>
              </a:rPr>
              <a:t> 묶을 수 있음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ko-KR" altLang="en-US" b="1" dirty="0" smtClean="0">
                <a:latin typeface="+mn-ea"/>
              </a:rPr>
              <a:t>각 색상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클래스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클래스 이름에 대한 데이터를 하나씩 산포도로 그림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 startAt="5"/>
            </a:pPr>
            <a:r>
              <a:rPr lang="en-US" altLang="ko-KR" b="1" dirty="0" smtClean="0">
                <a:latin typeface="+mn-ea"/>
              </a:rPr>
              <a:t>scatter </a:t>
            </a:r>
            <a:r>
              <a:rPr lang="ko-KR" altLang="en-US" b="1" dirty="0" smtClean="0">
                <a:latin typeface="+mn-ea"/>
              </a:rPr>
              <a:t>함수를 사용해 주성분 </a:t>
            </a:r>
            <a:r>
              <a:rPr lang="en-US" altLang="ko-KR" b="1" dirty="0" err="1" smtClean="0">
                <a:latin typeface="+mn-ea"/>
              </a:rPr>
              <a:t>x_l</a:t>
            </a:r>
            <a:r>
              <a:rPr lang="ko-KR" altLang="en-US" b="1" dirty="0" smtClean="0">
                <a:latin typeface="+mn-ea"/>
              </a:rPr>
              <a:t>의 클래스 </a:t>
            </a:r>
            <a:r>
              <a:rPr lang="en-US" altLang="ko-KR" b="1" dirty="0" smtClean="0">
                <a:latin typeface="+mn-ea"/>
              </a:rPr>
              <a:t>y</a:t>
            </a:r>
            <a:r>
              <a:rPr lang="ko-KR" altLang="en-US" b="1" dirty="0" smtClean="0">
                <a:latin typeface="+mn-ea"/>
              </a:rPr>
              <a:t>가 </a:t>
            </a:r>
            <a:r>
              <a:rPr lang="en-US" altLang="ko-KR" b="1" dirty="0" err="1" smtClean="0">
                <a:latin typeface="+mn-ea"/>
              </a:rPr>
              <a:t>i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즉</a:t>
            </a:r>
            <a:r>
              <a:rPr lang="en-US" altLang="ko-KR" b="1" dirty="0" smtClean="0">
                <a:latin typeface="+mn-ea"/>
              </a:rPr>
              <a:t>, 0 </a:t>
            </a:r>
            <a:r>
              <a:rPr lang="ko-KR" altLang="en-US" b="1" dirty="0" smtClean="0">
                <a:latin typeface="+mn-ea"/>
              </a:rPr>
              <a:t>또는 </a:t>
            </a:r>
            <a:r>
              <a:rPr lang="en-US" altLang="ko-KR" b="1" dirty="0" smtClean="0">
                <a:latin typeface="+mn-ea"/>
              </a:rPr>
              <a:t>1</a:t>
            </a:r>
            <a:r>
              <a:rPr lang="ko-KR" altLang="en-US" b="1" dirty="0" smtClean="0">
                <a:latin typeface="+mn-ea"/>
              </a:rPr>
              <a:t>인지 확인 후</a:t>
            </a:r>
            <a:r>
              <a:rPr lang="en-US" altLang="ko-KR" b="1" dirty="0" smtClean="0">
                <a:latin typeface="+mn-ea"/>
              </a:rPr>
              <a:t>, </a:t>
            </a:r>
            <a:br>
              <a:rPr lang="en-US" altLang="ko-KR" b="1" dirty="0" smtClean="0">
                <a:latin typeface="+mn-ea"/>
              </a:rPr>
            </a:br>
            <a:r>
              <a:rPr lang="en-US" altLang="ko-KR" b="1" dirty="0" err="1" smtClean="0">
                <a:latin typeface="+mn-ea"/>
              </a:rPr>
              <a:t>x_l</a:t>
            </a:r>
            <a:r>
              <a:rPr lang="ko-KR" altLang="en-US" b="1" dirty="0" smtClean="0">
                <a:latin typeface="+mn-ea"/>
              </a:rPr>
              <a:t>의 </a:t>
            </a:r>
            <a:r>
              <a:rPr lang="en-US" altLang="ko-KR" b="1" dirty="0" smtClean="0">
                <a:latin typeface="+mn-ea"/>
              </a:rPr>
              <a:t>0</a:t>
            </a:r>
            <a:r>
              <a:rPr lang="ko-KR" altLang="en-US" b="1" dirty="0" smtClean="0">
                <a:latin typeface="+mn-ea"/>
              </a:rPr>
              <a:t>번 속성을 </a:t>
            </a:r>
            <a:r>
              <a:rPr lang="en-US" altLang="ko-KR" b="1" dirty="0" smtClean="0">
                <a:latin typeface="+mn-ea"/>
              </a:rPr>
              <a:t>x</a:t>
            </a:r>
            <a:r>
              <a:rPr lang="ko-KR" altLang="en-US" b="1" dirty="0" smtClean="0">
                <a:latin typeface="+mn-ea"/>
              </a:rPr>
              <a:t>축 값</a:t>
            </a:r>
            <a:r>
              <a:rPr lang="en-US" altLang="ko-KR" b="1" dirty="0" smtClean="0">
                <a:latin typeface="+mn-ea"/>
              </a:rPr>
              <a:t>, 1</a:t>
            </a:r>
            <a:r>
              <a:rPr lang="ko-KR" altLang="en-US" b="1" dirty="0" smtClean="0">
                <a:latin typeface="+mn-ea"/>
              </a:rPr>
              <a:t>번 속성을 </a:t>
            </a:r>
            <a:r>
              <a:rPr lang="en-US" altLang="ko-KR" b="1" dirty="0" smtClean="0">
                <a:latin typeface="+mn-ea"/>
              </a:rPr>
              <a:t>y</a:t>
            </a:r>
            <a:r>
              <a:rPr lang="ko-KR" altLang="en-US" b="1" dirty="0" smtClean="0">
                <a:latin typeface="+mn-ea"/>
              </a:rPr>
              <a:t>축 값으로 지정하고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ko-KR" altLang="en-US" b="1" dirty="0" smtClean="0">
                <a:latin typeface="+mn-ea"/>
              </a:rPr>
              <a:t>해당 클래스 인덱스에 해당하는 색상으로 표시하고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ko-KR" altLang="en-US" b="1" dirty="0" smtClean="0">
                <a:latin typeface="+mn-ea"/>
              </a:rPr>
              <a:t>라벨을 클래스 이름으로 설정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 startAt="7"/>
            </a:pPr>
            <a:r>
              <a:rPr lang="en-US" altLang="ko-KR" b="1" dirty="0" smtClean="0">
                <a:latin typeface="+mn-ea"/>
              </a:rPr>
              <a:t>legend </a:t>
            </a:r>
            <a:r>
              <a:rPr lang="ko-KR" altLang="en-US" b="1" dirty="0" smtClean="0">
                <a:latin typeface="+mn-ea"/>
              </a:rPr>
              <a:t>함수를 사용해 도표 설명</a:t>
            </a:r>
            <a:r>
              <a:rPr lang="en-US" altLang="ko-KR" b="1" dirty="0" smtClean="0">
                <a:latin typeface="+mn-ea"/>
              </a:rPr>
              <a:t>(legend)</a:t>
            </a:r>
            <a:r>
              <a:rPr lang="ko-KR" altLang="en-US" b="1" dirty="0" smtClean="0">
                <a:latin typeface="+mn-ea"/>
              </a:rPr>
              <a:t>을 표시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 startAt="7"/>
            </a:pPr>
            <a:r>
              <a:rPr lang="en-US" altLang="ko-KR" b="1" dirty="0" err="1" smtClean="0">
                <a:latin typeface="+mn-ea"/>
              </a:rPr>
              <a:t>xlabel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함수를 사용해 </a:t>
            </a:r>
            <a:r>
              <a:rPr lang="en-US" altLang="ko-KR" b="1" dirty="0" smtClean="0">
                <a:latin typeface="+mn-ea"/>
              </a:rPr>
              <a:t>x</a:t>
            </a:r>
            <a:r>
              <a:rPr lang="ko-KR" altLang="en-US" b="1" dirty="0" smtClean="0">
                <a:latin typeface="+mn-ea"/>
              </a:rPr>
              <a:t>축 이름 </a:t>
            </a:r>
            <a:r>
              <a:rPr lang="en-US" altLang="ko-KR" b="1" dirty="0" smtClean="0">
                <a:latin typeface="+mn-ea"/>
              </a:rPr>
              <a:t>LD1</a:t>
            </a:r>
            <a:r>
              <a:rPr lang="ko-KR" altLang="en-US" b="1" dirty="0" smtClean="0">
                <a:latin typeface="+mn-ea"/>
              </a:rPr>
              <a:t>를 표시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 startAt="7"/>
            </a:pPr>
            <a:r>
              <a:rPr lang="en-US" altLang="ko-KR" b="1" dirty="0" err="1" smtClean="0">
                <a:latin typeface="+mn-ea"/>
              </a:rPr>
              <a:t>ylabel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함수를 사용해 </a:t>
            </a:r>
            <a:r>
              <a:rPr lang="en-US" altLang="ko-KR" b="1" dirty="0" smtClean="0">
                <a:latin typeface="+mn-ea"/>
              </a:rPr>
              <a:t>y</a:t>
            </a:r>
            <a:r>
              <a:rPr lang="ko-KR" altLang="en-US" b="1" dirty="0" smtClean="0">
                <a:latin typeface="+mn-ea"/>
              </a:rPr>
              <a:t>축 이름 </a:t>
            </a:r>
            <a:r>
              <a:rPr lang="en-US" altLang="ko-KR" b="1" dirty="0" smtClean="0">
                <a:latin typeface="+mn-ea"/>
              </a:rPr>
              <a:t>LD2</a:t>
            </a:r>
            <a:r>
              <a:rPr lang="ko-KR" altLang="en-US" b="1" dirty="0" smtClean="0">
                <a:latin typeface="+mn-ea"/>
              </a:rPr>
              <a:t>를 표시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buClr>
                <a:srgbClr val="0000FF"/>
              </a:buClr>
              <a:buFont typeface="+mj-ea"/>
              <a:buAutoNum type="circleNumDbPlain" startAt="7"/>
            </a:pPr>
            <a:r>
              <a:rPr lang="en-US" altLang="ko-KR" b="1" dirty="0" smtClean="0">
                <a:latin typeface="+mn-ea"/>
              </a:rPr>
              <a:t>show </a:t>
            </a:r>
            <a:r>
              <a:rPr lang="ko-KR" altLang="en-US" b="1" dirty="0" smtClean="0">
                <a:latin typeface="+mn-ea"/>
              </a:rPr>
              <a:t>함수를 사용해 산포도 시각화</a:t>
            </a:r>
            <a:endParaRPr lang="en-US" altLang="ko-KR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591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데이터를 사용한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316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4963" y="784374"/>
            <a:ext cx="8982075" cy="2695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77414" y="2178909"/>
            <a:ext cx="4320975" cy="414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2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61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데이터를 사용한 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317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0646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smtClean="0">
                <a:latin typeface="+mn-ea"/>
              </a:rPr>
              <a:t>원본</a:t>
            </a:r>
            <a:r>
              <a:rPr lang="en-US" altLang="ko-KR" sz="2000" b="1" dirty="0" smtClean="0">
                <a:latin typeface="+mn-ea"/>
              </a:rPr>
              <a:t>, PCA, LDA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30361" y="4891561"/>
            <a:ext cx="10902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latin typeface="+mn-ea"/>
              </a:rPr>
              <a:t>30</a:t>
            </a:r>
            <a:r>
              <a:rPr lang="ko-KR" altLang="en-US" sz="2000" b="1" dirty="0" smtClean="0">
                <a:latin typeface="+mn-ea"/>
              </a:rPr>
              <a:t>개의 속성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즉 </a:t>
            </a:r>
            <a:r>
              <a:rPr lang="en-US" altLang="ko-KR" sz="2000" b="1" dirty="0" smtClean="0">
                <a:latin typeface="+mn-ea"/>
              </a:rPr>
              <a:t>30</a:t>
            </a:r>
            <a:r>
              <a:rPr lang="ko-KR" altLang="en-US" sz="2000" b="1" dirty="0" smtClean="0">
                <a:latin typeface="+mn-ea"/>
              </a:rPr>
              <a:t>차원의 데이터에 </a:t>
            </a:r>
            <a:r>
              <a:rPr lang="en-US" altLang="ko-KR" sz="2000" b="1" dirty="0">
                <a:latin typeface="+mn-ea"/>
              </a:rPr>
              <a:t>PCA, LDA</a:t>
            </a:r>
            <a:r>
              <a:rPr lang="ko-KR" altLang="en-US" sz="2000" b="1" dirty="0">
                <a:latin typeface="+mn-ea"/>
              </a:rPr>
              <a:t>를 </a:t>
            </a:r>
            <a:r>
              <a:rPr lang="ko-KR" altLang="en-US" sz="2000" b="1" dirty="0" smtClean="0">
                <a:latin typeface="+mn-ea"/>
              </a:rPr>
              <a:t>사용해 </a:t>
            </a:r>
            <a:r>
              <a:rPr lang="en-US" altLang="ko-KR" sz="2000" b="1" dirty="0" smtClean="0">
                <a:latin typeface="+mn-ea"/>
              </a:rPr>
              <a:t>2</a:t>
            </a:r>
            <a:r>
              <a:rPr lang="ko-KR" altLang="en-US" sz="2000" b="1" dirty="0" smtClean="0">
                <a:latin typeface="+mn-ea"/>
              </a:rPr>
              <a:t>차원으로 축소</a:t>
            </a:r>
            <a:endParaRPr lang="en-US" altLang="ko-KR" sz="2000" b="1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7495" y="1404691"/>
            <a:ext cx="3309994" cy="32297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66172" y="1409526"/>
            <a:ext cx="3384455" cy="32668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6079" y="1403048"/>
            <a:ext cx="3357721" cy="32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9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981950" y="6356354"/>
            <a:ext cx="2057400" cy="365125"/>
          </a:xfrm>
        </p:spPr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19759" y="2996952"/>
            <a:ext cx="435247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.5</a:t>
            </a:r>
            <a:r>
              <a:rPr lang="ko-KR" altLang="en-US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상관관계 분석</a:t>
            </a:r>
            <a:endParaRPr lang="en-US" altLang="ko-KR" sz="40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30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7877" y="808892"/>
            <a:ext cx="47820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◆ 학습목차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상관계수와 상관관계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상관관계 분석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미세먼지 데이터를 이용한 </a:t>
            </a:r>
            <a:r>
              <a:rPr lang="ko-KR" altLang="en-US" dirty="0"/>
              <a:t>상관관계 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미세먼지와 </a:t>
            </a:r>
            <a:r>
              <a:rPr lang="ko-KR" altLang="en-US" dirty="0"/>
              <a:t>기상 </a:t>
            </a:r>
            <a:r>
              <a:rPr lang="ko-KR" altLang="en-US" dirty="0" smtClean="0"/>
              <a:t>요인간의 상관관계 </a:t>
            </a:r>
            <a:r>
              <a:rPr lang="ko-KR" altLang="en-US" dirty="0"/>
              <a:t>분석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97877" y="2907322"/>
            <a:ext cx="1123070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◆ 학습목표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1. </a:t>
            </a:r>
            <a:r>
              <a:rPr lang="ko-KR" altLang="en-US" dirty="0" smtClean="0"/>
              <a:t>강의에 대해 전반적으로 파악할 수 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2. </a:t>
            </a:r>
            <a:r>
              <a:rPr lang="ko-KR" altLang="en-US" dirty="0" smtClean="0"/>
              <a:t>상관계수의 기본개념을 알아본다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3. </a:t>
            </a:r>
            <a:r>
              <a:rPr lang="ko-KR" altLang="en-US" dirty="0" smtClean="0"/>
              <a:t>상관관계 분석의 기본개념을 알아본다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4. </a:t>
            </a:r>
            <a:r>
              <a:rPr lang="ko-KR" altLang="en-US" dirty="0" smtClean="0"/>
              <a:t>미세먼지 데이터를 이용해 상관관계 분석을 추가 학습할 수 있는 방법을 알아본다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5. </a:t>
            </a:r>
            <a:r>
              <a:rPr lang="ko-KR" altLang="en-US" dirty="0" smtClean="0"/>
              <a:t>기상요인</a:t>
            </a:r>
            <a:r>
              <a:rPr lang="en-US" altLang="ko-KR" dirty="0"/>
              <a:t> </a:t>
            </a:r>
            <a:r>
              <a:rPr lang="ko-KR" altLang="en-US" dirty="0" smtClean="0"/>
              <a:t>데이터를 이용해 상관관계 분석을 추가 학습할 수 있는 방법을 알아본다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319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57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5. </a:t>
            </a:r>
            <a:r>
              <a:rPr lang="ko-KR" altLang="en-US" sz="2400" b="1" dirty="0" smtClean="0">
                <a:latin typeface="+mn-ea"/>
              </a:rPr>
              <a:t>단일선형회귀분석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1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7"/>
            </a:pPr>
            <a:r>
              <a:rPr lang="ko-KR" altLang="en-US" dirty="0" smtClean="0">
                <a:latin typeface="+mn-ea"/>
              </a:rPr>
              <a:t>성능평가 하기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0645" y="2800351"/>
            <a:ext cx="11181471" cy="333102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모듈 설명</a:t>
            </a:r>
            <a:endParaRPr lang="en-US" altLang="ko-KR" dirty="0"/>
          </a:p>
          <a:p>
            <a:pPr marL="342900" indent="-342900" fontAlgn="base">
              <a:buFontTx/>
              <a:buChar char="-"/>
            </a:pPr>
            <a:r>
              <a:rPr lang="en-US" altLang="ko-KR" dirty="0" err="1"/>
              <a:t>mean_squared_error</a:t>
            </a:r>
            <a:r>
              <a:rPr lang="en-US" altLang="ko-KR" dirty="0"/>
              <a:t> : </a:t>
            </a:r>
            <a:r>
              <a:rPr lang="en-US" altLang="ko-KR" dirty="0" err="1" smtClean="0"/>
              <a:t>sklearn</a:t>
            </a:r>
            <a:r>
              <a:rPr lang="en-US" altLang="ko-KR" dirty="0" smtClean="0"/>
              <a:t> </a:t>
            </a:r>
            <a:r>
              <a:rPr lang="ko-KR" altLang="en-US" dirty="0"/>
              <a:t>패키지에서 제공하는 </a:t>
            </a:r>
            <a:r>
              <a:rPr lang="en-US" altLang="ko-KR" dirty="0"/>
              <a:t>MSE</a:t>
            </a:r>
            <a:r>
              <a:rPr lang="ko-KR" altLang="en-US" dirty="0"/>
              <a:t>를 구하기 위한 </a:t>
            </a:r>
            <a:r>
              <a:rPr lang="ko-KR" altLang="en-US" dirty="0" smtClean="0"/>
              <a:t>모듈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함수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sklearn.metrics.score</a:t>
            </a:r>
            <a:r>
              <a:rPr lang="en-US" altLang="ko-KR" dirty="0" smtClean="0">
                <a:latin typeface="+mn-ea"/>
              </a:rPr>
              <a:t> : </a:t>
            </a:r>
            <a:r>
              <a:rPr lang="ko-KR" altLang="en-US" dirty="0" smtClean="0">
                <a:latin typeface="+mn-ea"/>
              </a:rPr>
              <a:t>샘플 데이터를 통해 예측한 결과 값과 정확한 결과 값을 비교해서 성능을 평가하는 함수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코드 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score(X </a:t>
            </a:r>
            <a:r>
              <a:rPr lang="en-US" altLang="ko-KR" dirty="0">
                <a:latin typeface="+mn-ea"/>
              </a:rPr>
              <a:t>= </a:t>
            </a:r>
            <a:r>
              <a:rPr lang="en-US" altLang="ko-KR" dirty="0" err="1">
                <a:latin typeface="+mn-ea"/>
              </a:rPr>
              <a:t>pd.DataFrame</a:t>
            </a:r>
            <a:r>
              <a:rPr lang="en-US" altLang="ko-KR" dirty="0">
                <a:latin typeface="+mn-ea"/>
              </a:rPr>
              <a:t>(data[“x”]), y = data[“y”]) : </a:t>
            </a:r>
            <a:r>
              <a:rPr lang="ko-KR" altLang="en-US" dirty="0">
                <a:latin typeface="+mn-ea"/>
              </a:rPr>
              <a:t>독립변수 </a:t>
            </a:r>
            <a:r>
              <a:rPr lang="en-US" altLang="ko-KR" dirty="0">
                <a:latin typeface="+mn-ea"/>
              </a:rPr>
              <a:t>“x” </a:t>
            </a:r>
            <a:r>
              <a:rPr lang="ko-KR" altLang="en-US" dirty="0">
                <a:latin typeface="+mn-ea"/>
              </a:rPr>
              <a:t>를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차원 </a:t>
            </a:r>
            <a:r>
              <a:rPr lang="en-US" altLang="ko-KR" dirty="0" err="1">
                <a:latin typeface="+mn-ea"/>
              </a:rPr>
              <a:t>DataFrame</a:t>
            </a:r>
            <a:r>
              <a:rPr lang="ko-KR" altLang="en-US" dirty="0">
                <a:latin typeface="+mn-ea"/>
              </a:rPr>
              <a:t>형태로 교체 후 </a:t>
            </a:r>
            <a:r>
              <a:rPr lang="en-US" altLang="ko-KR" dirty="0">
                <a:latin typeface="+mn-ea"/>
              </a:rPr>
              <a:t>X</a:t>
            </a:r>
            <a:r>
              <a:rPr lang="ko-KR" altLang="en-US" dirty="0">
                <a:latin typeface="+mn-ea"/>
              </a:rPr>
              <a:t>값으로 지정해주고 종속변수 </a:t>
            </a:r>
            <a:r>
              <a:rPr lang="en-US" altLang="ko-KR" dirty="0">
                <a:latin typeface="+mn-ea"/>
              </a:rPr>
              <a:t>“y”</a:t>
            </a:r>
            <a:r>
              <a:rPr lang="ko-KR" altLang="en-US" dirty="0">
                <a:latin typeface="+mn-ea"/>
              </a:rPr>
              <a:t>값은 </a:t>
            </a:r>
            <a:r>
              <a:rPr lang="en-US" altLang="ko-KR" dirty="0">
                <a:latin typeface="+mn-ea"/>
              </a:rPr>
              <a:t>y</a:t>
            </a:r>
            <a:r>
              <a:rPr lang="ko-KR" altLang="en-US" dirty="0">
                <a:latin typeface="+mn-ea"/>
              </a:rPr>
              <a:t>값으로 지정해서 </a:t>
            </a:r>
            <a:r>
              <a:rPr lang="ko-KR" altLang="en-US" dirty="0" smtClean="0">
                <a:latin typeface="+mn-ea"/>
              </a:rPr>
              <a:t>학습한 모델을 통해 성능을 평가함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mean_squared_error</a:t>
            </a:r>
            <a:r>
              <a:rPr lang="en-US" altLang="ko-KR" dirty="0" smtClean="0">
                <a:latin typeface="+mn-ea"/>
              </a:rPr>
              <a:t>(prediction, data</a:t>
            </a:r>
            <a:r>
              <a:rPr lang="en-US" altLang="ko-KR" dirty="0">
                <a:latin typeface="+mn-ea"/>
              </a:rPr>
              <a:t>[“y”]) : </a:t>
            </a:r>
            <a:r>
              <a:rPr lang="ko-KR" altLang="en-US" dirty="0" smtClean="0">
                <a:latin typeface="+mn-ea"/>
              </a:rPr>
              <a:t>학습한 </a:t>
            </a:r>
            <a:r>
              <a:rPr lang="ko-KR" altLang="en-US" dirty="0">
                <a:latin typeface="+mn-ea"/>
              </a:rPr>
              <a:t>모델을 </a:t>
            </a:r>
            <a:r>
              <a:rPr lang="ko-KR" altLang="en-US" dirty="0" smtClean="0">
                <a:latin typeface="+mn-ea"/>
              </a:rPr>
              <a:t>통해 나온 예측 값이 저장된</a:t>
            </a:r>
            <a:r>
              <a:rPr lang="en-US" altLang="ko-KR" dirty="0" smtClean="0">
                <a:latin typeface="+mn-ea"/>
              </a:rPr>
              <a:t> “prediction” </a:t>
            </a:r>
            <a:r>
              <a:rPr lang="ko-KR" altLang="en-US" dirty="0" smtClean="0">
                <a:latin typeface="+mn-ea"/>
              </a:rPr>
              <a:t>변수와 예측하고자 하는 실제 값이 저장된 </a:t>
            </a:r>
            <a:r>
              <a:rPr lang="en-US" altLang="ko-KR" dirty="0" smtClean="0">
                <a:latin typeface="+mn-ea"/>
              </a:rPr>
              <a:t>“y”</a:t>
            </a:r>
            <a:r>
              <a:rPr lang="ko-KR" altLang="en-US" dirty="0" smtClean="0">
                <a:latin typeface="+mn-ea"/>
              </a:rPr>
              <a:t>값을 입력해 </a:t>
            </a:r>
            <a:r>
              <a:rPr lang="en-US" altLang="ko-KR" dirty="0" err="1" smtClean="0">
                <a:latin typeface="+mn-ea"/>
              </a:rPr>
              <a:t>mean_squared_error</a:t>
            </a:r>
            <a:r>
              <a:rPr lang="ko-KR" altLang="en-US" dirty="0" smtClean="0">
                <a:latin typeface="+mn-ea"/>
              </a:rPr>
              <a:t>함수로 평균제곱오차 값을 구함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</a:endParaRPr>
          </a:p>
        </p:txBody>
      </p:sp>
      <p:sp>
        <p:nvSpPr>
          <p:cNvPr id="1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5" y="1212614"/>
            <a:ext cx="6810375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304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1. </a:t>
            </a:r>
            <a:r>
              <a:rPr lang="ko-KR" altLang="en-US" sz="2400" b="1" dirty="0">
                <a:latin typeface="+mn-ea"/>
              </a:rPr>
              <a:t>상관계수와 상관관계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750276" y="1433635"/>
                <a:ext cx="1103141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 smtClean="0">
                  <a:latin typeface="+mn-ea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 smtClean="0">
                    <a:latin typeface="+mn-ea"/>
                  </a:rPr>
                  <a:t>아래 그림을 예로 들면</a:t>
                </a:r>
                <a:r>
                  <a:rPr lang="en-US" altLang="ko-KR" dirty="0" smtClean="0">
                    <a:latin typeface="+mn-ea"/>
                  </a:rPr>
                  <a:t>, </a:t>
                </a:r>
                <a:r>
                  <a:rPr lang="ko-KR" altLang="en-US" dirty="0" smtClean="0">
                    <a:latin typeface="+mn-ea"/>
                  </a:rPr>
                  <a:t>둘 다 모두 양</a:t>
                </a:r>
                <a:r>
                  <a:rPr lang="en-US" altLang="ko-KR" dirty="0" smtClean="0">
                    <a:latin typeface="+mn-ea"/>
                  </a:rPr>
                  <a:t>(+)</a:t>
                </a:r>
                <a:r>
                  <a:rPr lang="ko-KR" altLang="en-US" dirty="0" smtClean="0">
                    <a:latin typeface="+mn-ea"/>
                  </a:rPr>
                  <a:t>의 상관관계이지만</a:t>
                </a:r>
                <a:r>
                  <a:rPr lang="en-US" altLang="ko-KR" dirty="0" smtClean="0">
                    <a:latin typeface="+mn-ea"/>
                  </a:rPr>
                  <a:t>, </a:t>
                </a:r>
                <a:r>
                  <a:rPr lang="ko-KR" altLang="en-US" dirty="0" smtClean="0">
                    <a:latin typeface="+mn-ea"/>
                  </a:rPr>
                  <a:t>같다고 하기에는 </a:t>
                </a:r>
                <a:r>
                  <a:rPr lang="en-US" altLang="ko-KR" dirty="0" smtClean="0">
                    <a:latin typeface="+mn-ea"/>
                  </a:rPr>
                  <a:t>“</a:t>
                </a:r>
                <a:r>
                  <a:rPr lang="ko-KR" altLang="en-US" dirty="0" smtClean="0">
                    <a:latin typeface="+mn-ea"/>
                  </a:rPr>
                  <a:t>밀도</a:t>
                </a:r>
                <a:r>
                  <a:rPr lang="en-US" altLang="ko-KR" dirty="0" smtClean="0">
                    <a:latin typeface="+mn-ea"/>
                  </a:rPr>
                  <a:t>”</a:t>
                </a:r>
                <a:r>
                  <a:rPr lang="ko-KR" altLang="en-US" dirty="0" smtClean="0">
                    <a:latin typeface="+mn-ea"/>
                  </a:rPr>
                  <a:t>의 차이가 남</a:t>
                </a:r>
                <a:r>
                  <a:rPr lang="en-US" altLang="ko-KR" dirty="0" smtClean="0">
                    <a:latin typeface="+mn-ea"/>
                  </a:rPr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>
                    <a:latin typeface="+mn-ea"/>
                  </a:rPr>
                  <a:t>“</a:t>
                </a:r>
                <a:r>
                  <a:rPr lang="ko-KR" altLang="en-US" dirty="0" smtClean="0">
                    <a:latin typeface="+mn-ea"/>
                  </a:rPr>
                  <a:t>숫자</a:t>
                </a:r>
                <a:r>
                  <a:rPr lang="en-US" altLang="ko-KR" dirty="0" smtClean="0">
                    <a:latin typeface="+mn-ea"/>
                  </a:rPr>
                  <a:t>”</a:t>
                </a:r>
                <a:r>
                  <a:rPr lang="ko-KR" altLang="en-US" dirty="0" smtClean="0">
                    <a:latin typeface="+mn-ea"/>
                  </a:rPr>
                  <a:t>를 사용하여 밀도를 표현하는데</a:t>
                </a:r>
                <a:r>
                  <a:rPr lang="en-US" altLang="ko-KR" dirty="0" smtClean="0">
                    <a:latin typeface="+mn-ea"/>
                  </a:rPr>
                  <a:t>, </a:t>
                </a:r>
                <a:r>
                  <a:rPr lang="ko-KR" altLang="en-US" dirty="0" smtClean="0">
                    <a:latin typeface="+mn-ea"/>
                  </a:rPr>
                  <a:t>이 밀도를 표현한 숫자를 상관계수라고 부름</a:t>
                </a:r>
                <a:r>
                  <a:rPr lang="en-US" altLang="ko-KR" dirty="0" smtClean="0">
                    <a:latin typeface="+mn-ea"/>
                  </a:rPr>
                  <a:t>. (</a:t>
                </a:r>
                <a:r>
                  <a:rPr lang="ko-KR" altLang="en-US" dirty="0" smtClean="0">
                    <a:latin typeface="+mn-ea"/>
                  </a:rPr>
                  <a:t>기호는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ko-KR" altLang="en-US" dirty="0" smtClean="0">
                    <a:latin typeface="+mn-ea"/>
                  </a:rPr>
                  <a:t>을 사용</a:t>
                </a:r>
                <a:r>
                  <a:rPr lang="en-US" altLang="ko-KR" dirty="0" smtClean="0">
                    <a:latin typeface="+mn-ea"/>
                  </a:rPr>
                  <a:t>)</a:t>
                </a:r>
                <a:endParaRPr lang="en-US" altLang="ko-KR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433635"/>
                <a:ext cx="11031416" cy="1200329"/>
              </a:xfrm>
              <a:prstGeom prst="rect">
                <a:avLst/>
              </a:prstGeom>
              <a:blipFill>
                <a:blip r:embed="rId3"/>
                <a:stretch>
                  <a:fillRect b="-7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320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smtClean="0">
                <a:latin typeface="+mn-ea"/>
              </a:rPr>
              <a:t>상관계수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0276" y="1347375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상관계수란</a:t>
            </a:r>
            <a:r>
              <a:rPr lang="en-US" altLang="ko-KR" sz="2000" b="1" dirty="0" smtClean="0">
                <a:latin typeface="+mn-ea"/>
              </a:rPr>
              <a:t>?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2946401" y="3523357"/>
            <a:ext cx="6582209" cy="2614123"/>
            <a:chOff x="2946401" y="3523357"/>
            <a:chExt cx="6582209" cy="2614123"/>
          </a:xfrm>
        </p:grpSpPr>
        <p:cxnSp>
          <p:nvCxnSpPr>
            <p:cNvPr id="66" name="직선 연결선 65"/>
            <p:cNvCxnSpPr/>
            <p:nvPr/>
          </p:nvCxnSpPr>
          <p:spPr>
            <a:xfrm flipV="1">
              <a:off x="7078133" y="4165603"/>
              <a:ext cx="1634067" cy="135466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 flipV="1">
              <a:off x="3175000" y="4140203"/>
              <a:ext cx="1591733" cy="136313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V="1">
              <a:off x="2946401" y="5736782"/>
              <a:ext cx="2714172" cy="145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2946401" y="3545125"/>
              <a:ext cx="14514" cy="22061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V="1">
              <a:off x="6814438" y="5715014"/>
              <a:ext cx="2714172" cy="145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V="1">
              <a:off x="6814438" y="3523357"/>
              <a:ext cx="14514" cy="22061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/>
            <p:cNvSpPr/>
            <p:nvPr/>
          </p:nvSpPr>
          <p:spPr>
            <a:xfrm>
              <a:off x="3269177" y="536446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3399563" y="527556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3445283" y="510030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597683" y="512316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3643403" y="496314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3795803" y="496314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3878671" y="4809265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3907245" y="4685442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4172358" y="4618767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4069171" y="4590192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053296" y="4726717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159658" y="4434617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4261258" y="4510817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4605428" y="4317777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4381908" y="4418742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4605428" y="4204112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4470808" y="4310792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4502558" y="4171092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7226390" y="514803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7200990" y="540838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7435940" y="527503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7372440" y="487498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524840" y="502738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810590" y="509088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7632790" y="477338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7855040" y="483688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7677240" y="444953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7829640" y="460193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8102690" y="501468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8089990" y="470353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8242390" y="485593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8001090" y="446858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8236040" y="447493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8299540" y="465908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8102690" y="420188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8293190" y="427808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8439240" y="444953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8464640" y="464003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8509090" y="422728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8629740" y="4415249"/>
              <a:ext cx="72571" cy="87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3175000" y="5875870"/>
                  <a:ext cx="242993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100" b="1" dirty="0" smtClean="0"/>
                    <a:t>밀도가 촘촘한 경우 </a:t>
                  </a:r>
                  <a:r>
                    <a:rPr lang="en-US" altLang="ko-KR" sz="1100" b="1" dirty="0" smtClean="0"/>
                    <a:t>(</a:t>
                  </a:r>
                  <a14:m>
                    <m:oMath xmlns:m="http://schemas.openxmlformats.org/officeDocument/2006/math">
                      <m:r>
                        <a:rPr lang="en-US" altLang="ko-KR" sz="1100" b="1" i="1" dirty="0" smtClean="0">
                          <a:latin typeface="Cambria Math"/>
                        </a:rPr>
                        <m:t>𝒓</m:t>
                      </m:r>
                    </m:oMath>
                  </a14:m>
                  <a:r>
                    <a:rPr lang="en-US" altLang="ko-KR" sz="1100" b="1" dirty="0" smtClean="0"/>
                    <a:t> = 0.9)</a:t>
                  </a:r>
                  <a:endParaRPr lang="ko-KR" altLang="en-US" sz="1100" b="1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5000" y="5875870"/>
                  <a:ext cx="2429933" cy="26161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6942672" y="5850464"/>
                  <a:ext cx="242993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100" b="1" dirty="0" smtClean="0"/>
                    <a:t>밀도가 느</a:t>
                  </a:r>
                  <a:r>
                    <a:rPr lang="ko-KR" altLang="en-US" sz="1100" b="1" dirty="0"/>
                    <a:t>슨</a:t>
                  </a:r>
                  <a:r>
                    <a:rPr lang="ko-KR" altLang="en-US" sz="1100" b="1" dirty="0" smtClean="0"/>
                    <a:t>한 경우 </a:t>
                  </a:r>
                  <a:r>
                    <a:rPr lang="en-US" altLang="ko-KR" sz="1100" b="1" dirty="0" smtClean="0"/>
                    <a:t>(</a:t>
                  </a:r>
                  <a14:m>
                    <m:oMath xmlns:m="http://schemas.openxmlformats.org/officeDocument/2006/math">
                      <m:r>
                        <a:rPr lang="en-US" altLang="ko-KR" sz="1100" b="1" i="1" dirty="0" smtClean="0">
                          <a:latin typeface="Cambria Math"/>
                        </a:rPr>
                        <m:t>𝒓</m:t>
                      </m:r>
                    </m:oMath>
                  </a14:m>
                  <a:r>
                    <a:rPr lang="en-US" altLang="ko-KR" sz="1100" b="1" dirty="0" smtClean="0"/>
                    <a:t> = 0.3)</a:t>
                  </a:r>
                  <a:endParaRPr lang="ko-KR" altLang="en-US" sz="1100" b="1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672" y="5850464"/>
                  <a:ext cx="2429933" cy="26161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4236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1. </a:t>
            </a:r>
            <a:r>
              <a:rPr lang="ko-KR" altLang="en-US" sz="2400" b="1" dirty="0">
                <a:latin typeface="+mn-ea"/>
              </a:rPr>
              <a:t>상관계수와 상관관계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750276" y="1433635"/>
                <a:ext cx="1103141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 smtClean="0">
                  <a:latin typeface="+mn-ea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 smtClean="0">
                    <a:latin typeface="+mn-ea"/>
                  </a:rPr>
                  <a:t>상관계수</a:t>
                </a:r>
                <a:r>
                  <a:rPr lang="en-US" altLang="ko-KR" dirty="0" smtClean="0">
                    <a:latin typeface="+mn-ea"/>
                  </a:rPr>
                  <a:t>(r)</a:t>
                </a:r>
                <a:r>
                  <a:rPr lang="ko-KR" altLang="en-US" dirty="0" smtClean="0">
                    <a:latin typeface="+mn-ea"/>
                  </a:rPr>
                  <a:t>의 수치는 보통 숫자 </a:t>
                </a:r>
                <a:r>
                  <a:rPr lang="en-US" altLang="ko-KR" dirty="0" smtClean="0">
                    <a:latin typeface="+mn-ea"/>
                  </a:rPr>
                  <a:t>-1</a:t>
                </a:r>
                <a:r>
                  <a:rPr lang="ko-KR" altLang="en-US" dirty="0" smtClean="0">
                    <a:latin typeface="+mn-ea"/>
                  </a:rPr>
                  <a:t>부터 </a:t>
                </a:r>
                <a:r>
                  <a:rPr lang="en-US" altLang="ko-KR" dirty="0" smtClean="0">
                    <a:latin typeface="+mn-ea"/>
                  </a:rPr>
                  <a:t>+1</a:t>
                </a:r>
                <a:r>
                  <a:rPr lang="ko-KR" altLang="en-US" dirty="0" smtClean="0">
                    <a:latin typeface="+mn-ea"/>
                  </a:rPr>
                  <a:t>까지만</a:t>
                </a:r>
                <a:r>
                  <a:rPr lang="en-US" altLang="ko-KR" dirty="0" smtClean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≤+1</m:t>
                    </m:r>
                  </m:oMath>
                </a14:m>
                <a:r>
                  <a:rPr lang="en-US" altLang="ko-KR" dirty="0" smtClean="0">
                    <a:latin typeface="+mn-ea"/>
                  </a:rPr>
                  <a:t>) </a:t>
                </a:r>
                <a:r>
                  <a:rPr lang="ko-KR" altLang="en-US" dirty="0" smtClean="0">
                    <a:latin typeface="+mn-ea"/>
                  </a:rPr>
                  <a:t>사용함</a:t>
                </a:r>
                <a:r>
                  <a:rPr lang="en-US" altLang="ko-KR" dirty="0" smtClean="0">
                    <a:latin typeface="+mn-ea"/>
                  </a:rPr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 smtClean="0">
                    <a:latin typeface="+mn-ea"/>
                  </a:rPr>
                  <a:t>상관계수의 수치가 </a:t>
                </a:r>
                <a:r>
                  <a:rPr lang="en-US" altLang="ko-KR" dirty="0" smtClean="0">
                    <a:latin typeface="+mn-ea"/>
                  </a:rPr>
                  <a:t>0</a:t>
                </a:r>
                <a:r>
                  <a:rPr lang="ko-KR" altLang="en-US" dirty="0" smtClean="0">
                    <a:latin typeface="+mn-ea"/>
                  </a:rPr>
                  <a:t>에 가까울수록 상관관계가 약하다는 뜻이고</a:t>
                </a:r>
                <a:r>
                  <a:rPr lang="en-US" altLang="ko-KR" dirty="0" smtClean="0">
                    <a:latin typeface="+mn-ea"/>
                  </a:rPr>
                  <a:t>, -1</a:t>
                </a:r>
                <a:r>
                  <a:rPr lang="ko-KR" altLang="en-US" dirty="0" smtClean="0">
                    <a:latin typeface="+mn-ea"/>
                  </a:rPr>
                  <a:t>에 가까울수록 음</a:t>
                </a:r>
                <a:r>
                  <a:rPr lang="en-US" altLang="ko-KR" dirty="0" smtClean="0">
                    <a:latin typeface="+mn-ea"/>
                  </a:rPr>
                  <a:t>(-)</a:t>
                </a:r>
                <a:r>
                  <a:rPr lang="ko-KR" altLang="en-US" dirty="0" smtClean="0">
                    <a:latin typeface="+mn-ea"/>
                  </a:rPr>
                  <a:t>의 상관관계가 강하며</a:t>
                </a:r>
                <a:r>
                  <a:rPr lang="en-US" altLang="ko-KR" dirty="0" smtClean="0">
                    <a:latin typeface="+mn-ea"/>
                  </a:rPr>
                  <a:t>, +1</a:t>
                </a:r>
                <a:r>
                  <a:rPr lang="ko-KR" altLang="en-US" dirty="0" smtClean="0">
                    <a:latin typeface="+mn-ea"/>
                  </a:rPr>
                  <a:t>에 가까울수록 양</a:t>
                </a:r>
                <a:r>
                  <a:rPr lang="en-US" altLang="ko-KR" dirty="0" smtClean="0">
                    <a:latin typeface="+mn-ea"/>
                  </a:rPr>
                  <a:t>(+)</a:t>
                </a:r>
                <a:r>
                  <a:rPr lang="ko-KR" altLang="en-US" dirty="0" smtClean="0">
                    <a:latin typeface="+mn-ea"/>
                  </a:rPr>
                  <a:t>의 상관관계가 강하다는 뜻으로 해석</a:t>
                </a:r>
                <a:r>
                  <a:rPr lang="en-US" altLang="ko-KR" dirty="0" smtClean="0">
                    <a:latin typeface="+mn-ea"/>
                  </a:rPr>
                  <a:t>.</a:t>
                </a:r>
                <a:endParaRPr lang="en-US" altLang="ko-KR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433635"/>
                <a:ext cx="11031416" cy="1200329"/>
              </a:xfrm>
              <a:prstGeom prst="rect">
                <a:avLst/>
              </a:prstGeom>
              <a:blipFill rotWithShape="1">
                <a:blip r:embed="rId3"/>
                <a:stretch>
                  <a:fillRect b="-7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321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smtClean="0">
                <a:latin typeface="+mn-ea"/>
              </a:rPr>
              <a:t>상관계수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0276" y="1347375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상관계수란</a:t>
            </a:r>
            <a:r>
              <a:rPr lang="en-US" altLang="ko-KR" sz="2000" b="1" dirty="0" smtClean="0">
                <a:latin typeface="+mn-ea"/>
              </a:rPr>
              <a:t>?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41" name="그룹 1040"/>
          <p:cNvGrpSpPr/>
          <p:nvPr/>
        </p:nvGrpSpPr>
        <p:grpSpPr>
          <a:xfrm>
            <a:off x="5239704" y="3528802"/>
            <a:ext cx="1137390" cy="1650444"/>
            <a:chOff x="5118630" y="3252788"/>
            <a:chExt cx="1137390" cy="1650444"/>
          </a:xfrm>
        </p:grpSpPr>
        <p:grpSp>
          <p:nvGrpSpPr>
            <p:cNvPr id="1035" name="그룹 1034"/>
            <p:cNvGrpSpPr/>
            <p:nvPr/>
          </p:nvGrpSpPr>
          <p:grpSpPr>
            <a:xfrm>
              <a:off x="5118630" y="3252788"/>
              <a:ext cx="1109133" cy="1278264"/>
              <a:chOff x="5118630" y="3146108"/>
              <a:chExt cx="1109133" cy="1278264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5118630" y="3146108"/>
                <a:ext cx="1109133" cy="1044046"/>
                <a:chOff x="5118630" y="3092768"/>
                <a:chExt cx="1109133" cy="1044046"/>
              </a:xfrm>
            </p:grpSpPr>
            <p:cxnSp>
              <p:nvCxnSpPr>
                <p:cNvPr id="9" name="직선 연결선 8"/>
                <p:cNvCxnSpPr/>
                <p:nvPr/>
              </p:nvCxnSpPr>
              <p:spPr>
                <a:xfrm>
                  <a:off x="5118630" y="4136813"/>
                  <a:ext cx="110913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/>
                <p:cNvCxnSpPr/>
                <p:nvPr/>
              </p:nvCxnSpPr>
              <p:spPr>
                <a:xfrm flipV="1">
                  <a:off x="5122334" y="3092768"/>
                  <a:ext cx="2116" cy="10440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8" name="타원 1027"/>
              <p:cNvSpPr/>
              <p:nvPr/>
            </p:nvSpPr>
            <p:spPr>
              <a:xfrm>
                <a:off x="5228010" y="337301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5323260" y="347540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5411366" y="357780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5494710" y="368019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5582817" y="378497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5673304" y="38921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5768555" y="398737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5861424" y="408500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타원 162"/>
              <p:cNvSpPr/>
              <p:nvPr/>
            </p:nvSpPr>
            <p:spPr>
              <a:xfrm>
                <a:off x="5401842" y="348255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타원 163"/>
              <p:cNvSpPr/>
              <p:nvPr/>
            </p:nvSpPr>
            <p:spPr>
              <a:xfrm>
                <a:off x="5489948" y="3584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/>
              <p:cNvSpPr/>
              <p:nvPr/>
            </p:nvSpPr>
            <p:spPr>
              <a:xfrm>
                <a:off x="5575672" y="371829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타원 165"/>
              <p:cNvSpPr/>
              <p:nvPr/>
            </p:nvSpPr>
            <p:spPr>
              <a:xfrm>
                <a:off x="5687592" y="380878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타원 166"/>
              <p:cNvSpPr/>
              <p:nvPr/>
            </p:nvSpPr>
            <p:spPr>
              <a:xfrm>
                <a:off x="5728073" y="393498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/>
              <p:cNvSpPr/>
              <p:nvPr/>
            </p:nvSpPr>
            <p:spPr>
              <a:xfrm>
                <a:off x="5742361" y="38516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타원 168"/>
              <p:cNvSpPr/>
              <p:nvPr/>
            </p:nvSpPr>
            <p:spPr>
              <a:xfrm>
                <a:off x="5835230" y="399690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/>
              <p:cNvSpPr/>
              <p:nvPr/>
            </p:nvSpPr>
            <p:spPr>
              <a:xfrm>
                <a:off x="5823324" y="39302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타원 170"/>
              <p:cNvSpPr/>
              <p:nvPr/>
            </p:nvSpPr>
            <p:spPr>
              <a:xfrm>
                <a:off x="5339930" y="338253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4" name="TextBox 1033"/>
                  <p:cNvSpPr txBox="1"/>
                  <p:nvPr/>
                </p:nvSpPr>
                <p:spPr>
                  <a:xfrm>
                    <a:off x="5372100" y="4193540"/>
                    <a:ext cx="64135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900" b="1" i="1" dirty="0" smtClean="0">
                            <a:latin typeface="Cambria Math"/>
                          </a:rPr>
                          <m:t>𝒓</m:t>
                        </m:r>
                      </m:oMath>
                    </a14:m>
                    <a:r>
                      <a:rPr lang="en-US" altLang="ko-KR" sz="900" b="1" dirty="0" smtClean="0"/>
                      <a:t> = -1</a:t>
                    </a:r>
                    <a:endParaRPr lang="ko-KR" altLang="en-US" sz="900" b="1" dirty="0"/>
                  </a:p>
                </p:txBody>
              </p:sp>
            </mc:Choice>
            <mc:Fallback xmlns="">
              <p:sp>
                <p:nvSpPr>
                  <p:cNvPr id="1034" name="TextBox 10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2100" y="4193540"/>
                    <a:ext cx="641350" cy="230832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b="-789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40" name="TextBox 1039"/>
            <p:cNvSpPr txBox="1"/>
            <p:nvPr/>
          </p:nvSpPr>
          <p:spPr>
            <a:xfrm>
              <a:off x="5135880" y="4533900"/>
              <a:ext cx="1120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/>
                <a:t>음의 상관관계가 강함</a:t>
              </a:r>
              <a:endParaRPr lang="ko-KR" altLang="en-US" sz="900" dirty="0"/>
            </a:p>
          </p:txBody>
        </p:sp>
      </p:grpSp>
      <p:grpSp>
        <p:nvGrpSpPr>
          <p:cNvPr id="1042" name="그룹 1041"/>
          <p:cNvGrpSpPr/>
          <p:nvPr/>
        </p:nvGrpSpPr>
        <p:grpSpPr>
          <a:xfrm>
            <a:off x="6492772" y="3528802"/>
            <a:ext cx="1126382" cy="1658064"/>
            <a:chOff x="6371698" y="3252788"/>
            <a:chExt cx="1126382" cy="1658064"/>
          </a:xfrm>
        </p:grpSpPr>
        <p:grpSp>
          <p:nvGrpSpPr>
            <p:cNvPr id="1036" name="그룹 1035"/>
            <p:cNvGrpSpPr/>
            <p:nvPr/>
          </p:nvGrpSpPr>
          <p:grpSpPr>
            <a:xfrm>
              <a:off x="6371698" y="3252788"/>
              <a:ext cx="1109133" cy="1278264"/>
              <a:chOff x="6371698" y="3146108"/>
              <a:chExt cx="1109133" cy="1278264"/>
            </a:xfrm>
          </p:grpSpPr>
          <p:grpSp>
            <p:nvGrpSpPr>
              <p:cNvPr id="1030" name="그룹 1029"/>
              <p:cNvGrpSpPr/>
              <p:nvPr/>
            </p:nvGrpSpPr>
            <p:grpSpPr>
              <a:xfrm>
                <a:off x="6371698" y="3146108"/>
                <a:ext cx="1109133" cy="1044046"/>
                <a:chOff x="6371698" y="3092768"/>
                <a:chExt cx="1109133" cy="1044046"/>
              </a:xfrm>
            </p:grpSpPr>
            <p:grpSp>
              <p:nvGrpSpPr>
                <p:cNvPr id="31" name="그룹 30"/>
                <p:cNvGrpSpPr/>
                <p:nvPr/>
              </p:nvGrpSpPr>
              <p:grpSpPr>
                <a:xfrm>
                  <a:off x="6371698" y="3092768"/>
                  <a:ext cx="1109133" cy="1044046"/>
                  <a:chOff x="6371698" y="3092768"/>
                  <a:chExt cx="1109133" cy="1044046"/>
                </a:xfrm>
              </p:grpSpPr>
              <p:cxnSp>
                <p:nvCxnSpPr>
                  <p:cNvPr id="23" name="직선 연결선 22"/>
                  <p:cNvCxnSpPr/>
                  <p:nvPr/>
                </p:nvCxnSpPr>
                <p:spPr>
                  <a:xfrm>
                    <a:off x="6371698" y="4136813"/>
                    <a:ext cx="1109133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직선 연결선 23"/>
                  <p:cNvCxnSpPr/>
                  <p:nvPr/>
                </p:nvCxnSpPr>
                <p:spPr>
                  <a:xfrm flipV="1">
                    <a:off x="6375402" y="3092768"/>
                    <a:ext cx="2116" cy="104404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타원 43"/>
                <p:cNvSpPr/>
                <p:nvPr/>
              </p:nvSpPr>
              <p:spPr>
                <a:xfrm>
                  <a:off x="6556743" y="329348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6651993" y="339587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타원 45"/>
                <p:cNvSpPr/>
                <p:nvPr/>
              </p:nvSpPr>
              <p:spPr>
                <a:xfrm>
                  <a:off x="6740099" y="349827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/>
                <p:cNvSpPr/>
                <p:nvPr/>
              </p:nvSpPr>
              <p:spPr>
                <a:xfrm>
                  <a:off x="6713906" y="357209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6856781" y="371258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6935362" y="381736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7090144" y="382688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7090145" y="393404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타원 51"/>
                <p:cNvSpPr/>
                <p:nvPr/>
              </p:nvSpPr>
              <p:spPr>
                <a:xfrm>
                  <a:off x="6537693" y="340540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/>
                <p:cNvSpPr/>
                <p:nvPr/>
              </p:nvSpPr>
              <p:spPr>
                <a:xfrm>
                  <a:off x="6640087" y="347922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/>
                <p:cNvSpPr/>
                <p:nvPr/>
              </p:nvSpPr>
              <p:spPr>
                <a:xfrm>
                  <a:off x="6701999" y="328872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/>
                <p:cNvSpPr/>
                <p:nvPr/>
              </p:nvSpPr>
              <p:spPr>
                <a:xfrm>
                  <a:off x="6823442" y="337682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/>
                <p:cNvSpPr/>
                <p:nvPr/>
              </p:nvSpPr>
              <p:spPr>
                <a:xfrm>
                  <a:off x="6644848" y="361971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>
                  <a:off x="6861543" y="347922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/>
                <p:cNvSpPr/>
                <p:nvPr/>
              </p:nvSpPr>
              <p:spPr>
                <a:xfrm>
                  <a:off x="6861543" y="360781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/>
                <p:cNvSpPr/>
                <p:nvPr/>
              </p:nvSpPr>
              <p:spPr>
                <a:xfrm>
                  <a:off x="6761531" y="365781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/>
                <p:cNvSpPr/>
                <p:nvPr/>
              </p:nvSpPr>
              <p:spPr>
                <a:xfrm>
                  <a:off x="6942505" y="355780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타원 60"/>
                <p:cNvSpPr/>
                <p:nvPr/>
              </p:nvSpPr>
              <p:spPr>
                <a:xfrm>
                  <a:off x="7025848" y="353161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/>
                <p:cNvSpPr/>
                <p:nvPr/>
              </p:nvSpPr>
              <p:spPr>
                <a:xfrm>
                  <a:off x="7006798" y="362686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/>
                <p:cNvSpPr/>
                <p:nvPr/>
              </p:nvSpPr>
              <p:spPr>
                <a:xfrm>
                  <a:off x="6937741" y="368162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/>
                <p:cNvSpPr/>
                <p:nvPr/>
              </p:nvSpPr>
              <p:spPr>
                <a:xfrm>
                  <a:off x="6990128" y="378164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7099666" y="363638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타원 65"/>
                <p:cNvSpPr/>
                <p:nvPr/>
              </p:nvSpPr>
              <p:spPr>
                <a:xfrm>
                  <a:off x="7063947" y="371972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66"/>
                <p:cNvSpPr/>
                <p:nvPr/>
              </p:nvSpPr>
              <p:spPr>
                <a:xfrm>
                  <a:off x="7163959" y="375544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타원 67"/>
                <p:cNvSpPr/>
                <p:nvPr/>
              </p:nvSpPr>
              <p:spPr>
                <a:xfrm flipV="1">
                  <a:off x="7175870" y="388594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68"/>
                <p:cNvSpPr/>
                <p:nvPr/>
              </p:nvSpPr>
              <p:spPr>
                <a:xfrm>
                  <a:off x="7009181" y="388165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3" name="TextBox 172"/>
                  <p:cNvSpPr txBox="1"/>
                  <p:nvPr/>
                </p:nvSpPr>
                <p:spPr>
                  <a:xfrm>
                    <a:off x="6540500" y="4193540"/>
                    <a:ext cx="75565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b="1" dirty="0" smtClean="0"/>
                      <a:t>-1 &lt; </a:t>
                    </a:r>
                    <a14:m>
                      <m:oMath xmlns:m="http://schemas.openxmlformats.org/officeDocument/2006/math">
                        <m:r>
                          <a:rPr lang="en-US" altLang="ko-KR" sz="900" b="1" i="1" dirty="0" smtClean="0">
                            <a:latin typeface="Cambria Math"/>
                          </a:rPr>
                          <m:t>𝒓</m:t>
                        </m:r>
                      </m:oMath>
                    </a14:m>
                    <a:r>
                      <a:rPr lang="en-US" altLang="ko-KR" sz="900" b="1" dirty="0" smtClean="0"/>
                      <a:t> &lt; 0</a:t>
                    </a:r>
                    <a:endParaRPr lang="ko-KR" altLang="en-US" sz="900" b="1" dirty="0"/>
                  </a:p>
                </p:txBody>
              </p:sp>
            </mc:Choice>
            <mc:Fallback xmlns="">
              <p:sp>
                <p:nvSpPr>
                  <p:cNvPr id="173" name="TextBox 1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0500" y="4193540"/>
                    <a:ext cx="755650" cy="230832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789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3" name="TextBox 182"/>
            <p:cNvSpPr txBox="1"/>
            <p:nvPr/>
          </p:nvSpPr>
          <p:spPr>
            <a:xfrm>
              <a:off x="6377940" y="4541520"/>
              <a:ext cx="1120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/>
                <a:t>음의 상관관계가 있음</a:t>
              </a:r>
              <a:endParaRPr lang="ko-KR" altLang="en-US" sz="900" dirty="0"/>
            </a:p>
          </p:txBody>
        </p:sp>
      </p:grpSp>
      <p:grpSp>
        <p:nvGrpSpPr>
          <p:cNvPr id="1043" name="그룹 1042"/>
          <p:cNvGrpSpPr/>
          <p:nvPr/>
        </p:nvGrpSpPr>
        <p:grpSpPr>
          <a:xfrm>
            <a:off x="7731447" y="3528802"/>
            <a:ext cx="1129767" cy="1557664"/>
            <a:chOff x="7610373" y="3252788"/>
            <a:chExt cx="1129767" cy="1557664"/>
          </a:xfrm>
        </p:grpSpPr>
        <p:grpSp>
          <p:nvGrpSpPr>
            <p:cNvPr id="1037" name="그룹 1036"/>
            <p:cNvGrpSpPr/>
            <p:nvPr/>
          </p:nvGrpSpPr>
          <p:grpSpPr>
            <a:xfrm>
              <a:off x="7610373" y="3252788"/>
              <a:ext cx="1109133" cy="1278264"/>
              <a:chOff x="7610373" y="3146108"/>
              <a:chExt cx="1109133" cy="1278264"/>
            </a:xfrm>
          </p:grpSpPr>
          <p:grpSp>
            <p:nvGrpSpPr>
              <p:cNvPr id="1032" name="그룹 1031"/>
              <p:cNvGrpSpPr/>
              <p:nvPr/>
            </p:nvGrpSpPr>
            <p:grpSpPr>
              <a:xfrm>
                <a:off x="7610373" y="3146108"/>
                <a:ext cx="1109133" cy="1044046"/>
                <a:chOff x="7610373" y="3092768"/>
                <a:chExt cx="1109133" cy="1044046"/>
              </a:xfrm>
            </p:grpSpPr>
            <p:grpSp>
              <p:nvGrpSpPr>
                <p:cNvPr id="1024" name="그룹 1023"/>
                <p:cNvGrpSpPr/>
                <p:nvPr/>
              </p:nvGrpSpPr>
              <p:grpSpPr>
                <a:xfrm>
                  <a:off x="7610373" y="3092768"/>
                  <a:ext cx="1109133" cy="1044046"/>
                  <a:chOff x="7610373" y="3092768"/>
                  <a:chExt cx="1109133" cy="1044046"/>
                </a:xfrm>
              </p:grpSpPr>
              <p:cxnSp>
                <p:nvCxnSpPr>
                  <p:cNvPr id="25" name="직선 연결선 24"/>
                  <p:cNvCxnSpPr/>
                  <p:nvPr/>
                </p:nvCxnSpPr>
                <p:spPr>
                  <a:xfrm>
                    <a:off x="7610373" y="4136813"/>
                    <a:ext cx="1109133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연결선 25"/>
                  <p:cNvCxnSpPr/>
                  <p:nvPr/>
                </p:nvCxnSpPr>
                <p:spPr>
                  <a:xfrm flipV="1">
                    <a:off x="7614077" y="3092768"/>
                    <a:ext cx="2116" cy="104404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" name="타원 71"/>
                <p:cNvSpPr/>
                <p:nvPr/>
              </p:nvSpPr>
              <p:spPr>
                <a:xfrm>
                  <a:off x="7842616" y="351970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타원 72"/>
                <p:cNvSpPr/>
                <p:nvPr/>
              </p:nvSpPr>
              <p:spPr>
                <a:xfrm>
                  <a:off x="7959297" y="345302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타원 73"/>
                <p:cNvSpPr/>
                <p:nvPr/>
              </p:nvSpPr>
              <p:spPr>
                <a:xfrm>
                  <a:off x="8121222" y="361495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/>
                <p:cNvSpPr/>
                <p:nvPr/>
              </p:nvSpPr>
              <p:spPr>
                <a:xfrm>
                  <a:off x="7773559" y="359590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타원 75"/>
                <p:cNvSpPr/>
                <p:nvPr/>
              </p:nvSpPr>
              <p:spPr>
                <a:xfrm>
                  <a:off x="7897385" y="360304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/>
                <p:cNvSpPr/>
                <p:nvPr/>
              </p:nvSpPr>
              <p:spPr>
                <a:xfrm>
                  <a:off x="7825947" y="375782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타원 77"/>
                <p:cNvSpPr/>
                <p:nvPr/>
              </p:nvSpPr>
              <p:spPr>
                <a:xfrm>
                  <a:off x="7983110" y="363638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78"/>
                <p:cNvSpPr/>
                <p:nvPr/>
              </p:nvSpPr>
              <p:spPr>
                <a:xfrm>
                  <a:off x="7911672" y="379116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타원 79"/>
                <p:cNvSpPr/>
                <p:nvPr/>
              </p:nvSpPr>
              <p:spPr>
                <a:xfrm>
                  <a:off x="7961678" y="353637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80"/>
                <p:cNvSpPr/>
                <p:nvPr/>
              </p:nvSpPr>
              <p:spPr>
                <a:xfrm>
                  <a:off x="7983110" y="379830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타원 81"/>
                <p:cNvSpPr/>
                <p:nvPr/>
              </p:nvSpPr>
              <p:spPr>
                <a:xfrm>
                  <a:off x="7914053" y="387450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타원 82"/>
                <p:cNvSpPr/>
                <p:nvPr/>
              </p:nvSpPr>
              <p:spPr>
                <a:xfrm>
                  <a:off x="8206947" y="363638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타원 83"/>
                <p:cNvSpPr/>
                <p:nvPr/>
              </p:nvSpPr>
              <p:spPr>
                <a:xfrm>
                  <a:off x="8111698" y="372925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타원 84"/>
                <p:cNvSpPr/>
                <p:nvPr/>
              </p:nvSpPr>
              <p:spPr>
                <a:xfrm>
                  <a:off x="8078360" y="382926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타원 85"/>
                <p:cNvSpPr/>
                <p:nvPr/>
              </p:nvSpPr>
              <p:spPr>
                <a:xfrm>
                  <a:off x="8164085" y="378402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타원 86"/>
                <p:cNvSpPr/>
                <p:nvPr/>
              </p:nvSpPr>
              <p:spPr>
                <a:xfrm>
                  <a:off x="8166466" y="386736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타원 87"/>
                <p:cNvSpPr/>
                <p:nvPr/>
              </p:nvSpPr>
              <p:spPr>
                <a:xfrm>
                  <a:off x="8095028" y="352446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타원 88"/>
                <p:cNvSpPr/>
                <p:nvPr/>
              </p:nvSpPr>
              <p:spPr>
                <a:xfrm>
                  <a:off x="8185516" y="355780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8056929" y="358875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타원 90"/>
                <p:cNvSpPr/>
                <p:nvPr/>
              </p:nvSpPr>
              <p:spPr>
                <a:xfrm>
                  <a:off x="8035497" y="348874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타원 91"/>
                <p:cNvSpPr/>
                <p:nvPr/>
              </p:nvSpPr>
              <p:spPr>
                <a:xfrm>
                  <a:off x="8180753" y="343874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타원 92"/>
                <p:cNvSpPr/>
                <p:nvPr/>
              </p:nvSpPr>
              <p:spPr>
                <a:xfrm>
                  <a:off x="8271241" y="347207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타원 93"/>
                <p:cNvSpPr/>
                <p:nvPr/>
              </p:nvSpPr>
              <p:spPr>
                <a:xfrm>
                  <a:off x="8142654" y="350303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타원 94"/>
                <p:cNvSpPr/>
                <p:nvPr/>
              </p:nvSpPr>
              <p:spPr>
                <a:xfrm>
                  <a:off x="8121222" y="340302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타원 95"/>
                <p:cNvSpPr/>
                <p:nvPr/>
              </p:nvSpPr>
              <p:spPr>
                <a:xfrm>
                  <a:off x="8266479" y="377449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타원 96"/>
                <p:cNvSpPr/>
                <p:nvPr/>
              </p:nvSpPr>
              <p:spPr>
                <a:xfrm>
                  <a:off x="8268860" y="385784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타원 97"/>
                <p:cNvSpPr/>
                <p:nvPr/>
              </p:nvSpPr>
              <p:spPr>
                <a:xfrm>
                  <a:off x="8392685" y="361495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타원 98"/>
                <p:cNvSpPr/>
                <p:nvPr/>
              </p:nvSpPr>
              <p:spPr>
                <a:xfrm>
                  <a:off x="8349823" y="376259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타원 99"/>
                <p:cNvSpPr/>
                <p:nvPr/>
              </p:nvSpPr>
              <p:spPr>
                <a:xfrm>
                  <a:off x="8371254" y="353637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타원 100"/>
                <p:cNvSpPr/>
                <p:nvPr/>
              </p:nvSpPr>
              <p:spPr>
                <a:xfrm>
                  <a:off x="8452217" y="375306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타원 101"/>
                <p:cNvSpPr/>
                <p:nvPr/>
              </p:nvSpPr>
              <p:spPr>
                <a:xfrm>
                  <a:off x="8297435" y="361495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/>
                <p:cNvSpPr/>
                <p:nvPr/>
              </p:nvSpPr>
              <p:spPr>
                <a:xfrm>
                  <a:off x="8276004" y="353637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타원 103"/>
                <p:cNvSpPr/>
                <p:nvPr/>
              </p:nvSpPr>
              <p:spPr>
                <a:xfrm>
                  <a:off x="8354586" y="382212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타원 104"/>
                <p:cNvSpPr/>
                <p:nvPr/>
              </p:nvSpPr>
              <p:spPr>
                <a:xfrm>
                  <a:off x="8456980" y="381259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타원 106"/>
                <p:cNvSpPr/>
                <p:nvPr/>
              </p:nvSpPr>
              <p:spPr>
                <a:xfrm>
                  <a:off x="8140272" y="367210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타원 107"/>
                <p:cNvSpPr/>
                <p:nvPr/>
              </p:nvSpPr>
              <p:spPr>
                <a:xfrm>
                  <a:off x="7871191" y="367924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타원 108"/>
                <p:cNvSpPr/>
                <p:nvPr/>
              </p:nvSpPr>
              <p:spPr>
                <a:xfrm>
                  <a:off x="7956916" y="371258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타원 109"/>
                <p:cNvSpPr/>
                <p:nvPr/>
              </p:nvSpPr>
              <p:spPr>
                <a:xfrm>
                  <a:off x="8180753" y="371258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타원 110"/>
                <p:cNvSpPr/>
                <p:nvPr/>
              </p:nvSpPr>
              <p:spPr>
                <a:xfrm>
                  <a:off x="8052166" y="374354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타원 111"/>
                <p:cNvSpPr/>
                <p:nvPr/>
              </p:nvSpPr>
              <p:spPr>
                <a:xfrm>
                  <a:off x="8030735" y="366495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타원 112"/>
                <p:cNvSpPr/>
                <p:nvPr/>
              </p:nvSpPr>
              <p:spPr>
                <a:xfrm>
                  <a:off x="8366491" y="369115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타원 113"/>
                <p:cNvSpPr/>
                <p:nvPr/>
              </p:nvSpPr>
              <p:spPr>
                <a:xfrm>
                  <a:off x="8271241" y="369115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TextBox 173"/>
                  <p:cNvSpPr txBox="1"/>
                  <p:nvPr/>
                </p:nvSpPr>
                <p:spPr>
                  <a:xfrm>
                    <a:off x="7950200" y="4193540"/>
                    <a:ext cx="64135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900" b="1" i="1" dirty="0" smtClean="0">
                            <a:latin typeface="Cambria Math"/>
                          </a:rPr>
                          <m:t>𝒓</m:t>
                        </m:r>
                      </m:oMath>
                    </a14:m>
                    <a:r>
                      <a:rPr lang="en-US" altLang="ko-KR" sz="900" b="1" dirty="0" smtClean="0"/>
                      <a:t> = 0</a:t>
                    </a:r>
                    <a:endParaRPr lang="ko-KR" altLang="en-US" sz="900" b="1" dirty="0"/>
                  </a:p>
                </p:txBody>
              </p:sp>
            </mc:Choice>
            <mc:Fallback xmlns="">
              <p:sp>
                <p:nvSpPr>
                  <p:cNvPr id="174" name="TextBox 1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50200" y="4193540"/>
                    <a:ext cx="641350" cy="230832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b="-789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4" name="TextBox 183"/>
            <p:cNvSpPr txBox="1"/>
            <p:nvPr/>
          </p:nvSpPr>
          <p:spPr>
            <a:xfrm>
              <a:off x="7620000" y="4579620"/>
              <a:ext cx="112014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smtClean="0"/>
                <a:t>상관관계가 없음</a:t>
              </a:r>
              <a:endParaRPr lang="ko-KR" altLang="en-US" sz="900" dirty="0"/>
            </a:p>
          </p:txBody>
        </p:sp>
      </p:grpSp>
      <p:grpSp>
        <p:nvGrpSpPr>
          <p:cNvPr id="1044" name="그룹 1043"/>
          <p:cNvGrpSpPr/>
          <p:nvPr/>
        </p:nvGrpSpPr>
        <p:grpSpPr>
          <a:xfrm>
            <a:off x="8960274" y="3528802"/>
            <a:ext cx="1120140" cy="1650444"/>
            <a:chOff x="8839200" y="3252788"/>
            <a:chExt cx="1120140" cy="1650444"/>
          </a:xfrm>
        </p:grpSpPr>
        <p:grpSp>
          <p:nvGrpSpPr>
            <p:cNvPr id="1038" name="그룹 1037"/>
            <p:cNvGrpSpPr/>
            <p:nvPr/>
          </p:nvGrpSpPr>
          <p:grpSpPr>
            <a:xfrm>
              <a:off x="8842275" y="3252788"/>
              <a:ext cx="1109133" cy="1265564"/>
              <a:chOff x="8842275" y="3146108"/>
              <a:chExt cx="1109133" cy="1265564"/>
            </a:xfrm>
          </p:grpSpPr>
          <p:grpSp>
            <p:nvGrpSpPr>
              <p:cNvPr id="1033" name="그룹 1032"/>
              <p:cNvGrpSpPr/>
              <p:nvPr/>
            </p:nvGrpSpPr>
            <p:grpSpPr>
              <a:xfrm>
                <a:off x="8842275" y="3146108"/>
                <a:ext cx="1109133" cy="1044046"/>
                <a:chOff x="8842275" y="3092768"/>
                <a:chExt cx="1109133" cy="1044046"/>
              </a:xfrm>
            </p:grpSpPr>
            <p:grpSp>
              <p:nvGrpSpPr>
                <p:cNvPr id="1026" name="그룹 1025"/>
                <p:cNvGrpSpPr/>
                <p:nvPr/>
              </p:nvGrpSpPr>
              <p:grpSpPr>
                <a:xfrm>
                  <a:off x="8842275" y="3092768"/>
                  <a:ext cx="1109133" cy="1044046"/>
                  <a:chOff x="8842275" y="3092768"/>
                  <a:chExt cx="1109133" cy="1044046"/>
                </a:xfrm>
              </p:grpSpPr>
              <p:cxnSp>
                <p:nvCxnSpPr>
                  <p:cNvPr id="27" name="직선 연결선 26"/>
                  <p:cNvCxnSpPr/>
                  <p:nvPr/>
                </p:nvCxnSpPr>
                <p:spPr>
                  <a:xfrm>
                    <a:off x="8842275" y="4136813"/>
                    <a:ext cx="1109133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/>
                  <p:cNvCxnSpPr/>
                  <p:nvPr/>
                </p:nvCxnSpPr>
                <p:spPr>
                  <a:xfrm flipV="1">
                    <a:off x="8845979" y="3092768"/>
                    <a:ext cx="2116" cy="104404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6" name="타원 115"/>
                <p:cNvSpPr/>
                <p:nvPr/>
              </p:nvSpPr>
              <p:spPr>
                <a:xfrm>
                  <a:off x="8998317" y="382926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타원 116"/>
                <p:cNvSpPr/>
                <p:nvPr/>
              </p:nvSpPr>
              <p:spPr>
                <a:xfrm>
                  <a:off x="8952280" y="398404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타원 117"/>
                <p:cNvSpPr/>
                <p:nvPr/>
              </p:nvSpPr>
              <p:spPr>
                <a:xfrm>
                  <a:off x="9026892" y="392769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타원 118"/>
                <p:cNvSpPr/>
                <p:nvPr/>
              </p:nvSpPr>
              <p:spPr>
                <a:xfrm>
                  <a:off x="9131667" y="389594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타원 119"/>
                <p:cNvSpPr/>
                <p:nvPr/>
              </p:nvSpPr>
              <p:spPr>
                <a:xfrm>
                  <a:off x="9055467" y="374354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타원 120"/>
                <p:cNvSpPr/>
                <p:nvPr/>
              </p:nvSpPr>
              <p:spPr>
                <a:xfrm>
                  <a:off x="9084042" y="384196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타원 121"/>
                <p:cNvSpPr/>
                <p:nvPr/>
              </p:nvSpPr>
              <p:spPr>
                <a:xfrm>
                  <a:off x="9188817" y="381021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타원 122"/>
                <p:cNvSpPr/>
                <p:nvPr/>
              </p:nvSpPr>
              <p:spPr>
                <a:xfrm>
                  <a:off x="9265017" y="380386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타원 123"/>
                <p:cNvSpPr/>
                <p:nvPr/>
              </p:nvSpPr>
              <p:spPr>
                <a:xfrm>
                  <a:off x="9217392" y="374989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타원 124"/>
                <p:cNvSpPr/>
                <p:nvPr/>
              </p:nvSpPr>
              <p:spPr>
                <a:xfrm>
                  <a:off x="9322167" y="371814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타원 125"/>
                <p:cNvSpPr/>
                <p:nvPr/>
              </p:nvSpPr>
              <p:spPr>
                <a:xfrm>
                  <a:off x="9220567" y="388959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9125317" y="372131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/>
                <p:cNvSpPr/>
                <p:nvPr/>
              </p:nvSpPr>
              <p:spPr>
                <a:xfrm>
                  <a:off x="9214217" y="355304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타원 128"/>
                <p:cNvSpPr/>
                <p:nvPr/>
              </p:nvSpPr>
              <p:spPr>
                <a:xfrm>
                  <a:off x="9204692" y="368004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타원 129"/>
                <p:cNvSpPr/>
                <p:nvPr/>
              </p:nvSpPr>
              <p:spPr>
                <a:xfrm>
                  <a:off x="9258667" y="362924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타원 130"/>
                <p:cNvSpPr/>
                <p:nvPr/>
              </p:nvSpPr>
              <p:spPr>
                <a:xfrm>
                  <a:off x="9090392" y="363876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타원 131"/>
                <p:cNvSpPr/>
                <p:nvPr/>
              </p:nvSpPr>
              <p:spPr>
                <a:xfrm>
                  <a:off x="9195167" y="360701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타원 132"/>
                <p:cNvSpPr/>
                <p:nvPr/>
              </p:nvSpPr>
              <p:spPr>
                <a:xfrm>
                  <a:off x="9334867" y="363559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타원 133"/>
                <p:cNvSpPr/>
                <p:nvPr/>
              </p:nvSpPr>
              <p:spPr>
                <a:xfrm>
                  <a:off x="9461867" y="364511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타원 134"/>
                <p:cNvSpPr/>
                <p:nvPr/>
              </p:nvSpPr>
              <p:spPr>
                <a:xfrm>
                  <a:off x="9379317" y="356574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타원 135"/>
                <p:cNvSpPr/>
                <p:nvPr/>
              </p:nvSpPr>
              <p:spPr>
                <a:xfrm>
                  <a:off x="9531717" y="361336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타원 136"/>
                <p:cNvSpPr/>
                <p:nvPr/>
              </p:nvSpPr>
              <p:spPr>
                <a:xfrm>
                  <a:off x="9392017" y="377529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타원 137"/>
                <p:cNvSpPr/>
                <p:nvPr/>
              </p:nvSpPr>
              <p:spPr>
                <a:xfrm>
                  <a:off x="9404717" y="369274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타원 138"/>
                <p:cNvSpPr/>
                <p:nvPr/>
              </p:nvSpPr>
              <p:spPr>
                <a:xfrm>
                  <a:off x="9461867" y="358161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타원 139"/>
                <p:cNvSpPr/>
                <p:nvPr/>
              </p:nvSpPr>
              <p:spPr>
                <a:xfrm>
                  <a:off x="9290417" y="355304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타원 140"/>
                <p:cNvSpPr/>
                <p:nvPr/>
              </p:nvSpPr>
              <p:spPr>
                <a:xfrm>
                  <a:off x="9420592" y="351811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타원 141"/>
                <p:cNvSpPr/>
                <p:nvPr/>
              </p:nvSpPr>
              <p:spPr>
                <a:xfrm>
                  <a:off x="9611092" y="356574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/>
                <p:cNvSpPr/>
                <p:nvPr/>
              </p:nvSpPr>
              <p:spPr>
                <a:xfrm>
                  <a:off x="9490442" y="351176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>
                  <a:off x="9458692" y="344826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/>
                <p:cNvSpPr/>
                <p:nvPr/>
              </p:nvSpPr>
              <p:spPr>
                <a:xfrm>
                  <a:off x="9499967" y="340064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5" name="TextBox 174"/>
                  <p:cNvSpPr txBox="1"/>
                  <p:nvPr/>
                </p:nvSpPr>
                <p:spPr>
                  <a:xfrm>
                    <a:off x="9042400" y="4180840"/>
                    <a:ext cx="80010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b="1" dirty="0" smtClean="0"/>
                      <a:t>0 </a:t>
                    </a:r>
                    <a14:m>
                      <m:oMath xmlns:m="http://schemas.openxmlformats.org/officeDocument/2006/math">
                        <m:r>
                          <a:rPr lang="en-US" altLang="ko-KR" sz="900" b="1" i="1" dirty="0" smtClean="0">
                            <a:latin typeface="Cambria Math"/>
                          </a:rPr>
                          <m:t>&lt; </m:t>
                        </m:r>
                        <m:r>
                          <a:rPr lang="en-US" altLang="ko-KR" sz="900" b="1" i="1" dirty="0" smtClean="0">
                            <a:latin typeface="Cambria Math"/>
                          </a:rPr>
                          <m:t>𝒓</m:t>
                        </m:r>
                      </m:oMath>
                    </a14:m>
                    <a:r>
                      <a:rPr lang="en-US" altLang="ko-KR" sz="900" b="1" dirty="0" smtClean="0"/>
                      <a:t> &lt; 1</a:t>
                    </a:r>
                    <a:endParaRPr lang="ko-KR" altLang="en-US" sz="900" b="1" dirty="0"/>
                  </a:p>
                </p:txBody>
              </p:sp>
            </mc:Choice>
            <mc:Fallback xmlns="">
              <p:sp>
                <p:nvSpPr>
                  <p:cNvPr id="175" name="TextBox 1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2400" y="4180840"/>
                    <a:ext cx="800100" cy="230832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108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5" name="TextBox 184"/>
            <p:cNvSpPr txBox="1"/>
            <p:nvPr/>
          </p:nvSpPr>
          <p:spPr>
            <a:xfrm>
              <a:off x="8839200" y="4533900"/>
              <a:ext cx="1120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양</a:t>
              </a:r>
              <a:r>
                <a:rPr lang="ko-KR" altLang="en-US" sz="900" dirty="0" smtClean="0"/>
                <a:t>의 상관관계가 있음</a:t>
              </a:r>
              <a:endParaRPr lang="ko-KR" altLang="en-US" sz="900" dirty="0"/>
            </a:p>
          </p:txBody>
        </p:sp>
      </p:grpSp>
      <p:grpSp>
        <p:nvGrpSpPr>
          <p:cNvPr id="1045" name="그룹 1044"/>
          <p:cNvGrpSpPr/>
          <p:nvPr/>
        </p:nvGrpSpPr>
        <p:grpSpPr>
          <a:xfrm>
            <a:off x="10194714" y="3536422"/>
            <a:ext cx="1120140" cy="1642824"/>
            <a:chOff x="10073640" y="3260408"/>
            <a:chExt cx="1120140" cy="1642824"/>
          </a:xfrm>
        </p:grpSpPr>
        <p:grpSp>
          <p:nvGrpSpPr>
            <p:cNvPr id="1039" name="그룹 1038"/>
            <p:cNvGrpSpPr/>
            <p:nvPr/>
          </p:nvGrpSpPr>
          <p:grpSpPr>
            <a:xfrm>
              <a:off x="10074177" y="3260408"/>
              <a:ext cx="1109133" cy="1270644"/>
              <a:chOff x="10074177" y="3153728"/>
              <a:chExt cx="1109133" cy="1270644"/>
            </a:xfrm>
          </p:grpSpPr>
          <p:grpSp>
            <p:nvGrpSpPr>
              <p:cNvPr id="1027" name="그룹 1026"/>
              <p:cNvGrpSpPr/>
              <p:nvPr/>
            </p:nvGrpSpPr>
            <p:grpSpPr>
              <a:xfrm>
                <a:off x="10074177" y="3153728"/>
                <a:ext cx="1109133" cy="1044046"/>
                <a:chOff x="10074177" y="3100388"/>
                <a:chExt cx="1109133" cy="1044046"/>
              </a:xfrm>
            </p:grpSpPr>
            <p:cxnSp>
              <p:nvCxnSpPr>
                <p:cNvPr id="29" name="직선 연결선 28"/>
                <p:cNvCxnSpPr/>
                <p:nvPr/>
              </p:nvCxnSpPr>
              <p:spPr>
                <a:xfrm>
                  <a:off x="10074177" y="4144433"/>
                  <a:ext cx="110913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 flipV="1">
                  <a:off x="10077881" y="3100388"/>
                  <a:ext cx="2116" cy="104404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" name="타원 146"/>
              <p:cNvSpPr/>
              <p:nvPr/>
            </p:nvSpPr>
            <p:spPr>
              <a:xfrm>
                <a:off x="10161954" y="404373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타원 147"/>
              <p:cNvSpPr/>
              <p:nvPr/>
            </p:nvSpPr>
            <p:spPr>
              <a:xfrm>
                <a:off x="10242917" y="39984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/>
              <p:cNvSpPr/>
              <p:nvPr/>
            </p:nvSpPr>
            <p:spPr>
              <a:xfrm>
                <a:off x="10221486" y="39341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타원 149"/>
              <p:cNvSpPr/>
              <p:nvPr/>
            </p:nvSpPr>
            <p:spPr>
              <a:xfrm>
                <a:off x="10297686" y="391514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/>
              <p:cNvSpPr/>
              <p:nvPr/>
            </p:nvSpPr>
            <p:spPr>
              <a:xfrm>
                <a:off x="10359598" y="389133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/>
              <p:cNvSpPr/>
              <p:nvPr/>
            </p:nvSpPr>
            <p:spPr>
              <a:xfrm>
                <a:off x="10338167" y="38270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/>
              <p:cNvSpPr/>
              <p:nvPr/>
            </p:nvSpPr>
            <p:spPr>
              <a:xfrm>
                <a:off x="10414367" y="38079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타원 153"/>
              <p:cNvSpPr/>
              <p:nvPr/>
            </p:nvSpPr>
            <p:spPr>
              <a:xfrm>
                <a:off x="10481042" y="37817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타원 154"/>
              <p:cNvSpPr/>
              <p:nvPr/>
            </p:nvSpPr>
            <p:spPr>
              <a:xfrm>
                <a:off x="10459611" y="37175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/>
              <p:cNvSpPr/>
              <p:nvPr/>
            </p:nvSpPr>
            <p:spPr>
              <a:xfrm>
                <a:off x="10535811" y="36984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/>
              <p:cNvSpPr/>
              <p:nvPr/>
            </p:nvSpPr>
            <p:spPr>
              <a:xfrm>
                <a:off x="10619154" y="36484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/>
              <p:cNvSpPr/>
              <p:nvPr/>
            </p:nvSpPr>
            <p:spPr>
              <a:xfrm>
                <a:off x="10597723" y="35841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/>
              <p:cNvSpPr/>
              <p:nvPr/>
            </p:nvSpPr>
            <p:spPr>
              <a:xfrm>
                <a:off x="10673923" y="35651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/>
              <p:cNvSpPr/>
              <p:nvPr/>
            </p:nvSpPr>
            <p:spPr>
              <a:xfrm>
                <a:off x="10754885" y="35150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/>
              <p:cNvSpPr/>
              <p:nvPr/>
            </p:nvSpPr>
            <p:spPr>
              <a:xfrm>
                <a:off x="10733454" y="34508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타원 161"/>
              <p:cNvSpPr/>
              <p:nvPr/>
            </p:nvSpPr>
            <p:spPr>
              <a:xfrm>
                <a:off x="10809654" y="34317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TextBox 175"/>
                  <p:cNvSpPr txBox="1"/>
                  <p:nvPr/>
                </p:nvSpPr>
                <p:spPr>
                  <a:xfrm>
                    <a:off x="10318750" y="4193540"/>
                    <a:ext cx="64135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900" b="1" i="1" dirty="0" smtClean="0">
                            <a:latin typeface="Cambria Math"/>
                          </a:rPr>
                          <m:t>𝒓</m:t>
                        </m:r>
                      </m:oMath>
                    </a14:m>
                    <a:r>
                      <a:rPr lang="en-US" altLang="ko-KR" sz="900" b="1" dirty="0" smtClean="0"/>
                      <a:t> = 1</a:t>
                    </a:r>
                    <a:endParaRPr lang="ko-KR" altLang="en-US" sz="900" b="1" dirty="0"/>
                  </a:p>
                </p:txBody>
              </p:sp>
            </mc:Choice>
            <mc:Fallback xmlns="">
              <p:sp>
                <p:nvSpPr>
                  <p:cNvPr id="176" name="TextBox 1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8750" y="4193540"/>
                    <a:ext cx="641350" cy="230832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b="-789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6" name="TextBox 185"/>
            <p:cNvSpPr txBox="1"/>
            <p:nvPr/>
          </p:nvSpPr>
          <p:spPr>
            <a:xfrm>
              <a:off x="10073640" y="4533900"/>
              <a:ext cx="1120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양</a:t>
              </a:r>
              <a:r>
                <a:rPr lang="ko-KR" altLang="en-US" sz="900" dirty="0" smtClean="0"/>
                <a:t>의 상관관계가 강함</a:t>
              </a:r>
              <a:endParaRPr lang="ko-KR" altLang="en-US" sz="900" dirty="0"/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419748" y="3530686"/>
            <a:ext cx="4770120" cy="1028180"/>
            <a:chOff x="388620" y="3546499"/>
            <a:chExt cx="4770120" cy="102818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545592" y="4003549"/>
              <a:ext cx="4310253" cy="1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541020" y="3893820"/>
              <a:ext cx="0" cy="2057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4861560" y="3901440"/>
              <a:ext cx="0" cy="2057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2750820" y="3893820"/>
              <a:ext cx="0" cy="2057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3794760" y="4297680"/>
              <a:ext cx="1074420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화살표 연결선 200"/>
            <p:cNvCxnSpPr/>
            <p:nvPr/>
          </p:nvCxnSpPr>
          <p:spPr>
            <a:xfrm>
              <a:off x="518160" y="4297680"/>
              <a:ext cx="1074420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/>
            <p:nvPr/>
          </p:nvCxnSpPr>
          <p:spPr>
            <a:xfrm>
              <a:off x="2773680" y="3840480"/>
              <a:ext cx="1074420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/>
            <p:nvPr/>
          </p:nvCxnSpPr>
          <p:spPr>
            <a:xfrm>
              <a:off x="1638300" y="3840480"/>
              <a:ext cx="1074420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3337560" y="4297680"/>
              <a:ext cx="1584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times" panose="02020603050405020304" pitchFamily="18" charset="0"/>
                  <a:cs typeface="times" panose="02020603050405020304" pitchFamily="18" charset="0"/>
                </a:rPr>
                <a:t>Strong plus correlation</a:t>
              </a:r>
              <a:endParaRPr lang="ko-KR" altLang="en-US" sz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531495" y="4282440"/>
              <a:ext cx="1798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times" panose="02020603050405020304" pitchFamily="18" charset="0"/>
                  <a:cs typeface="times" panose="02020603050405020304" pitchFamily="18" charset="0"/>
                </a:rPr>
                <a:t>Strong minus correlation</a:t>
              </a:r>
              <a:endParaRPr lang="ko-KR" altLang="en-US" sz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2834029" y="3562386"/>
              <a:ext cx="1584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times" panose="02020603050405020304" pitchFamily="18" charset="0"/>
                  <a:cs typeface="times" panose="02020603050405020304" pitchFamily="18" charset="0"/>
                </a:rPr>
                <a:t>Week plus correlation</a:t>
              </a:r>
              <a:endParaRPr lang="ko-KR" altLang="en-US" sz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1027442" y="3546499"/>
              <a:ext cx="17602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times" panose="02020603050405020304" pitchFamily="18" charset="0"/>
                  <a:cs typeface="times" panose="02020603050405020304" pitchFamily="18" charset="0"/>
                </a:rPr>
                <a:t>Week minus correlation</a:t>
              </a:r>
              <a:endParaRPr lang="ko-KR" altLang="en-US" sz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8620" y="4061460"/>
              <a:ext cx="4114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-1</a:t>
              </a:r>
              <a:endParaRPr lang="ko-KR" altLang="en-US" sz="900" b="1" dirty="0"/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2621280" y="4076700"/>
              <a:ext cx="4114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0</a:t>
              </a:r>
              <a:endParaRPr lang="ko-KR" altLang="en-US" sz="900" b="1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4747260" y="4069080"/>
              <a:ext cx="4114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1</a:t>
              </a:r>
              <a:endParaRPr lang="ko-KR" altLang="en-US" sz="9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2783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1. </a:t>
            </a:r>
            <a:r>
              <a:rPr lang="ko-KR" altLang="en-US" sz="2400" b="1" dirty="0">
                <a:latin typeface="+mn-ea"/>
              </a:rPr>
              <a:t>상관계수와 상관관계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50276" y="1433635"/>
            <a:ext cx="11031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수치에 따라 상관관계의 정도를 세부적으로 나눠서 해석할 수 있음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수치는 단지 눈대중으로 나누어 놓은 기준 일뿐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절대적인 기준은 아님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음수는 절댓값을 취하면 됨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322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smtClean="0">
                <a:latin typeface="+mn-ea"/>
              </a:rPr>
              <a:t>상관계수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0276" y="1347375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상관계수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수치</a:t>
            </a:r>
            <a:endParaRPr lang="en-US" altLang="ko-KR" sz="2000" b="1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6393011"/>
                  </p:ext>
                </p:extLst>
              </p:nvPr>
            </p:nvGraphicFramePr>
            <p:xfrm>
              <a:off x="1842540" y="3154391"/>
              <a:ext cx="8128000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b="1" dirty="0" smtClean="0"/>
                            <a:t>상관계수의 값 </a:t>
                          </a:r>
                          <a:r>
                            <a:rPr lang="en-US" altLang="ko-KR" sz="1400" b="1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1" i="1" dirty="0" smtClean="0">
                                  <a:latin typeface="Cambria Math"/>
                                </a:rPr>
                                <m:t>𝐫</m:t>
                              </m:r>
                            </m:oMath>
                          </a14:m>
                          <a:r>
                            <a:rPr lang="en-US" altLang="ko-KR" sz="1400" b="1" dirty="0" smtClean="0"/>
                            <a:t>)</a:t>
                          </a:r>
                          <a:endParaRPr lang="ko-KR" alt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b="1" dirty="0" smtClean="0"/>
                            <a:t>상관계수 해석</a:t>
                          </a:r>
                          <a:endParaRPr lang="ko-KR" altLang="en-US" sz="1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</a:t>
                          </a:r>
                          <a:r>
                            <a:rPr lang="en-US" altLang="ko-KR" sz="1400" baseline="0" dirty="0" smtClean="0"/>
                            <a:t> ~ 0.2</a:t>
                          </a:r>
                          <a:endParaRPr lang="ko-KR" altLang="en-US" sz="1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dirty="0" smtClean="0"/>
                            <a:t>상관관계가 거의 없다</a:t>
                          </a:r>
                          <a:r>
                            <a:rPr lang="en-US" altLang="ko-KR" sz="1400" dirty="0" smtClean="0"/>
                            <a:t>.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0.2 ~ 0.4</a:t>
                          </a:r>
                          <a:endParaRPr lang="ko-KR" altLang="en-US" sz="1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dirty="0" smtClean="0"/>
                            <a:t>상관관계가 낮다</a:t>
                          </a:r>
                          <a:r>
                            <a:rPr lang="en-US" altLang="ko-KR" sz="1400" dirty="0" smtClean="0"/>
                            <a:t>.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0.4 ~ 0.6</a:t>
                          </a:r>
                          <a:endParaRPr lang="ko-KR" altLang="en-US" sz="1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dirty="0" smtClean="0"/>
                            <a:t>상관관계가 있다</a:t>
                          </a:r>
                          <a:r>
                            <a:rPr lang="en-US" altLang="ko-KR" sz="1400" dirty="0" smtClean="0"/>
                            <a:t>.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0.6 ~ 0.8</a:t>
                          </a:r>
                          <a:endParaRPr lang="ko-KR" altLang="en-US" sz="1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dirty="0" smtClean="0"/>
                            <a:t>상관관계가 높다</a:t>
                          </a:r>
                          <a:r>
                            <a:rPr lang="en-US" altLang="ko-KR" sz="1400" dirty="0" smtClean="0"/>
                            <a:t>.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0.8 ~ 1.0</a:t>
                          </a:r>
                          <a:endParaRPr lang="ko-KR" altLang="en-US" sz="1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dirty="0" smtClean="0"/>
                            <a:t>상관관계가 매우 높다</a:t>
                          </a:r>
                          <a:r>
                            <a:rPr lang="en-US" altLang="ko-KR" sz="1400" dirty="0" smtClean="0"/>
                            <a:t>.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201225"/>
                  </p:ext>
                </p:extLst>
              </p:nvPr>
            </p:nvGraphicFramePr>
            <p:xfrm>
              <a:off x="1842540" y="3154391"/>
              <a:ext cx="8128000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64000"/>
                    <a:gridCol w="40640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r="-100000" b="-5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b="1" dirty="0" smtClean="0"/>
                            <a:t>상관계수 해석</a:t>
                          </a:r>
                          <a:endParaRPr lang="ko-KR" altLang="en-US" sz="1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</a:t>
                          </a:r>
                          <a:r>
                            <a:rPr lang="en-US" altLang="ko-KR" sz="1400" baseline="0" dirty="0" smtClean="0"/>
                            <a:t> ~ 0.2</a:t>
                          </a:r>
                          <a:endParaRPr lang="ko-KR" altLang="en-US" sz="1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dirty="0" smtClean="0"/>
                            <a:t>상관관계가 거의 없다</a:t>
                          </a:r>
                          <a:r>
                            <a:rPr lang="en-US" altLang="ko-KR" sz="1400" dirty="0" smtClean="0"/>
                            <a:t>.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0.2 ~ 0.4</a:t>
                          </a:r>
                          <a:endParaRPr lang="ko-KR" altLang="en-US" sz="1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dirty="0" smtClean="0"/>
                            <a:t>상관관계가 낮다</a:t>
                          </a:r>
                          <a:r>
                            <a:rPr lang="en-US" altLang="ko-KR" sz="1400" dirty="0" smtClean="0"/>
                            <a:t>.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0.4 ~ 0.6</a:t>
                          </a:r>
                          <a:endParaRPr lang="ko-KR" altLang="en-US" sz="1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dirty="0" smtClean="0"/>
                            <a:t>상관관계가 있다</a:t>
                          </a:r>
                          <a:r>
                            <a:rPr lang="en-US" altLang="ko-KR" sz="1400" dirty="0" smtClean="0"/>
                            <a:t>.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0.6 ~ 0.8</a:t>
                          </a:r>
                          <a:endParaRPr lang="ko-KR" altLang="en-US" sz="1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dirty="0" smtClean="0"/>
                            <a:t>상관관계가 높다</a:t>
                          </a:r>
                          <a:r>
                            <a:rPr lang="en-US" altLang="ko-KR" sz="1400" dirty="0" smtClean="0"/>
                            <a:t>.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0.8 ~ 1.0</a:t>
                          </a:r>
                          <a:endParaRPr lang="ko-KR" altLang="en-US" sz="1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dirty="0" smtClean="0"/>
                            <a:t>상관관계가 매우 높다</a:t>
                          </a:r>
                          <a:r>
                            <a:rPr lang="en-US" altLang="ko-KR" sz="1400" dirty="0" smtClean="0"/>
                            <a:t>.</a:t>
                          </a:r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4358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</a:t>
            </a:r>
            <a:r>
              <a:rPr lang="ko-KR" altLang="en-US" sz="2400" b="1" dirty="0">
                <a:latin typeface="+mn-ea"/>
              </a:rPr>
              <a:t>상관관계 분석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50276" y="1433635"/>
            <a:ext cx="110314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상관관계 분석은 두 변수간에 어떤 선형적 관계를 갖고 있는지를 분석하는 방법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이 때 두 변수간의 관계의 강도를 상관관계라 함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두 개의 변수에 대해 관계가 있는가를 측정하는 단순상관분석</a:t>
            </a:r>
            <a:r>
              <a:rPr lang="en-US" altLang="ko-KR" dirty="0" smtClean="0">
                <a:latin typeface="+mn-ea"/>
              </a:rPr>
              <a:t>, 3</a:t>
            </a:r>
            <a:r>
              <a:rPr lang="ko-KR" altLang="en-US" dirty="0" smtClean="0">
                <a:latin typeface="+mn-ea"/>
              </a:rPr>
              <a:t>개 이상의 변수들 간의 관계를 측정하는 것을 다중상관분석이라 함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+mn-ea"/>
              </a:rPr>
              <a:t>연속형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연속적으로 변하는 데이터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대표적으로 시간 별 데이터가 이에 해당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수치로 이루어진 변수와 변수 사이의 관계를 말함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상관관계는 양의 상관관계와 음의 상관관계 그리고 무 상관관계 등으로 구분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323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smtClean="0">
                <a:latin typeface="+mn-ea"/>
              </a:rPr>
              <a:t>상관관계 분석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0276" y="1347375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상관관계 분석이란</a:t>
            </a:r>
            <a:r>
              <a:rPr lang="en-US" altLang="ko-KR" sz="2000" b="1" dirty="0" smtClean="0">
                <a:latin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685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</a:t>
            </a:r>
            <a:r>
              <a:rPr lang="ko-KR" altLang="en-US" sz="2400" b="1" dirty="0">
                <a:latin typeface="+mn-ea"/>
              </a:rPr>
              <a:t>상관관계 분석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50276" y="1433635"/>
            <a:ext cx="110314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그림은 양의 상관관계에 대한 예시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양의 상관관계는 변수 </a:t>
            </a:r>
            <a:r>
              <a:rPr lang="en-US" altLang="ko-KR" dirty="0" smtClean="0">
                <a:latin typeface="+mn-ea"/>
              </a:rPr>
              <a:t>1</a:t>
            </a:r>
            <a:r>
              <a:rPr lang="ko-KR" altLang="en-US" dirty="0" smtClean="0">
                <a:latin typeface="+mn-ea"/>
              </a:rPr>
              <a:t>이 증가함에 따라 변수 </a:t>
            </a:r>
            <a:r>
              <a:rPr lang="en-US" altLang="ko-KR" dirty="0" smtClean="0">
                <a:latin typeface="+mn-ea"/>
              </a:rPr>
              <a:t>2</a:t>
            </a:r>
            <a:r>
              <a:rPr lang="ko-KR" altLang="en-US" dirty="0" smtClean="0">
                <a:latin typeface="+mn-ea"/>
              </a:rPr>
              <a:t>도 같이 증가하는 것을 말함</a:t>
            </a:r>
            <a:endParaRPr lang="en-US" altLang="ko-KR" dirty="0" smtClean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그림에서 </a:t>
            </a:r>
            <a:r>
              <a:rPr lang="en-US" altLang="ko-KR" dirty="0" smtClean="0">
                <a:latin typeface="+mn-ea"/>
              </a:rPr>
              <a:t>(b)</a:t>
            </a:r>
            <a:r>
              <a:rPr lang="ko-KR" altLang="en-US" dirty="0" smtClean="0">
                <a:latin typeface="+mn-ea"/>
              </a:rPr>
              <a:t>보다는 </a:t>
            </a:r>
            <a:r>
              <a:rPr lang="en-US" altLang="ko-KR" dirty="0" smtClean="0">
                <a:latin typeface="+mn-ea"/>
              </a:rPr>
              <a:t>(a)</a:t>
            </a:r>
            <a:r>
              <a:rPr lang="ko-KR" altLang="en-US" dirty="0" smtClean="0">
                <a:latin typeface="+mn-ea"/>
              </a:rPr>
              <a:t>가 기울기가 양인 직선에 가깝게 자료가 모여있는데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이를 </a:t>
            </a:r>
            <a:r>
              <a:rPr lang="en-US" altLang="ko-KR" dirty="0" smtClean="0">
                <a:latin typeface="+mn-ea"/>
              </a:rPr>
              <a:t>(a)</a:t>
            </a:r>
            <a:r>
              <a:rPr lang="ko-KR" altLang="en-US" dirty="0" smtClean="0">
                <a:latin typeface="+mn-ea"/>
              </a:rPr>
              <a:t>는 </a:t>
            </a:r>
            <a:r>
              <a:rPr lang="en-US" altLang="ko-KR" dirty="0" smtClean="0">
                <a:latin typeface="+mn-ea"/>
              </a:rPr>
              <a:t>(b)</a:t>
            </a:r>
            <a:r>
              <a:rPr lang="ko-KR" altLang="en-US" dirty="0" smtClean="0">
                <a:latin typeface="+mn-ea"/>
              </a:rPr>
              <a:t>보다 큰 양의 상관관계를 나타낸다 할 수 있음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그림에서 </a:t>
            </a:r>
            <a:r>
              <a:rPr lang="en-US" altLang="ko-KR" dirty="0" smtClean="0">
                <a:latin typeface="+mn-ea"/>
              </a:rPr>
              <a:t>(c)</a:t>
            </a:r>
            <a:r>
              <a:rPr lang="ko-KR" altLang="en-US" dirty="0" smtClean="0">
                <a:latin typeface="+mn-ea"/>
              </a:rPr>
              <a:t>의 경우 데이터가 좌표상에 완전히 흩어져 있는 것처럼 보이기 때문에 각 변수간의 상관관계가 없다고 할 수 있음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324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smtClean="0">
                <a:latin typeface="+mn-ea"/>
              </a:rPr>
              <a:t>상관관계 분석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0276" y="1347375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양의 상관관계</a:t>
            </a:r>
            <a:endParaRPr lang="en-US" altLang="ko-KR" sz="2000" b="1" dirty="0" smtClean="0">
              <a:latin typeface="+mn-ea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1955799" y="3716860"/>
            <a:ext cx="8348139" cy="2032145"/>
            <a:chOff x="1879599" y="3682993"/>
            <a:chExt cx="8348139" cy="2032145"/>
          </a:xfrm>
        </p:grpSpPr>
        <p:grpSp>
          <p:nvGrpSpPr>
            <p:cNvPr id="10" name="그룹 9"/>
            <p:cNvGrpSpPr/>
            <p:nvPr/>
          </p:nvGrpSpPr>
          <p:grpSpPr>
            <a:xfrm>
              <a:off x="7969597" y="3999696"/>
              <a:ext cx="1669458" cy="1715442"/>
              <a:chOff x="7610373" y="3252788"/>
              <a:chExt cx="1129767" cy="1456119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7610373" y="3252788"/>
                <a:ext cx="1109133" cy="1262963"/>
                <a:chOff x="7610373" y="3146108"/>
                <a:chExt cx="1109133" cy="1262963"/>
              </a:xfrm>
            </p:grpSpPr>
            <p:grpSp>
              <p:nvGrpSpPr>
                <p:cNvPr id="14" name="그룹 13"/>
                <p:cNvGrpSpPr/>
                <p:nvPr/>
              </p:nvGrpSpPr>
              <p:grpSpPr>
                <a:xfrm>
                  <a:off x="7610373" y="3146108"/>
                  <a:ext cx="1109133" cy="1044046"/>
                  <a:chOff x="7610373" y="3092768"/>
                  <a:chExt cx="1109133" cy="1044046"/>
                </a:xfrm>
              </p:grpSpPr>
              <p:grpSp>
                <p:nvGrpSpPr>
                  <p:cNvPr id="16" name="그룹 15"/>
                  <p:cNvGrpSpPr/>
                  <p:nvPr/>
                </p:nvGrpSpPr>
                <p:grpSpPr>
                  <a:xfrm>
                    <a:off x="7610373" y="3092768"/>
                    <a:ext cx="1109133" cy="1044046"/>
                    <a:chOff x="7610373" y="3092768"/>
                    <a:chExt cx="1109133" cy="1044046"/>
                  </a:xfrm>
                </p:grpSpPr>
                <p:cxnSp>
                  <p:nvCxnSpPr>
                    <p:cNvPr id="59" name="직선 연결선 58"/>
                    <p:cNvCxnSpPr/>
                    <p:nvPr/>
                  </p:nvCxnSpPr>
                  <p:spPr>
                    <a:xfrm>
                      <a:off x="7610373" y="4136813"/>
                      <a:ext cx="1109133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직선 연결선 59"/>
                    <p:cNvCxnSpPr/>
                    <p:nvPr/>
                  </p:nvCxnSpPr>
                  <p:spPr>
                    <a:xfrm flipV="1">
                      <a:off x="7614077" y="3092768"/>
                      <a:ext cx="2116" cy="1044046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" name="타원 16"/>
                  <p:cNvSpPr/>
                  <p:nvPr/>
                </p:nvSpPr>
                <p:spPr>
                  <a:xfrm>
                    <a:off x="7842616" y="3519703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>
                    <a:off x="7959297" y="3453028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>
                    <a:off x="8121222" y="3614953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타원 19"/>
                  <p:cNvSpPr/>
                  <p:nvPr/>
                </p:nvSpPr>
                <p:spPr>
                  <a:xfrm>
                    <a:off x="7773559" y="3595903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7897385" y="3603047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7825947" y="3757828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" name="타원 22"/>
                  <p:cNvSpPr/>
                  <p:nvPr/>
                </p:nvSpPr>
                <p:spPr>
                  <a:xfrm>
                    <a:off x="7983110" y="3636384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" name="타원 23"/>
                  <p:cNvSpPr/>
                  <p:nvPr/>
                </p:nvSpPr>
                <p:spPr>
                  <a:xfrm>
                    <a:off x="7911672" y="379116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타원 24"/>
                  <p:cNvSpPr/>
                  <p:nvPr/>
                </p:nvSpPr>
                <p:spPr>
                  <a:xfrm>
                    <a:off x="7961678" y="3536372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타원 25"/>
                  <p:cNvSpPr/>
                  <p:nvPr/>
                </p:nvSpPr>
                <p:spPr>
                  <a:xfrm>
                    <a:off x="7983110" y="3798309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타원 26"/>
                  <p:cNvSpPr/>
                  <p:nvPr/>
                </p:nvSpPr>
                <p:spPr>
                  <a:xfrm>
                    <a:off x="7914053" y="3874509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8206947" y="3636384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타원 28"/>
                  <p:cNvSpPr/>
                  <p:nvPr/>
                </p:nvSpPr>
                <p:spPr>
                  <a:xfrm>
                    <a:off x="8111698" y="3729252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" name="타원 29"/>
                  <p:cNvSpPr/>
                  <p:nvPr/>
                </p:nvSpPr>
                <p:spPr>
                  <a:xfrm>
                    <a:off x="8078360" y="382926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타원 30"/>
                  <p:cNvSpPr/>
                  <p:nvPr/>
                </p:nvSpPr>
                <p:spPr>
                  <a:xfrm>
                    <a:off x="8164085" y="3784021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" name="타원 31"/>
                  <p:cNvSpPr/>
                  <p:nvPr/>
                </p:nvSpPr>
                <p:spPr>
                  <a:xfrm>
                    <a:off x="8166466" y="386736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" name="타원 32"/>
                  <p:cNvSpPr/>
                  <p:nvPr/>
                </p:nvSpPr>
                <p:spPr>
                  <a:xfrm>
                    <a:off x="8095028" y="352446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" name="타원 33"/>
                  <p:cNvSpPr/>
                  <p:nvPr/>
                </p:nvSpPr>
                <p:spPr>
                  <a:xfrm>
                    <a:off x="8185516" y="3557803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>
                    <a:off x="8056929" y="3588759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>
                    <a:off x="8035497" y="3488747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타원 36"/>
                  <p:cNvSpPr/>
                  <p:nvPr/>
                </p:nvSpPr>
                <p:spPr>
                  <a:xfrm>
                    <a:off x="8180753" y="343874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타원 37"/>
                  <p:cNvSpPr/>
                  <p:nvPr/>
                </p:nvSpPr>
                <p:spPr>
                  <a:xfrm>
                    <a:off x="8271241" y="3472078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" name="타원 38"/>
                  <p:cNvSpPr/>
                  <p:nvPr/>
                </p:nvSpPr>
                <p:spPr>
                  <a:xfrm>
                    <a:off x="8142654" y="3503034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" name="타원 39"/>
                  <p:cNvSpPr/>
                  <p:nvPr/>
                </p:nvSpPr>
                <p:spPr>
                  <a:xfrm>
                    <a:off x="8121222" y="3403022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타원 40"/>
                  <p:cNvSpPr/>
                  <p:nvPr/>
                </p:nvSpPr>
                <p:spPr>
                  <a:xfrm>
                    <a:off x="8266479" y="3774496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8268860" y="385784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타원 42"/>
                  <p:cNvSpPr/>
                  <p:nvPr/>
                </p:nvSpPr>
                <p:spPr>
                  <a:xfrm>
                    <a:off x="8392685" y="3614953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타원 43"/>
                  <p:cNvSpPr/>
                  <p:nvPr/>
                </p:nvSpPr>
                <p:spPr>
                  <a:xfrm>
                    <a:off x="8349823" y="376259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8371254" y="3536372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>
                    <a:off x="8452217" y="375306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타원 46"/>
                  <p:cNvSpPr/>
                  <p:nvPr/>
                </p:nvSpPr>
                <p:spPr>
                  <a:xfrm>
                    <a:off x="8297435" y="3614953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8276004" y="3536372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타원 48"/>
                  <p:cNvSpPr/>
                  <p:nvPr/>
                </p:nvSpPr>
                <p:spPr>
                  <a:xfrm>
                    <a:off x="8354586" y="3822121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타원 49"/>
                  <p:cNvSpPr/>
                  <p:nvPr/>
                </p:nvSpPr>
                <p:spPr>
                  <a:xfrm>
                    <a:off x="8456980" y="3812596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8140272" y="3672103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7871191" y="3679247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>
                    <a:off x="7956916" y="3712584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타원 53"/>
                  <p:cNvSpPr/>
                  <p:nvPr/>
                </p:nvSpPr>
                <p:spPr>
                  <a:xfrm>
                    <a:off x="8180753" y="3712584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" name="타원 54"/>
                  <p:cNvSpPr/>
                  <p:nvPr/>
                </p:nvSpPr>
                <p:spPr>
                  <a:xfrm>
                    <a:off x="8052166" y="374354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타원 55"/>
                  <p:cNvSpPr/>
                  <p:nvPr/>
                </p:nvSpPr>
                <p:spPr>
                  <a:xfrm>
                    <a:off x="8030735" y="3664959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" name="타원 56"/>
                  <p:cNvSpPr/>
                  <p:nvPr/>
                </p:nvSpPr>
                <p:spPr>
                  <a:xfrm>
                    <a:off x="8366491" y="3691153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타원 57"/>
                  <p:cNvSpPr/>
                  <p:nvPr/>
                </p:nvSpPr>
                <p:spPr>
                  <a:xfrm>
                    <a:off x="8271241" y="3691153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7950200" y="4193540"/>
                      <a:ext cx="641350" cy="2155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ko-KR" sz="1050" b="1" i="1" dirty="0" smtClean="0">
                              <a:latin typeface="Cambria Math"/>
                            </a:rPr>
                            <m:t>𝒓</m:t>
                          </m:r>
                        </m:oMath>
                      </a14:m>
                      <a:r>
                        <a:rPr lang="en-US" altLang="ko-KR" sz="1050" b="1" dirty="0" smtClean="0"/>
                        <a:t> = 0</a:t>
                      </a:r>
                      <a:endParaRPr lang="ko-KR" altLang="en-US" sz="1050" b="1" dirty="0"/>
                    </a:p>
                  </p:txBody>
                </p:sp>
              </mc:Choice>
              <mc:Fallback xmlns="">
                <p:sp>
                  <p:nvSpPr>
                    <p:cNvPr id="15" name="TextBox 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50200" y="4193540"/>
                      <a:ext cx="641350" cy="215531"/>
                    </a:xfrm>
                    <a:prstGeom prst="rect">
                      <a:avLst/>
                    </a:prstGeom>
                    <a:blipFill rotWithShape="1">
                      <a:blip r:embed="rId3"/>
                      <a:stretch>
                        <a:fillRect b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3" name="TextBox 12"/>
              <p:cNvSpPr txBox="1"/>
              <p:nvPr/>
            </p:nvSpPr>
            <p:spPr>
              <a:xfrm>
                <a:off x="7620000" y="4493376"/>
                <a:ext cx="1120140" cy="215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b="1" dirty="0" smtClean="0"/>
                  <a:t>상관관계가 없음</a:t>
                </a:r>
                <a:endParaRPr lang="ko-KR" altLang="en-US" sz="1050" b="1" dirty="0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5339926" y="3991440"/>
              <a:ext cx="1655232" cy="1712382"/>
              <a:chOff x="8839200" y="3252788"/>
              <a:chExt cx="1120140" cy="1453521"/>
            </a:xfrm>
          </p:grpSpPr>
          <p:grpSp>
            <p:nvGrpSpPr>
              <p:cNvPr id="62" name="그룹 61"/>
              <p:cNvGrpSpPr/>
              <p:nvPr/>
            </p:nvGrpSpPr>
            <p:grpSpPr>
              <a:xfrm>
                <a:off x="8842275" y="3252788"/>
                <a:ext cx="1109133" cy="1250264"/>
                <a:chOff x="8842275" y="3146108"/>
                <a:chExt cx="1109133" cy="1250264"/>
              </a:xfrm>
            </p:grpSpPr>
            <p:grpSp>
              <p:nvGrpSpPr>
                <p:cNvPr id="64" name="그룹 63"/>
                <p:cNvGrpSpPr/>
                <p:nvPr/>
              </p:nvGrpSpPr>
              <p:grpSpPr>
                <a:xfrm>
                  <a:off x="8842275" y="3146108"/>
                  <a:ext cx="1109133" cy="1044046"/>
                  <a:chOff x="8842275" y="3092768"/>
                  <a:chExt cx="1109133" cy="1044046"/>
                </a:xfrm>
              </p:grpSpPr>
              <p:grpSp>
                <p:nvGrpSpPr>
                  <p:cNvPr id="66" name="그룹 65"/>
                  <p:cNvGrpSpPr/>
                  <p:nvPr/>
                </p:nvGrpSpPr>
                <p:grpSpPr>
                  <a:xfrm>
                    <a:off x="8842275" y="3092768"/>
                    <a:ext cx="1109133" cy="1044046"/>
                    <a:chOff x="8842275" y="3092768"/>
                    <a:chExt cx="1109133" cy="1044046"/>
                  </a:xfrm>
                </p:grpSpPr>
                <p:cxnSp>
                  <p:nvCxnSpPr>
                    <p:cNvPr id="97" name="직선 연결선 96"/>
                    <p:cNvCxnSpPr/>
                    <p:nvPr/>
                  </p:nvCxnSpPr>
                  <p:spPr>
                    <a:xfrm>
                      <a:off x="8842275" y="4136813"/>
                      <a:ext cx="1109133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직선 연결선 97"/>
                    <p:cNvCxnSpPr/>
                    <p:nvPr/>
                  </p:nvCxnSpPr>
                  <p:spPr>
                    <a:xfrm flipV="1">
                      <a:off x="8845979" y="3092768"/>
                      <a:ext cx="2116" cy="1044046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7" name="타원 66"/>
                  <p:cNvSpPr/>
                  <p:nvPr/>
                </p:nvSpPr>
                <p:spPr>
                  <a:xfrm>
                    <a:off x="8998317" y="382926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타원 67"/>
                  <p:cNvSpPr/>
                  <p:nvPr/>
                </p:nvSpPr>
                <p:spPr>
                  <a:xfrm>
                    <a:off x="8952280" y="3984046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타원 68"/>
                  <p:cNvSpPr/>
                  <p:nvPr/>
                </p:nvSpPr>
                <p:spPr>
                  <a:xfrm>
                    <a:off x="9026892" y="392769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타원 69"/>
                  <p:cNvSpPr/>
                  <p:nvPr/>
                </p:nvSpPr>
                <p:spPr>
                  <a:xfrm>
                    <a:off x="9131667" y="389594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" name="타원 70"/>
                  <p:cNvSpPr/>
                  <p:nvPr/>
                </p:nvSpPr>
                <p:spPr>
                  <a:xfrm>
                    <a:off x="9055467" y="374354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2" name="타원 71"/>
                  <p:cNvSpPr/>
                  <p:nvPr/>
                </p:nvSpPr>
                <p:spPr>
                  <a:xfrm>
                    <a:off x="9084042" y="384196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" name="타원 72"/>
                  <p:cNvSpPr/>
                  <p:nvPr/>
                </p:nvSpPr>
                <p:spPr>
                  <a:xfrm>
                    <a:off x="9188817" y="381021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" name="타원 73"/>
                  <p:cNvSpPr/>
                  <p:nvPr/>
                </p:nvSpPr>
                <p:spPr>
                  <a:xfrm>
                    <a:off x="9265017" y="380386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" name="타원 74"/>
                  <p:cNvSpPr/>
                  <p:nvPr/>
                </p:nvSpPr>
                <p:spPr>
                  <a:xfrm>
                    <a:off x="9217392" y="374989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타원 75"/>
                  <p:cNvSpPr/>
                  <p:nvPr/>
                </p:nvSpPr>
                <p:spPr>
                  <a:xfrm>
                    <a:off x="9322167" y="371814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타원 76"/>
                  <p:cNvSpPr/>
                  <p:nvPr/>
                </p:nvSpPr>
                <p:spPr>
                  <a:xfrm>
                    <a:off x="9220567" y="388959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타원 77"/>
                  <p:cNvSpPr/>
                  <p:nvPr/>
                </p:nvSpPr>
                <p:spPr>
                  <a:xfrm>
                    <a:off x="9125317" y="372131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" name="타원 78"/>
                  <p:cNvSpPr/>
                  <p:nvPr/>
                </p:nvSpPr>
                <p:spPr>
                  <a:xfrm>
                    <a:off x="9214217" y="355304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" name="타원 79"/>
                  <p:cNvSpPr/>
                  <p:nvPr/>
                </p:nvSpPr>
                <p:spPr>
                  <a:xfrm>
                    <a:off x="9204692" y="368004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" name="타원 80"/>
                  <p:cNvSpPr/>
                  <p:nvPr/>
                </p:nvSpPr>
                <p:spPr>
                  <a:xfrm>
                    <a:off x="9258667" y="362924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" name="타원 81"/>
                  <p:cNvSpPr/>
                  <p:nvPr/>
                </p:nvSpPr>
                <p:spPr>
                  <a:xfrm>
                    <a:off x="9090392" y="363876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" name="타원 82"/>
                  <p:cNvSpPr/>
                  <p:nvPr/>
                </p:nvSpPr>
                <p:spPr>
                  <a:xfrm>
                    <a:off x="9195167" y="360701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" name="타원 83"/>
                  <p:cNvSpPr/>
                  <p:nvPr/>
                </p:nvSpPr>
                <p:spPr>
                  <a:xfrm>
                    <a:off x="9334867" y="363559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타원 84"/>
                  <p:cNvSpPr/>
                  <p:nvPr/>
                </p:nvSpPr>
                <p:spPr>
                  <a:xfrm>
                    <a:off x="9461867" y="364511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" name="타원 85"/>
                  <p:cNvSpPr/>
                  <p:nvPr/>
                </p:nvSpPr>
                <p:spPr>
                  <a:xfrm>
                    <a:off x="9379317" y="356574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" name="타원 86"/>
                  <p:cNvSpPr/>
                  <p:nvPr/>
                </p:nvSpPr>
                <p:spPr>
                  <a:xfrm>
                    <a:off x="9531717" y="361336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타원 87"/>
                  <p:cNvSpPr/>
                  <p:nvPr/>
                </p:nvSpPr>
                <p:spPr>
                  <a:xfrm>
                    <a:off x="9392017" y="377529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" name="타원 88"/>
                  <p:cNvSpPr/>
                  <p:nvPr/>
                </p:nvSpPr>
                <p:spPr>
                  <a:xfrm>
                    <a:off x="9404717" y="369274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" name="타원 89"/>
                  <p:cNvSpPr/>
                  <p:nvPr/>
                </p:nvSpPr>
                <p:spPr>
                  <a:xfrm>
                    <a:off x="9461867" y="358161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타원 90"/>
                  <p:cNvSpPr/>
                  <p:nvPr/>
                </p:nvSpPr>
                <p:spPr>
                  <a:xfrm>
                    <a:off x="9290417" y="355304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타원 91"/>
                  <p:cNvSpPr/>
                  <p:nvPr/>
                </p:nvSpPr>
                <p:spPr>
                  <a:xfrm>
                    <a:off x="9420592" y="351811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" name="타원 92"/>
                  <p:cNvSpPr/>
                  <p:nvPr/>
                </p:nvSpPr>
                <p:spPr>
                  <a:xfrm>
                    <a:off x="9611092" y="356574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타원 93"/>
                  <p:cNvSpPr/>
                  <p:nvPr/>
                </p:nvSpPr>
                <p:spPr>
                  <a:xfrm>
                    <a:off x="9490442" y="351176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5" name="타원 94"/>
                  <p:cNvSpPr/>
                  <p:nvPr/>
                </p:nvSpPr>
                <p:spPr>
                  <a:xfrm>
                    <a:off x="9458692" y="344826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6" name="타원 95"/>
                  <p:cNvSpPr/>
                  <p:nvPr/>
                </p:nvSpPr>
                <p:spPr>
                  <a:xfrm>
                    <a:off x="9499967" y="340064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TextBox 64"/>
                    <p:cNvSpPr txBox="1"/>
                    <p:nvPr/>
                  </p:nvSpPr>
                  <p:spPr>
                    <a:xfrm>
                      <a:off x="9134080" y="4180840"/>
                      <a:ext cx="800100" cy="2155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050" b="1" dirty="0" smtClean="0"/>
                        <a:t>0 </a:t>
                      </a:r>
                      <a14:m>
                        <m:oMath xmlns:m="http://schemas.openxmlformats.org/officeDocument/2006/math">
                          <m:r>
                            <a:rPr lang="en-US" altLang="ko-KR" sz="1050" b="1" i="1" dirty="0" smtClean="0">
                              <a:latin typeface="Cambria Math"/>
                            </a:rPr>
                            <m:t>&lt; </m:t>
                          </m:r>
                          <m:r>
                            <a:rPr lang="en-US" altLang="ko-KR" sz="1050" b="1" i="1" dirty="0" smtClean="0">
                              <a:latin typeface="Cambria Math"/>
                            </a:rPr>
                            <m:t>𝒓</m:t>
                          </m:r>
                        </m:oMath>
                      </a14:m>
                      <a:r>
                        <a:rPr lang="en-US" altLang="ko-KR" sz="1050" b="1" dirty="0" smtClean="0"/>
                        <a:t> &lt; 1</a:t>
                      </a:r>
                      <a:endParaRPr lang="ko-KR" altLang="en-US" sz="1050" b="1" dirty="0"/>
                    </a:p>
                  </p:txBody>
                </p:sp>
              </mc:Choice>
              <mc:Fallback xmlns="">
                <p:sp>
                  <p:nvSpPr>
                    <p:cNvPr id="65" name="TextBox 6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34080" y="4180840"/>
                      <a:ext cx="800100" cy="215532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 b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3" name="TextBox 62"/>
              <p:cNvSpPr txBox="1"/>
              <p:nvPr/>
            </p:nvSpPr>
            <p:spPr>
              <a:xfrm>
                <a:off x="8839200" y="4490778"/>
                <a:ext cx="1120140" cy="215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b="1" dirty="0"/>
                  <a:t>양</a:t>
                </a:r>
                <a:r>
                  <a:rPr lang="ko-KR" altLang="en-US" sz="1050" b="1" dirty="0" smtClean="0"/>
                  <a:t>의 상관관계가 있음</a:t>
                </a:r>
                <a:endParaRPr lang="ko-KR" altLang="en-US" sz="1050" b="1" dirty="0"/>
              </a:p>
            </p:txBody>
          </p:sp>
        </p:grpSp>
        <p:grpSp>
          <p:nvGrpSpPr>
            <p:cNvPr id="99" name="그룹 98"/>
            <p:cNvGrpSpPr/>
            <p:nvPr/>
          </p:nvGrpSpPr>
          <p:grpSpPr>
            <a:xfrm>
              <a:off x="2425690" y="3982805"/>
              <a:ext cx="1655232" cy="1703405"/>
              <a:chOff x="10073640" y="3260408"/>
              <a:chExt cx="1120140" cy="1445902"/>
            </a:xfrm>
          </p:grpSpPr>
          <p:grpSp>
            <p:nvGrpSpPr>
              <p:cNvPr id="100" name="그룹 99"/>
              <p:cNvGrpSpPr/>
              <p:nvPr/>
            </p:nvGrpSpPr>
            <p:grpSpPr>
              <a:xfrm>
                <a:off x="10074177" y="3260408"/>
                <a:ext cx="1109133" cy="1255344"/>
                <a:chOff x="10074177" y="3153728"/>
                <a:chExt cx="1109133" cy="1255344"/>
              </a:xfrm>
            </p:grpSpPr>
            <p:grpSp>
              <p:nvGrpSpPr>
                <p:cNvPr id="102" name="그룹 101"/>
                <p:cNvGrpSpPr/>
                <p:nvPr/>
              </p:nvGrpSpPr>
              <p:grpSpPr>
                <a:xfrm>
                  <a:off x="10074177" y="3153728"/>
                  <a:ext cx="1109133" cy="1044046"/>
                  <a:chOff x="10074177" y="3100388"/>
                  <a:chExt cx="1109133" cy="1044046"/>
                </a:xfrm>
              </p:grpSpPr>
              <p:cxnSp>
                <p:nvCxnSpPr>
                  <p:cNvPr id="120" name="직선 연결선 119"/>
                  <p:cNvCxnSpPr/>
                  <p:nvPr/>
                </p:nvCxnSpPr>
                <p:spPr>
                  <a:xfrm>
                    <a:off x="10074177" y="4144433"/>
                    <a:ext cx="1109133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/>
                  <p:cNvCxnSpPr/>
                  <p:nvPr/>
                </p:nvCxnSpPr>
                <p:spPr>
                  <a:xfrm flipV="1">
                    <a:off x="10077881" y="3100388"/>
                    <a:ext cx="2116" cy="104404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3" name="타원 102"/>
                <p:cNvSpPr/>
                <p:nvPr/>
              </p:nvSpPr>
              <p:spPr>
                <a:xfrm>
                  <a:off x="10161954" y="404373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타원 103"/>
                <p:cNvSpPr/>
                <p:nvPr/>
              </p:nvSpPr>
              <p:spPr>
                <a:xfrm>
                  <a:off x="10242917" y="399849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타원 104"/>
                <p:cNvSpPr/>
                <p:nvPr/>
              </p:nvSpPr>
              <p:spPr>
                <a:xfrm>
                  <a:off x="10221486" y="393419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타원 105"/>
                <p:cNvSpPr/>
                <p:nvPr/>
              </p:nvSpPr>
              <p:spPr>
                <a:xfrm>
                  <a:off x="10297686" y="391514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타원 106"/>
                <p:cNvSpPr/>
                <p:nvPr/>
              </p:nvSpPr>
              <p:spPr>
                <a:xfrm>
                  <a:off x="10359598" y="389133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타원 107"/>
                <p:cNvSpPr/>
                <p:nvPr/>
              </p:nvSpPr>
              <p:spPr>
                <a:xfrm>
                  <a:off x="10338167" y="382704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타원 108"/>
                <p:cNvSpPr/>
                <p:nvPr/>
              </p:nvSpPr>
              <p:spPr>
                <a:xfrm>
                  <a:off x="10414367" y="380799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타원 109"/>
                <p:cNvSpPr/>
                <p:nvPr/>
              </p:nvSpPr>
              <p:spPr>
                <a:xfrm>
                  <a:off x="10481042" y="378179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타원 110"/>
                <p:cNvSpPr/>
                <p:nvPr/>
              </p:nvSpPr>
              <p:spPr>
                <a:xfrm>
                  <a:off x="10459611" y="371750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타원 111"/>
                <p:cNvSpPr/>
                <p:nvPr/>
              </p:nvSpPr>
              <p:spPr>
                <a:xfrm>
                  <a:off x="10535811" y="369845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타원 112"/>
                <p:cNvSpPr/>
                <p:nvPr/>
              </p:nvSpPr>
              <p:spPr>
                <a:xfrm>
                  <a:off x="10619154" y="364844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타원 113"/>
                <p:cNvSpPr/>
                <p:nvPr/>
              </p:nvSpPr>
              <p:spPr>
                <a:xfrm>
                  <a:off x="10597723" y="358415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타원 114"/>
                <p:cNvSpPr/>
                <p:nvPr/>
              </p:nvSpPr>
              <p:spPr>
                <a:xfrm>
                  <a:off x="10673923" y="356510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타원 115"/>
                <p:cNvSpPr/>
                <p:nvPr/>
              </p:nvSpPr>
              <p:spPr>
                <a:xfrm>
                  <a:off x="10754885" y="351509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타원 116"/>
                <p:cNvSpPr/>
                <p:nvPr/>
              </p:nvSpPr>
              <p:spPr>
                <a:xfrm>
                  <a:off x="10733454" y="345080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타원 117"/>
                <p:cNvSpPr/>
                <p:nvPr/>
              </p:nvSpPr>
              <p:spPr>
                <a:xfrm>
                  <a:off x="10809654" y="343175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TextBox 118"/>
                    <p:cNvSpPr txBox="1"/>
                    <p:nvPr/>
                  </p:nvSpPr>
                  <p:spPr>
                    <a:xfrm>
                      <a:off x="10490650" y="4193540"/>
                      <a:ext cx="641350" cy="2155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ko-KR" sz="1050" b="1" i="1" dirty="0" smtClean="0">
                              <a:latin typeface="Cambria Math"/>
                            </a:rPr>
                            <m:t>𝒓</m:t>
                          </m:r>
                        </m:oMath>
                      </a14:m>
                      <a:r>
                        <a:rPr lang="en-US" altLang="ko-KR" sz="1050" b="1" dirty="0" smtClean="0"/>
                        <a:t> = 1</a:t>
                      </a:r>
                      <a:endParaRPr lang="ko-KR" altLang="en-US" sz="1050" b="1" dirty="0"/>
                    </a:p>
                  </p:txBody>
                </p:sp>
              </mc:Choice>
              <mc:Fallback xmlns="">
                <p:sp>
                  <p:nvSpPr>
                    <p:cNvPr id="119" name="TextBox 1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490650" y="4193540"/>
                      <a:ext cx="641350" cy="215532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 b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01" name="TextBox 100"/>
              <p:cNvSpPr txBox="1"/>
              <p:nvPr/>
            </p:nvSpPr>
            <p:spPr>
              <a:xfrm>
                <a:off x="10073640" y="4490778"/>
                <a:ext cx="1120140" cy="215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b="1" dirty="0"/>
                  <a:t>양</a:t>
                </a:r>
                <a:r>
                  <a:rPr lang="ko-KR" altLang="en-US" sz="1050" b="1" dirty="0" smtClean="0"/>
                  <a:t>의 상관관계가 강함</a:t>
                </a:r>
                <a:endParaRPr lang="ko-KR" altLang="en-US" sz="1050" b="1" dirty="0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2082779" y="3683001"/>
              <a:ext cx="4064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 smtClean="0"/>
                <a:t>(a)</a:t>
              </a:r>
              <a:endParaRPr lang="ko-KR" altLang="en-US" sz="1300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012270" y="3682993"/>
              <a:ext cx="4064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 smtClean="0"/>
                <a:t>(b)</a:t>
              </a:r>
              <a:endParaRPr lang="ko-KR" altLang="en-US" sz="13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7645401" y="3708391"/>
              <a:ext cx="4064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 smtClean="0"/>
                <a:t>(c)</a:t>
              </a:r>
              <a:endParaRPr lang="ko-KR" altLang="en-US" sz="13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30131" y="5071536"/>
              <a:ext cx="6688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변수</a:t>
              </a:r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879599" y="4021665"/>
              <a:ext cx="6688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변수</a:t>
              </a:r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925732" y="5105406"/>
              <a:ext cx="6688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변수</a:t>
              </a:r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800601" y="3970865"/>
              <a:ext cx="6688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변수</a:t>
              </a:r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9558870" y="5105405"/>
              <a:ext cx="6688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변수</a:t>
              </a:r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433739" y="3970864"/>
              <a:ext cx="6688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변수</a:t>
              </a:r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74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</a:t>
            </a:r>
            <a:r>
              <a:rPr lang="ko-KR" altLang="en-US" sz="2400" b="1" dirty="0">
                <a:latin typeface="+mn-ea"/>
              </a:rPr>
              <a:t>상관관계 분석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50276" y="1433635"/>
            <a:ext cx="110314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그림은 음의 상관관계에 대한 예시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음의 상관관계는 변수 </a:t>
            </a:r>
            <a:r>
              <a:rPr lang="en-US" altLang="ko-KR" dirty="0" smtClean="0">
                <a:latin typeface="+mn-ea"/>
              </a:rPr>
              <a:t>1</a:t>
            </a:r>
            <a:r>
              <a:rPr lang="ko-KR" altLang="en-US" dirty="0" smtClean="0">
                <a:latin typeface="+mn-ea"/>
              </a:rPr>
              <a:t>의 수치에 따라 변수 </a:t>
            </a:r>
            <a:r>
              <a:rPr lang="en-US" altLang="ko-KR" dirty="0" smtClean="0">
                <a:latin typeface="+mn-ea"/>
              </a:rPr>
              <a:t>2</a:t>
            </a:r>
            <a:r>
              <a:rPr lang="ko-KR" altLang="en-US" dirty="0" smtClean="0">
                <a:latin typeface="+mn-ea"/>
              </a:rPr>
              <a:t>의 수치가 반대로 감소하는 관계를 나타냄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그림에서 </a:t>
            </a:r>
            <a:r>
              <a:rPr lang="en-US" altLang="ko-KR" dirty="0" smtClean="0">
                <a:latin typeface="+mn-ea"/>
              </a:rPr>
              <a:t>(e)</a:t>
            </a:r>
            <a:r>
              <a:rPr lang="ko-KR" altLang="en-US" dirty="0" smtClean="0">
                <a:latin typeface="+mn-ea"/>
              </a:rPr>
              <a:t>보다는 </a:t>
            </a:r>
            <a:r>
              <a:rPr lang="en-US" altLang="ko-KR" dirty="0" smtClean="0">
                <a:latin typeface="+mn-ea"/>
              </a:rPr>
              <a:t>(d)</a:t>
            </a:r>
            <a:r>
              <a:rPr lang="ko-KR" altLang="en-US" dirty="0" smtClean="0">
                <a:latin typeface="+mn-ea"/>
              </a:rPr>
              <a:t>가 보다 큰 음의 상관관계를 나타내고 있음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그림에서 </a:t>
            </a:r>
            <a:r>
              <a:rPr lang="en-US" altLang="ko-KR" dirty="0" smtClean="0">
                <a:latin typeface="+mn-ea"/>
              </a:rPr>
              <a:t>(f)</a:t>
            </a:r>
            <a:r>
              <a:rPr lang="ko-KR" altLang="en-US" dirty="0" smtClean="0">
                <a:latin typeface="+mn-ea"/>
              </a:rPr>
              <a:t>의 경우는 양의 상관관계 예시 그림 </a:t>
            </a:r>
            <a:r>
              <a:rPr lang="en-US" altLang="ko-KR" dirty="0" smtClean="0">
                <a:latin typeface="+mn-ea"/>
              </a:rPr>
              <a:t>(c)</a:t>
            </a:r>
            <a:r>
              <a:rPr lang="ko-KR" altLang="en-US" dirty="0" smtClean="0">
                <a:latin typeface="+mn-ea"/>
              </a:rPr>
              <a:t>와 같이 데이</a:t>
            </a:r>
            <a:r>
              <a:rPr lang="ko-KR" altLang="en-US" dirty="0">
                <a:latin typeface="+mn-ea"/>
              </a:rPr>
              <a:t>터</a:t>
            </a:r>
            <a:r>
              <a:rPr lang="ko-KR" altLang="en-US" dirty="0" smtClean="0">
                <a:latin typeface="+mn-ea"/>
              </a:rPr>
              <a:t>가 </a:t>
            </a:r>
            <a:r>
              <a:rPr lang="ko-KR" altLang="en-US" dirty="0">
                <a:latin typeface="+mn-ea"/>
              </a:rPr>
              <a:t>좌표상에 완전히 흩어져 있는 것처럼 보이기 때문에 각 변수간의 상관관계가 없다고 할 수 있음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r>
              <a:rPr lang="ko-KR" altLang="en-US" dirty="0" smtClean="0">
                <a:latin typeface="+mn-ea"/>
              </a:rPr>
              <a:t> 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325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smtClean="0">
                <a:latin typeface="+mn-ea"/>
              </a:rPr>
              <a:t>상관관계 분석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>
                <a:latin typeface="+mn-ea"/>
              </a:rPr>
              <a:t>음</a:t>
            </a:r>
            <a:r>
              <a:rPr lang="ko-KR" altLang="en-US" sz="2000" b="1" dirty="0" smtClean="0">
                <a:latin typeface="+mn-ea"/>
              </a:rPr>
              <a:t>의 상관관계</a:t>
            </a:r>
            <a:endParaRPr lang="en-US" altLang="ko-KR" sz="2000" b="1" dirty="0" smtClean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955799" y="3716860"/>
            <a:ext cx="8348139" cy="2032145"/>
            <a:chOff x="1955799" y="3716860"/>
            <a:chExt cx="8348139" cy="2032145"/>
          </a:xfrm>
        </p:grpSpPr>
        <p:grpSp>
          <p:nvGrpSpPr>
            <p:cNvPr id="13" name="그룹 12"/>
            <p:cNvGrpSpPr/>
            <p:nvPr/>
          </p:nvGrpSpPr>
          <p:grpSpPr>
            <a:xfrm>
              <a:off x="8045797" y="4033563"/>
              <a:ext cx="1669458" cy="1715442"/>
              <a:chOff x="7610373" y="3252788"/>
              <a:chExt cx="1129767" cy="1456119"/>
            </a:xfrm>
          </p:grpSpPr>
          <p:grpSp>
            <p:nvGrpSpPr>
              <p:cNvPr id="84" name="그룹 83"/>
              <p:cNvGrpSpPr/>
              <p:nvPr/>
            </p:nvGrpSpPr>
            <p:grpSpPr>
              <a:xfrm>
                <a:off x="7610373" y="3252788"/>
                <a:ext cx="1109133" cy="1262963"/>
                <a:chOff x="7610373" y="3146108"/>
                <a:chExt cx="1109133" cy="1262963"/>
              </a:xfrm>
            </p:grpSpPr>
            <p:grpSp>
              <p:nvGrpSpPr>
                <p:cNvPr id="86" name="그룹 85"/>
                <p:cNvGrpSpPr/>
                <p:nvPr/>
              </p:nvGrpSpPr>
              <p:grpSpPr>
                <a:xfrm>
                  <a:off x="7610373" y="3146108"/>
                  <a:ext cx="1109133" cy="1044046"/>
                  <a:chOff x="7610373" y="3092768"/>
                  <a:chExt cx="1109133" cy="1044046"/>
                </a:xfrm>
              </p:grpSpPr>
              <p:grpSp>
                <p:nvGrpSpPr>
                  <p:cNvPr id="88" name="그룹 87"/>
                  <p:cNvGrpSpPr/>
                  <p:nvPr/>
                </p:nvGrpSpPr>
                <p:grpSpPr>
                  <a:xfrm>
                    <a:off x="7610373" y="3092768"/>
                    <a:ext cx="1109133" cy="1044046"/>
                    <a:chOff x="7610373" y="3092768"/>
                    <a:chExt cx="1109133" cy="1044046"/>
                  </a:xfrm>
                </p:grpSpPr>
                <p:cxnSp>
                  <p:nvCxnSpPr>
                    <p:cNvPr id="131" name="직선 연결선 130"/>
                    <p:cNvCxnSpPr/>
                    <p:nvPr/>
                  </p:nvCxnSpPr>
                  <p:spPr>
                    <a:xfrm>
                      <a:off x="7610373" y="4136813"/>
                      <a:ext cx="1109133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직선 연결선 131"/>
                    <p:cNvCxnSpPr/>
                    <p:nvPr/>
                  </p:nvCxnSpPr>
                  <p:spPr>
                    <a:xfrm flipV="1">
                      <a:off x="7614077" y="3092768"/>
                      <a:ext cx="2116" cy="1044046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9" name="타원 88"/>
                  <p:cNvSpPr/>
                  <p:nvPr/>
                </p:nvSpPr>
                <p:spPr>
                  <a:xfrm>
                    <a:off x="7842616" y="3519703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" name="타원 89"/>
                  <p:cNvSpPr/>
                  <p:nvPr/>
                </p:nvSpPr>
                <p:spPr>
                  <a:xfrm>
                    <a:off x="7959297" y="3453028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타원 90"/>
                  <p:cNvSpPr/>
                  <p:nvPr/>
                </p:nvSpPr>
                <p:spPr>
                  <a:xfrm>
                    <a:off x="8121222" y="3614953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타원 91"/>
                  <p:cNvSpPr/>
                  <p:nvPr/>
                </p:nvSpPr>
                <p:spPr>
                  <a:xfrm>
                    <a:off x="7773559" y="3595903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" name="타원 92"/>
                  <p:cNvSpPr/>
                  <p:nvPr/>
                </p:nvSpPr>
                <p:spPr>
                  <a:xfrm>
                    <a:off x="7897385" y="3603047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타원 93"/>
                  <p:cNvSpPr/>
                  <p:nvPr/>
                </p:nvSpPr>
                <p:spPr>
                  <a:xfrm>
                    <a:off x="7825947" y="3757828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5" name="타원 94"/>
                  <p:cNvSpPr/>
                  <p:nvPr/>
                </p:nvSpPr>
                <p:spPr>
                  <a:xfrm>
                    <a:off x="7983110" y="3636384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6" name="타원 95"/>
                  <p:cNvSpPr/>
                  <p:nvPr/>
                </p:nvSpPr>
                <p:spPr>
                  <a:xfrm>
                    <a:off x="7911672" y="379116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7" name="타원 96"/>
                  <p:cNvSpPr/>
                  <p:nvPr/>
                </p:nvSpPr>
                <p:spPr>
                  <a:xfrm>
                    <a:off x="7961678" y="3536372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8" name="타원 97"/>
                  <p:cNvSpPr/>
                  <p:nvPr/>
                </p:nvSpPr>
                <p:spPr>
                  <a:xfrm>
                    <a:off x="7983110" y="3798309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9" name="타원 98"/>
                  <p:cNvSpPr/>
                  <p:nvPr/>
                </p:nvSpPr>
                <p:spPr>
                  <a:xfrm>
                    <a:off x="7914053" y="3874509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0" name="타원 99"/>
                  <p:cNvSpPr/>
                  <p:nvPr/>
                </p:nvSpPr>
                <p:spPr>
                  <a:xfrm>
                    <a:off x="8206947" y="3636384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1" name="타원 100"/>
                  <p:cNvSpPr/>
                  <p:nvPr/>
                </p:nvSpPr>
                <p:spPr>
                  <a:xfrm>
                    <a:off x="8111698" y="3729252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" name="타원 101"/>
                  <p:cNvSpPr/>
                  <p:nvPr/>
                </p:nvSpPr>
                <p:spPr>
                  <a:xfrm>
                    <a:off x="8078360" y="382926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" name="타원 102"/>
                  <p:cNvSpPr/>
                  <p:nvPr/>
                </p:nvSpPr>
                <p:spPr>
                  <a:xfrm>
                    <a:off x="8164085" y="3784021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" name="타원 103"/>
                  <p:cNvSpPr/>
                  <p:nvPr/>
                </p:nvSpPr>
                <p:spPr>
                  <a:xfrm>
                    <a:off x="8166466" y="386736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" name="타원 104"/>
                  <p:cNvSpPr/>
                  <p:nvPr/>
                </p:nvSpPr>
                <p:spPr>
                  <a:xfrm>
                    <a:off x="8095028" y="352446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타원 105"/>
                  <p:cNvSpPr/>
                  <p:nvPr/>
                </p:nvSpPr>
                <p:spPr>
                  <a:xfrm>
                    <a:off x="8185516" y="3557803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" name="타원 106"/>
                  <p:cNvSpPr/>
                  <p:nvPr/>
                </p:nvSpPr>
                <p:spPr>
                  <a:xfrm>
                    <a:off x="8056929" y="3588759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" name="타원 107"/>
                  <p:cNvSpPr/>
                  <p:nvPr/>
                </p:nvSpPr>
                <p:spPr>
                  <a:xfrm>
                    <a:off x="8035497" y="3488747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" name="타원 108"/>
                  <p:cNvSpPr/>
                  <p:nvPr/>
                </p:nvSpPr>
                <p:spPr>
                  <a:xfrm>
                    <a:off x="8180753" y="343874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타원 109"/>
                  <p:cNvSpPr/>
                  <p:nvPr/>
                </p:nvSpPr>
                <p:spPr>
                  <a:xfrm>
                    <a:off x="8271241" y="3472078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1" name="타원 110"/>
                  <p:cNvSpPr/>
                  <p:nvPr/>
                </p:nvSpPr>
                <p:spPr>
                  <a:xfrm>
                    <a:off x="8142654" y="3503034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" name="타원 111"/>
                  <p:cNvSpPr/>
                  <p:nvPr/>
                </p:nvSpPr>
                <p:spPr>
                  <a:xfrm>
                    <a:off x="8121222" y="3403022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3" name="타원 112"/>
                  <p:cNvSpPr/>
                  <p:nvPr/>
                </p:nvSpPr>
                <p:spPr>
                  <a:xfrm>
                    <a:off x="8266479" y="3774496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4" name="타원 113"/>
                  <p:cNvSpPr/>
                  <p:nvPr/>
                </p:nvSpPr>
                <p:spPr>
                  <a:xfrm>
                    <a:off x="8268860" y="385784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5" name="타원 114"/>
                  <p:cNvSpPr/>
                  <p:nvPr/>
                </p:nvSpPr>
                <p:spPr>
                  <a:xfrm>
                    <a:off x="8392685" y="3614953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타원 115"/>
                  <p:cNvSpPr/>
                  <p:nvPr/>
                </p:nvSpPr>
                <p:spPr>
                  <a:xfrm>
                    <a:off x="8349823" y="376259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7" name="타원 116"/>
                  <p:cNvSpPr/>
                  <p:nvPr/>
                </p:nvSpPr>
                <p:spPr>
                  <a:xfrm>
                    <a:off x="8371254" y="3536372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" name="타원 117"/>
                  <p:cNvSpPr/>
                  <p:nvPr/>
                </p:nvSpPr>
                <p:spPr>
                  <a:xfrm>
                    <a:off x="8452217" y="3753065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9" name="타원 118"/>
                  <p:cNvSpPr/>
                  <p:nvPr/>
                </p:nvSpPr>
                <p:spPr>
                  <a:xfrm>
                    <a:off x="8297435" y="3614953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0" name="타원 119"/>
                  <p:cNvSpPr/>
                  <p:nvPr/>
                </p:nvSpPr>
                <p:spPr>
                  <a:xfrm>
                    <a:off x="8276004" y="3536372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" name="타원 120"/>
                  <p:cNvSpPr/>
                  <p:nvPr/>
                </p:nvSpPr>
                <p:spPr>
                  <a:xfrm>
                    <a:off x="8354586" y="3822121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" name="타원 121"/>
                  <p:cNvSpPr/>
                  <p:nvPr/>
                </p:nvSpPr>
                <p:spPr>
                  <a:xfrm>
                    <a:off x="8456980" y="3812596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3" name="타원 122"/>
                  <p:cNvSpPr/>
                  <p:nvPr/>
                </p:nvSpPr>
                <p:spPr>
                  <a:xfrm>
                    <a:off x="8140272" y="3672103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타원 123"/>
                  <p:cNvSpPr/>
                  <p:nvPr/>
                </p:nvSpPr>
                <p:spPr>
                  <a:xfrm>
                    <a:off x="7871191" y="3679247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5" name="타원 124"/>
                  <p:cNvSpPr/>
                  <p:nvPr/>
                </p:nvSpPr>
                <p:spPr>
                  <a:xfrm>
                    <a:off x="7956916" y="3712584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타원 125"/>
                  <p:cNvSpPr/>
                  <p:nvPr/>
                </p:nvSpPr>
                <p:spPr>
                  <a:xfrm>
                    <a:off x="8180753" y="3712584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7" name="타원 126"/>
                  <p:cNvSpPr/>
                  <p:nvPr/>
                </p:nvSpPr>
                <p:spPr>
                  <a:xfrm>
                    <a:off x="8052166" y="3743540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" name="타원 127"/>
                  <p:cNvSpPr/>
                  <p:nvPr/>
                </p:nvSpPr>
                <p:spPr>
                  <a:xfrm>
                    <a:off x="8030735" y="3664959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" name="타원 128"/>
                  <p:cNvSpPr/>
                  <p:nvPr/>
                </p:nvSpPr>
                <p:spPr>
                  <a:xfrm>
                    <a:off x="8366491" y="3691153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타원 129"/>
                  <p:cNvSpPr/>
                  <p:nvPr/>
                </p:nvSpPr>
                <p:spPr>
                  <a:xfrm>
                    <a:off x="8271241" y="3691153"/>
                    <a:ext cx="45720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7950200" y="4193540"/>
                      <a:ext cx="641350" cy="2155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ko-KR" sz="1050" b="1" i="1" dirty="0" smtClean="0">
                              <a:latin typeface="Cambria Math"/>
                            </a:rPr>
                            <m:t>𝒓</m:t>
                          </m:r>
                        </m:oMath>
                      </a14:m>
                      <a:r>
                        <a:rPr lang="en-US" altLang="ko-KR" sz="1050" b="1" dirty="0" smtClean="0"/>
                        <a:t> = 0</a:t>
                      </a:r>
                      <a:endParaRPr lang="ko-KR" altLang="en-US" sz="1050" b="1" dirty="0"/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50200" y="4193540"/>
                      <a:ext cx="641350" cy="215531"/>
                    </a:xfrm>
                    <a:prstGeom prst="rect">
                      <a:avLst/>
                    </a:prstGeom>
                    <a:blipFill rotWithShape="1">
                      <a:blip r:embed="rId3"/>
                      <a:stretch>
                        <a:fillRect b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5" name="TextBox 84"/>
              <p:cNvSpPr txBox="1"/>
              <p:nvPr/>
            </p:nvSpPr>
            <p:spPr>
              <a:xfrm>
                <a:off x="7620000" y="4493376"/>
                <a:ext cx="1120140" cy="215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b="1" dirty="0" smtClean="0"/>
                  <a:t>상관관계가 없음</a:t>
                </a:r>
                <a:endParaRPr lang="ko-KR" altLang="en-US" sz="1050" b="1" dirty="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5420670" y="4025307"/>
              <a:ext cx="1638967" cy="1229982"/>
              <a:chOff x="8842275" y="3092768"/>
              <a:chExt cx="1109133" cy="1044046"/>
            </a:xfrm>
          </p:grpSpPr>
          <p:cxnSp>
            <p:nvCxnSpPr>
              <p:cNvPr id="82" name="직선 연결선 81"/>
              <p:cNvCxnSpPr/>
              <p:nvPr/>
            </p:nvCxnSpPr>
            <p:spPr>
              <a:xfrm>
                <a:off x="8842275" y="4136813"/>
                <a:ext cx="110913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 flipV="1">
                <a:off x="8845979" y="3092768"/>
                <a:ext cx="2116" cy="10440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타원 51"/>
            <p:cNvSpPr/>
            <p:nvPr/>
          </p:nvSpPr>
          <p:spPr>
            <a:xfrm>
              <a:off x="5914778" y="4664368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6173775" y="4926089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5890329" y="4808897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5822905" y="4587342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5710304" y="4407801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5752529" y="4523755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07355" y="4486350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5978681" y="4891620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6178181" y="4510532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6063132" y="4790628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5954272" y="4579861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5991321" y="4473693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795664" y="4335775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6130839" y="4666367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5969298" y="4685895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939713" y="4376442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6097714" y="4412062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6275574" y="4906101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6463242" y="4917322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6341258" y="4823811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6566459" y="4879918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6166349" y="4857956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6378791" y="4973429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6463242" y="4842514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6082890" y="4567550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6262550" y="4720080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6480552" y="4747611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6365767" y="4712599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6353775" y="4615565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6329042" y="4527708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5851871" y="5244316"/>
                  <a:ext cx="1182309" cy="253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b="1" dirty="0" smtClean="0"/>
                    <a:t>-1 </a:t>
                  </a:r>
                  <a14:m>
                    <m:oMath xmlns:m="http://schemas.openxmlformats.org/officeDocument/2006/math">
                      <m:r>
                        <a:rPr lang="en-US" altLang="ko-KR" sz="1050" b="1" i="1" dirty="0" smtClean="0">
                          <a:latin typeface="Cambria Math"/>
                        </a:rPr>
                        <m:t>&lt; </m:t>
                      </m:r>
                      <m:r>
                        <a:rPr lang="en-US" altLang="ko-KR" sz="1050" b="1" i="1" dirty="0" smtClean="0">
                          <a:latin typeface="Cambria Math"/>
                        </a:rPr>
                        <m:t>𝒓</m:t>
                      </m:r>
                    </m:oMath>
                  </a14:m>
                  <a:r>
                    <a:rPr lang="en-US" altLang="ko-KR" sz="1050" b="1" dirty="0" smtClean="0"/>
                    <a:t> &lt; 0</a:t>
                  </a:r>
                  <a:endParaRPr lang="ko-KR" altLang="en-US" sz="1050" b="1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1871" y="5244316"/>
                  <a:ext cx="1182309" cy="25391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/>
            <p:cNvSpPr txBox="1"/>
            <p:nvPr/>
          </p:nvSpPr>
          <p:spPr>
            <a:xfrm>
              <a:off x="5416126" y="5483774"/>
              <a:ext cx="1655232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 smtClean="0"/>
                <a:t>음의 상관관계가 있음</a:t>
              </a:r>
              <a:endParaRPr lang="ko-KR" altLang="en-US" sz="1050" b="1" dirty="0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2502684" y="4016672"/>
              <a:ext cx="1638967" cy="1229982"/>
              <a:chOff x="10074177" y="3100388"/>
              <a:chExt cx="1109133" cy="1044046"/>
            </a:xfrm>
          </p:grpSpPr>
          <p:cxnSp>
            <p:nvCxnSpPr>
              <p:cNvPr id="45" name="직선 연결선 44"/>
              <p:cNvCxnSpPr/>
              <p:nvPr/>
            </p:nvCxnSpPr>
            <p:spPr>
              <a:xfrm>
                <a:off x="10074177" y="4144433"/>
                <a:ext cx="110913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10077881" y="3100388"/>
                <a:ext cx="2116" cy="10440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3118107" y="5241666"/>
                  <a:ext cx="947724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050" b="1" i="1" dirty="0" smtClean="0">
                          <a:latin typeface="Cambria Math"/>
                        </a:rPr>
                        <m:t>𝒓</m:t>
                      </m:r>
                    </m:oMath>
                  </a14:m>
                  <a:r>
                    <a:rPr lang="en-US" altLang="ko-KR" sz="1050" b="1" dirty="0" smtClean="0"/>
                    <a:t> = -1</a:t>
                  </a:r>
                  <a:endParaRPr lang="ko-KR" altLang="en-US" sz="1050" b="1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8107" y="5241666"/>
                  <a:ext cx="947724" cy="253916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2501890" y="5466161"/>
              <a:ext cx="16552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 smtClean="0"/>
                <a:t>음의 상관관계가 강함</a:t>
              </a:r>
              <a:endParaRPr lang="ko-KR" altLang="en-US" sz="105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58979" y="3716868"/>
              <a:ext cx="4064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 smtClean="0"/>
                <a:t>(d)</a:t>
              </a:r>
              <a:endParaRPr lang="ko-KR" altLang="en-US" sz="13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88470" y="3716860"/>
              <a:ext cx="4064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 smtClean="0"/>
                <a:t>(e)</a:t>
              </a:r>
              <a:endParaRPr lang="ko-KR" altLang="en-US" sz="13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21601" y="3742258"/>
              <a:ext cx="4064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 smtClean="0"/>
                <a:t>(f)</a:t>
              </a:r>
              <a:endParaRPr lang="ko-KR" altLang="en-US" sz="13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06331" y="5105403"/>
              <a:ext cx="6688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변수</a:t>
              </a:r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55799" y="4055532"/>
              <a:ext cx="6688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변수</a:t>
              </a:r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01932" y="5139273"/>
              <a:ext cx="6688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변수</a:t>
              </a:r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76801" y="4004732"/>
              <a:ext cx="6688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변수</a:t>
              </a:r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635070" y="5139272"/>
              <a:ext cx="6688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변수</a:t>
              </a:r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09939" y="4004731"/>
              <a:ext cx="6688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변수</a:t>
              </a:r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sp>
          <p:nvSpPr>
            <p:cNvPr id="133" name="타원 132"/>
            <p:cNvSpPr/>
            <p:nvPr/>
          </p:nvSpPr>
          <p:spPr>
            <a:xfrm>
              <a:off x="2952503" y="4743743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/>
            <p:cNvSpPr/>
            <p:nvPr/>
          </p:nvSpPr>
          <p:spPr>
            <a:xfrm>
              <a:off x="2860630" y="4666717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/>
            <p:cNvSpPr/>
            <p:nvPr/>
          </p:nvSpPr>
          <p:spPr>
            <a:xfrm>
              <a:off x="2776604" y="4604651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>
              <a:off x="2990279" y="4672980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900630" y="4587950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3368306" y="4859782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/>
            <p:cNvSpPr/>
            <p:nvPr/>
          </p:nvSpPr>
          <p:spPr>
            <a:xfrm>
              <a:off x="3458722" y="4935461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/>
            <p:cNvSpPr/>
            <p:nvPr/>
          </p:nvSpPr>
          <p:spPr>
            <a:xfrm>
              <a:off x="2924271" y="4514968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96864" y="4440550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타원 141"/>
            <p:cNvSpPr/>
            <p:nvPr/>
          </p:nvSpPr>
          <p:spPr>
            <a:xfrm>
              <a:off x="3486064" y="5094992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/>
            <p:cNvSpPr/>
            <p:nvPr/>
          </p:nvSpPr>
          <p:spPr>
            <a:xfrm>
              <a:off x="3035598" y="4793845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/>
            <p:cNvSpPr/>
            <p:nvPr/>
          </p:nvSpPr>
          <p:spPr>
            <a:xfrm>
              <a:off x="2828213" y="4433592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/>
            <p:cNvSpPr/>
            <p:nvPr/>
          </p:nvSpPr>
          <p:spPr>
            <a:xfrm>
              <a:off x="2998914" y="4570812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3123790" y="4821550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3255825" y="4789930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3088906" y="4631182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3158715" y="4726300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/>
            <p:cNvSpPr/>
            <p:nvPr/>
          </p:nvSpPr>
          <p:spPr>
            <a:xfrm>
              <a:off x="3374656" y="5028057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3260315" y="5002525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3312975" y="4929630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3215865" y="4866000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2795289" y="4519925"/>
              <a:ext cx="67560" cy="538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554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ko-KR" altLang="en-US" sz="2400" b="1" dirty="0" smtClean="0">
                <a:latin typeface="+mn-ea"/>
              </a:rPr>
              <a:t>미세먼지 데이터를 이용한 상관관계 분석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0276" y="1347375"/>
            <a:ext cx="1103141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lvl="1" indent="-358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제공된 </a:t>
            </a:r>
            <a:r>
              <a:rPr lang="en-US" altLang="ko-KR" dirty="0" smtClean="0">
                <a:latin typeface="+mn-ea"/>
              </a:rPr>
              <a:t>2015</a:t>
            </a:r>
            <a:r>
              <a:rPr lang="ko-KR" altLang="en-US" dirty="0" smtClean="0">
                <a:latin typeface="+mn-ea"/>
              </a:rPr>
              <a:t>년도 미세먼지 데이터를 사용하여 상관관계 분석을 실시함</a:t>
            </a:r>
            <a:endParaRPr lang="en-US" altLang="ko-KR" dirty="0" smtClean="0">
              <a:latin typeface="+mn-ea"/>
            </a:endParaRPr>
          </a:p>
          <a:p>
            <a:pPr marL="358775" lvl="1" indent="-358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미세먼지</a:t>
            </a:r>
            <a:r>
              <a:rPr lang="en-US" altLang="ko-KR" dirty="0" smtClean="0">
                <a:latin typeface="+mn-ea"/>
              </a:rPr>
              <a:t>(PM10)</a:t>
            </a:r>
            <a:r>
              <a:rPr lang="ko-KR" altLang="en-US" dirty="0" smtClean="0">
                <a:latin typeface="+mn-ea"/>
              </a:rPr>
              <a:t>와 관련된 </a:t>
            </a:r>
            <a:r>
              <a:rPr lang="en-US" altLang="ko-KR" dirty="0" smtClean="0">
                <a:latin typeface="+mn-ea"/>
              </a:rPr>
              <a:t>SO2, NO2, CO </a:t>
            </a:r>
            <a:r>
              <a:rPr lang="ko-KR" altLang="en-US" dirty="0" smtClean="0">
                <a:latin typeface="+mn-ea"/>
              </a:rPr>
              <a:t>등에 대해서 상관관계 분석</a:t>
            </a:r>
            <a:endParaRPr lang="en-US" altLang="ko-KR" dirty="0" smtClean="0">
              <a:latin typeface="+mn-ea"/>
            </a:endParaRPr>
          </a:p>
          <a:p>
            <a:pPr marL="358775" lvl="1" indent="-3587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8775" algn="l"/>
              </a:tabLst>
            </a:pPr>
            <a:r>
              <a:rPr lang="en-US" altLang="ko-KR" dirty="0" err="1" smtClean="0">
                <a:latin typeface="+mn-ea"/>
              </a:rPr>
              <a:t>Heatmap</a:t>
            </a:r>
            <a:r>
              <a:rPr lang="ko-KR" altLang="en-US" dirty="0" smtClean="0">
                <a:latin typeface="+mn-ea"/>
              </a:rPr>
              <a:t>을 이용해 미세먼지와 관련 요인에 대해 상관관계를 분석하며 이를 시각화함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sz="20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326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smtClean="0">
                <a:latin typeface="+mn-ea"/>
              </a:rPr>
              <a:t>미세먼지 </a:t>
            </a:r>
            <a:r>
              <a:rPr lang="ko-KR" altLang="en-US" sz="2000" b="1" dirty="0" err="1" smtClean="0">
                <a:latin typeface="+mn-ea"/>
              </a:rPr>
              <a:t>요인별</a:t>
            </a:r>
            <a:r>
              <a:rPr lang="ko-KR" altLang="en-US" sz="2000" b="1" dirty="0" smtClean="0">
                <a:latin typeface="+mn-ea"/>
              </a:rPr>
              <a:t> 상관관계 분석</a:t>
            </a:r>
            <a:endParaRPr lang="en-US" altLang="ko-KR" sz="20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680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3. </a:t>
            </a:r>
            <a:r>
              <a:rPr lang="ko-KR" altLang="en-US" sz="2400" b="1" dirty="0" smtClean="0">
                <a:latin typeface="+mn-ea"/>
              </a:rPr>
              <a:t>미세먼지 데이터를 이용한 상관관계 분석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327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smtClean="0">
                <a:latin typeface="+mn-ea"/>
              </a:rPr>
              <a:t>미세먼지 </a:t>
            </a:r>
            <a:r>
              <a:rPr lang="ko-KR" altLang="en-US" sz="2000" b="1" dirty="0" err="1" smtClean="0">
                <a:latin typeface="+mn-ea"/>
              </a:rPr>
              <a:t>요인별</a:t>
            </a:r>
            <a:r>
              <a:rPr lang="ko-KR" altLang="en-US" sz="2000" b="1" dirty="0" smtClean="0">
                <a:latin typeface="+mn-ea"/>
              </a:rPr>
              <a:t> 상관관계 분석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3682" y="2627782"/>
            <a:ext cx="10885342" cy="25212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패키지 설명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Pandas : </a:t>
            </a:r>
            <a:r>
              <a:rPr lang="ko-KR" altLang="en-US" sz="1400" dirty="0" smtClean="0">
                <a:solidFill>
                  <a:schemeClr val="tx1"/>
                </a:solidFill>
              </a:rPr>
              <a:t>데이터를 구조화된 형식으로 가공 및 분석할 수 있는 자료구조를 제공하는 패키지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altLang="ko-KR" sz="1400" dirty="0" err="1" smtClean="0">
                <a:solidFill>
                  <a:schemeClr val="tx1"/>
                </a:solidFill>
              </a:rPr>
              <a:t>Numpy</a:t>
            </a:r>
            <a:r>
              <a:rPr lang="en-US" altLang="ko-KR" sz="1400" dirty="0" smtClean="0">
                <a:solidFill>
                  <a:schemeClr val="tx1"/>
                </a:solidFill>
              </a:rPr>
              <a:t> : </a:t>
            </a:r>
            <a:r>
              <a:rPr lang="ko-KR" altLang="en-US" sz="1400" dirty="0" smtClean="0">
                <a:solidFill>
                  <a:schemeClr val="tx1"/>
                </a:solidFill>
              </a:rPr>
              <a:t>행렬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벡터 등의 수학 계산을 위한 자료구조와 계산 함수를 제공하는 패키지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altLang="ko-KR" sz="1400" dirty="0" err="1" smtClean="0">
                <a:solidFill>
                  <a:schemeClr val="tx1"/>
                </a:solidFill>
              </a:rPr>
              <a:t>Matplotlib.pyplot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matplotlib</a:t>
            </a:r>
            <a:r>
              <a:rPr lang="ko-KR" altLang="en-US" sz="1400" dirty="0" smtClean="0">
                <a:solidFill>
                  <a:schemeClr val="tx1"/>
                </a:solidFill>
              </a:rPr>
              <a:t>의 서브패키지로 공학용 소프트웨어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Matplot</a:t>
            </a:r>
            <a:r>
              <a:rPr lang="ko-KR" altLang="en-US" sz="1400" dirty="0" smtClean="0">
                <a:solidFill>
                  <a:schemeClr val="tx1"/>
                </a:solidFill>
              </a:rPr>
              <a:t>처럼 플롯을 그려주는 패키지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코드 설명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Pandas </a:t>
            </a:r>
            <a:r>
              <a:rPr lang="ko-KR" altLang="en-US" sz="1400" dirty="0" smtClean="0">
                <a:solidFill>
                  <a:schemeClr val="tx1"/>
                </a:solidFill>
              </a:rPr>
              <a:t>패키</a:t>
            </a:r>
            <a:r>
              <a:rPr lang="ko-KR" altLang="en-US" sz="1400" dirty="0">
                <a:solidFill>
                  <a:schemeClr val="tx1"/>
                </a:solidFill>
              </a:rPr>
              <a:t>지</a:t>
            </a:r>
            <a:r>
              <a:rPr lang="ko-KR" altLang="en-US" sz="1400" dirty="0" smtClean="0">
                <a:solidFill>
                  <a:schemeClr val="tx1"/>
                </a:solidFill>
              </a:rPr>
              <a:t>를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pd</a:t>
            </a:r>
            <a:r>
              <a:rPr lang="ko-KR" altLang="en-US" sz="1400" dirty="0" smtClean="0">
                <a:solidFill>
                  <a:schemeClr val="tx1"/>
                </a:solidFill>
              </a:rPr>
              <a:t>로 축약해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파이썬에서</a:t>
            </a:r>
            <a:r>
              <a:rPr lang="ko-KR" altLang="en-US" sz="1400" dirty="0" smtClean="0">
                <a:solidFill>
                  <a:schemeClr val="tx1"/>
                </a:solidFill>
              </a:rPr>
              <a:t> 사용한다는 의미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400" dirty="0" err="1" smtClean="0">
                <a:solidFill>
                  <a:schemeClr val="tx1"/>
                </a:solidFill>
              </a:rPr>
              <a:t>Numpy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패키</a:t>
            </a:r>
            <a:r>
              <a:rPr lang="ko-KR" altLang="en-US" sz="1400" dirty="0">
                <a:solidFill>
                  <a:schemeClr val="tx1"/>
                </a:solidFill>
              </a:rPr>
              <a:t>지</a:t>
            </a:r>
            <a:r>
              <a:rPr lang="ko-KR" altLang="en-US" sz="1400" dirty="0" smtClean="0">
                <a:solidFill>
                  <a:schemeClr val="tx1"/>
                </a:solidFill>
              </a:rPr>
              <a:t>를 </a:t>
            </a:r>
            <a:r>
              <a:rPr lang="en-US" altLang="ko-KR" sz="1400" dirty="0" smtClean="0">
                <a:solidFill>
                  <a:schemeClr val="tx1"/>
                </a:solidFill>
              </a:rPr>
              <a:t>np</a:t>
            </a:r>
            <a:r>
              <a:rPr lang="ko-KR" altLang="en-US" sz="1400" dirty="0" smtClean="0">
                <a:solidFill>
                  <a:schemeClr val="tx1"/>
                </a:solidFill>
              </a:rPr>
              <a:t>로 축약해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파이썬에서</a:t>
            </a:r>
            <a:r>
              <a:rPr lang="ko-KR" altLang="en-US" sz="1400" dirty="0" smtClean="0">
                <a:solidFill>
                  <a:schemeClr val="tx1"/>
                </a:solidFill>
              </a:rPr>
              <a:t> 사용한다는 의미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400" dirty="0" err="1" smtClean="0">
                <a:solidFill>
                  <a:schemeClr val="tx1"/>
                </a:solidFill>
              </a:rPr>
              <a:t>Matplotlib.pyplot</a:t>
            </a:r>
            <a:r>
              <a:rPr lang="ko-KR" altLang="en-US" sz="1400" dirty="0" smtClean="0">
                <a:solidFill>
                  <a:schemeClr val="tx1"/>
                </a:solidFill>
              </a:rPr>
              <a:t>을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plt</a:t>
            </a:r>
            <a:r>
              <a:rPr lang="ko-KR" altLang="en-US" sz="1400" dirty="0" smtClean="0">
                <a:solidFill>
                  <a:schemeClr val="tx1"/>
                </a:solidFill>
              </a:rPr>
              <a:t>로 축약해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파이썬에서</a:t>
            </a:r>
            <a:r>
              <a:rPr lang="ko-KR" altLang="en-US" sz="1400" dirty="0" smtClean="0">
                <a:solidFill>
                  <a:schemeClr val="tx1"/>
                </a:solidFill>
              </a:rPr>
              <a:t> 사용한다는 의미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60" y="1439136"/>
            <a:ext cx="10826888" cy="79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63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3. </a:t>
            </a:r>
            <a:r>
              <a:rPr lang="ko-KR" altLang="en-US" sz="2400" b="1" dirty="0" smtClean="0">
                <a:latin typeface="+mn-ea"/>
              </a:rPr>
              <a:t>미세먼지 데이터를 이용한 상관관계 분석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328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smtClean="0">
                <a:latin typeface="+mn-ea"/>
              </a:rPr>
              <a:t>미세먼지 </a:t>
            </a:r>
            <a:r>
              <a:rPr lang="ko-KR" altLang="en-US" sz="2000" b="1" dirty="0" err="1" smtClean="0">
                <a:latin typeface="+mn-ea"/>
              </a:rPr>
              <a:t>요인별</a:t>
            </a:r>
            <a:r>
              <a:rPr lang="ko-KR" altLang="en-US" sz="2000" b="1" dirty="0" smtClean="0">
                <a:latin typeface="+mn-ea"/>
              </a:rPr>
              <a:t> 상관관계 분석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2560" y="4021584"/>
            <a:ext cx="10885342" cy="21572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함수 설명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400" dirty="0" err="1" smtClean="0">
                <a:solidFill>
                  <a:schemeClr val="tx1"/>
                </a:solidFill>
              </a:rPr>
              <a:t>pd.read_csv</a:t>
            </a:r>
            <a:r>
              <a:rPr lang="en-US" altLang="ko-KR" sz="1400" dirty="0" smtClean="0">
                <a:solidFill>
                  <a:schemeClr val="tx1"/>
                </a:solidFill>
              </a:rPr>
              <a:t>(file, encoding): csv</a:t>
            </a:r>
            <a:r>
              <a:rPr lang="ko-KR" altLang="en-US" sz="1400" dirty="0" smtClean="0">
                <a:solidFill>
                  <a:schemeClr val="tx1"/>
                </a:solidFill>
              </a:rPr>
              <a:t>파일을 불러오는 함수</a:t>
            </a:r>
            <a:r>
              <a:rPr lang="en-US" altLang="ko-KR" sz="1400" dirty="0" smtClean="0">
                <a:solidFill>
                  <a:schemeClr val="tx1"/>
                </a:solidFill>
              </a:rPr>
              <a:t>. Encoding</a:t>
            </a:r>
            <a:r>
              <a:rPr lang="ko-KR" altLang="en-US" sz="1400" dirty="0" smtClean="0">
                <a:solidFill>
                  <a:schemeClr val="tx1"/>
                </a:solidFill>
              </a:rPr>
              <a:t>은 파일이 저장된 형식</a:t>
            </a:r>
            <a:r>
              <a:rPr lang="en-US" altLang="ko-KR" sz="1400" dirty="0" smtClean="0">
                <a:solidFill>
                  <a:schemeClr val="tx1"/>
                </a:solidFill>
              </a:rPr>
              <a:t>(“utf-8”, “CP949” </a:t>
            </a:r>
            <a:r>
              <a:rPr lang="ko-KR" altLang="en-US" sz="1400" dirty="0" smtClean="0">
                <a:solidFill>
                  <a:schemeClr val="tx1"/>
                </a:solidFill>
              </a:rPr>
              <a:t>등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r>
              <a:rPr lang="ko-KR" altLang="en-US" sz="1400" dirty="0" smtClean="0">
                <a:solidFill>
                  <a:schemeClr val="tx1"/>
                </a:solidFill>
              </a:rPr>
              <a:t>에 맞게 설정해주어야 함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코드 설명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d</a:t>
            </a:r>
            <a:r>
              <a:rPr lang="en-US" altLang="ko-KR" sz="1400" dirty="0" smtClean="0">
                <a:solidFill>
                  <a:schemeClr val="tx1"/>
                </a:solidFill>
              </a:rPr>
              <a:t>ata</a:t>
            </a:r>
            <a:r>
              <a:rPr lang="ko-KR" altLang="en-US" sz="1400" dirty="0" smtClean="0">
                <a:solidFill>
                  <a:schemeClr val="tx1"/>
                </a:solidFill>
              </a:rPr>
              <a:t>변수에 </a:t>
            </a:r>
            <a:r>
              <a:rPr lang="en-US" altLang="ko-KR" sz="1400" dirty="0" smtClean="0">
                <a:solidFill>
                  <a:schemeClr val="tx1"/>
                </a:solidFill>
              </a:rPr>
              <a:t>“2015_data.csv”</a:t>
            </a:r>
            <a:r>
              <a:rPr lang="ko-KR" altLang="en-US" sz="1400" dirty="0" smtClean="0">
                <a:solidFill>
                  <a:schemeClr val="tx1"/>
                </a:solidFill>
              </a:rPr>
              <a:t>데이터를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pd.read_csv</a:t>
            </a:r>
            <a:r>
              <a:rPr lang="ko-KR" altLang="en-US" sz="1400" dirty="0" smtClean="0">
                <a:solidFill>
                  <a:schemeClr val="tx1"/>
                </a:solidFill>
              </a:rPr>
              <a:t>함수를 사용해 불러옴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ko-KR" altLang="en-US" sz="1400" dirty="0" smtClean="0">
                <a:solidFill>
                  <a:schemeClr val="tx1"/>
                </a:solidFill>
              </a:rPr>
              <a:t>     불러온 </a:t>
            </a:r>
            <a:r>
              <a:rPr lang="en-US" altLang="ko-KR" sz="1400" dirty="0" smtClean="0">
                <a:solidFill>
                  <a:schemeClr val="tx1"/>
                </a:solidFill>
              </a:rPr>
              <a:t>CSV</a:t>
            </a:r>
            <a:r>
              <a:rPr lang="ko-KR" altLang="en-US" sz="1400" dirty="0" smtClean="0">
                <a:solidFill>
                  <a:schemeClr val="tx1"/>
                </a:solidFill>
              </a:rPr>
              <a:t>파일은 </a:t>
            </a:r>
            <a:r>
              <a:rPr lang="en-US" altLang="ko-KR" sz="1400" dirty="0" smtClean="0">
                <a:solidFill>
                  <a:schemeClr val="tx1"/>
                </a:solidFill>
              </a:rPr>
              <a:t>Encoding </a:t>
            </a:r>
            <a:r>
              <a:rPr lang="ko-KR" altLang="en-US" sz="1400" dirty="0" smtClean="0">
                <a:solidFill>
                  <a:schemeClr val="tx1"/>
                </a:solidFill>
              </a:rPr>
              <a:t>형식으로 </a:t>
            </a:r>
            <a:r>
              <a:rPr lang="en-US" altLang="ko-KR" sz="1400" dirty="0" smtClean="0">
                <a:solidFill>
                  <a:schemeClr val="tx1"/>
                </a:solidFill>
              </a:rPr>
              <a:t>“CP949”</a:t>
            </a:r>
            <a:r>
              <a:rPr lang="ko-KR" altLang="en-US" sz="1400" dirty="0" smtClean="0">
                <a:solidFill>
                  <a:schemeClr val="tx1"/>
                </a:solidFill>
              </a:rPr>
              <a:t>를 사용하므로 </a:t>
            </a:r>
            <a:r>
              <a:rPr lang="en-US" altLang="ko-KR" sz="1400" dirty="0" smtClean="0">
                <a:solidFill>
                  <a:schemeClr val="tx1"/>
                </a:solidFill>
              </a:rPr>
              <a:t>encoding=“cp949”</a:t>
            </a:r>
            <a:r>
              <a:rPr lang="ko-KR" altLang="en-US" sz="1400" dirty="0" smtClean="0">
                <a:solidFill>
                  <a:schemeClr val="tx1"/>
                </a:solidFill>
              </a:rPr>
              <a:t>를 사용해 </a:t>
            </a:r>
            <a:r>
              <a:rPr lang="en-US" altLang="ko-KR" sz="1400" dirty="0" smtClean="0">
                <a:solidFill>
                  <a:schemeClr val="tx1"/>
                </a:solidFill>
              </a:rPr>
              <a:t>csv</a:t>
            </a:r>
            <a:r>
              <a:rPr lang="ko-KR" altLang="en-US" sz="1400" dirty="0" smtClean="0">
                <a:solidFill>
                  <a:schemeClr val="tx1"/>
                </a:solidFill>
              </a:rPr>
              <a:t>파일을 불러옴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ko-KR" altLang="en-US" sz="1400" dirty="0" smtClean="0">
                <a:solidFill>
                  <a:schemeClr val="tx1"/>
                </a:solidFill>
              </a:rPr>
              <a:t>     불러온 </a:t>
            </a:r>
            <a:r>
              <a:rPr lang="en-US" altLang="ko-KR" sz="1400" dirty="0" smtClean="0">
                <a:solidFill>
                  <a:schemeClr val="tx1"/>
                </a:solidFill>
              </a:rPr>
              <a:t>CSV</a:t>
            </a:r>
            <a:r>
              <a:rPr lang="ko-KR" altLang="en-US" sz="1400" dirty="0" smtClean="0">
                <a:solidFill>
                  <a:schemeClr val="tx1"/>
                </a:solidFill>
              </a:rPr>
              <a:t>파일을 </a:t>
            </a:r>
            <a:r>
              <a:rPr lang="en-US" altLang="ko-KR" sz="1400" dirty="0" smtClean="0">
                <a:solidFill>
                  <a:schemeClr val="tx1"/>
                </a:solidFill>
              </a:rPr>
              <a:t>data</a:t>
            </a:r>
            <a:r>
              <a:rPr lang="ko-KR" altLang="en-US" sz="1400" dirty="0" smtClean="0">
                <a:solidFill>
                  <a:schemeClr val="tx1"/>
                </a:solidFill>
              </a:rPr>
              <a:t>변수에 저장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355600" indent="-355600" algn="just">
              <a:tabLst>
                <a:tab pos="355600" algn="l"/>
              </a:tabLst>
            </a:pPr>
            <a:r>
              <a:rPr lang="en-US" altLang="ko-KR" sz="1400" dirty="0" smtClean="0">
                <a:solidFill>
                  <a:schemeClr val="tx1"/>
                </a:solidFill>
              </a:rPr>
              <a:t>2.   data</a:t>
            </a:r>
            <a:r>
              <a:rPr lang="ko-KR" altLang="en-US" sz="1400" dirty="0" smtClean="0">
                <a:solidFill>
                  <a:schemeClr val="tx1"/>
                </a:solidFill>
              </a:rPr>
              <a:t>변수에 저장된 구조를 확인하기 위해 </a:t>
            </a:r>
            <a:r>
              <a:rPr lang="en-US" altLang="ko-KR" sz="1400" dirty="0" smtClean="0">
                <a:solidFill>
                  <a:schemeClr val="tx1"/>
                </a:solidFill>
              </a:rPr>
              <a:t>tail()</a:t>
            </a:r>
            <a:r>
              <a:rPr lang="ko-KR" altLang="en-US" sz="1400" dirty="0" smtClean="0">
                <a:solidFill>
                  <a:schemeClr val="tx1"/>
                </a:solidFill>
              </a:rPr>
              <a:t>함수를 이용해 </a:t>
            </a:r>
            <a:r>
              <a:rPr lang="en-US" altLang="ko-KR" sz="1400" dirty="0" smtClean="0">
                <a:solidFill>
                  <a:schemeClr val="tx1"/>
                </a:solidFill>
              </a:rPr>
              <a:t>data</a:t>
            </a:r>
            <a:r>
              <a:rPr lang="ko-KR" altLang="en-US" sz="1400" dirty="0" smtClean="0">
                <a:solidFill>
                  <a:schemeClr val="tx1"/>
                </a:solidFill>
              </a:rPr>
              <a:t>변수 마지막 </a:t>
            </a:r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 smtClean="0">
                <a:solidFill>
                  <a:schemeClr val="tx1"/>
                </a:solidFill>
              </a:rPr>
              <a:t>줄을 출력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7" y="1277178"/>
            <a:ext cx="10745236" cy="250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224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>
                <a:latin typeface="+mn-ea"/>
              </a:rPr>
              <a:t>미세먼지 데이터를 이용한 상관관계 분석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329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smtClean="0">
                <a:latin typeface="+mn-ea"/>
              </a:rPr>
              <a:t>미세먼지 </a:t>
            </a:r>
            <a:r>
              <a:rPr lang="ko-KR" altLang="en-US" sz="2000" b="1" dirty="0" err="1" smtClean="0">
                <a:latin typeface="+mn-ea"/>
              </a:rPr>
              <a:t>요인별</a:t>
            </a:r>
            <a:r>
              <a:rPr lang="ko-KR" altLang="en-US" sz="2000" b="1" dirty="0" smtClean="0">
                <a:latin typeface="+mn-ea"/>
              </a:rPr>
              <a:t> 상관관계 분석</a:t>
            </a:r>
            <a:endParaRPr lang="en-US" altLang="ko-KR" sz="2000" b="1" dirty="0" smtClean="0">
              <a:latin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71" y="1376039"/>
            <a:ext cx="10912136" cy="2713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12560" y="4545367"/>
            <a:ext cx="10885342" cy="14736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코드 설명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data</a:t>
            </a:r>
            <a:r>
              <a:rPr lang="ko-KR" altLang="en-US" sz="1400" dirty="0" smtClean="0">
                <a:solidFill>
                  <a:schemeClr val="tx1"/>
                </a:solidFill>
              </a:rPr>
              <a:t>변수에서 </a:t>
            </a:r>
            <a:r>
              <a:rPr lang="en-US" altLang="ko-KR" sz="1400" dirty="0" smtClean="0">
                <a:solidFill>
                  <a:schemeClr val="tx1"/>
                </a:solidFill>
              </a:rPr>
              <a:t>data</a:t>
            </a:r>
            <a:r>
              <a:rPr lang="ko-KR" altLang="en-US" sz="140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dirty="0" smtClean="0">
                <a:solidFill>
                  <a:schemeClr val="tx1"/>
                </a:solidFill>
              </a:rPr>
              <a:t>Location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컬럼</a:t>
            </a:r>
            <a:r>
              <a:rPr lang="ko-KR" altLang="en-US" sz="1400" dirty="0" smtClean="0">
                <a:solidFill>
                  <a:schemeClr val="tx1"/>
                </a:solidFill>
              </a:rPr>
              <a:t> 중 </a:t>
            </a:r>
            <a:r>
              <a:rPr lang="en-US" altLang="ko-KR" sz="1400" dirty="0" smtClean="0">
                <a:solidFill>
                  <a:schemeClr val="tx1"/>
                </a:solidFill>
              </a:rPr>
              <a:t>“</a:t>
            </a:r>
            <a:r>
              <a:rPr lang="ko-KR" altLang="en-US" sz="1400" dirty="0" smtClean="0">
                <a:solidFill>
                  <a:schemeClr val="tx1"/>
                </a:solidFill>
              </a:rPr>
              <a:t>서울</a:t>
            </a:r>
            <a:r>
              <a:rPr lang="en-US" altLang="ko-KR" sz="1400" dirty="0" smtClean="0">
                <a:solidFill>
                  <a:schemeClr val="tx1"/>
                </a:solidFill>
              </a:rPr>
              <a:t>”</a:t>
            </a:r>
            <a:r>
              <a:rPr lang="ko-KR" altLang="en-US" sz="1400" dirty="0" smtClean="0">
                <a:solidFill>
                  <a:schemeClr val="tx1"/>
                </a:solidFill>
              </a:rPr>
              <a:t>지역에 해당하는 데이터를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isin</a:t>
            </a:r>
            <a:r>
              <a:rPr lang="en-US" altLang="ko-KR" sz="1400" dirty="0" smtClean="0">
                <a:solidFill>
                  <a:schemeClr val="tx1"/>
                </a:solidFill>
              </a:rPr>
              <a:t>()</a:t>
            </a:r>
            <a:r>
              <a:rPr lang="ko-KR" altLang="en-US" sz="1400" dirty="0" smtClean="0">
                <a:solidFill>
                  <a:schemeClr val="tx1"/>
                </a:solidFill>
              </a:rPr>
              <a:t>함수를 이용해 불러옴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그리고 이를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data_seoul</a:t>
            </a:r>
            <a:r>
              <a:rPr lang="ko-KR" altLang="en-US" sz="1400" dirty="0" smtClean="0">
                <a:solidFill>
                  <a:schemeClr val="tx1"/>
                </a:solidFill>
              </a:rPr>
              <a:t>에 저장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400" dirty="0" err="1" smtClean="0">
                <a:solidFill>
                  <a:schemeClr val="tx1"/>
                </a:solidFill>
              </a:rPr>
              <a:t>data_seoul</a:t>
            </a:r>
            <a:r>
              <a:rPr lang="ko-KR" altLang="en-US" sz="1400" dirty="0" smtClean="0">
                <a:solidFill>
                  <a:schemeClr val="tx1"/>
                </a:solidFill>
              </a:rPr>
              <a:t>변수에 데이터가 잘 들어갔는지 확인하기 위해 </a:t>
            </a:r>
            <a:r>
              <a:rPr lang="en-US" altLang="ko-KR" sz="1400" dirty="0" smtClean="0">
                <a:solidFill>
                  <a:schemeClr val="tx1"/>
                </a:solidFill>
              </a:rPr>
              <a:t>tail()</a:t>
            </a:r>
            <a:r>
              <a:rPr lang="ko-KR" altLang="en-US" sz="1400" dirty="0" smtClean="0">
                <a:solidFill>
                  <a:schemeClr val="tx1"/>
                </a:solidFill>
              </a:rPr>
              <a:t>함수를 이용해 마지막 </a:t>
            </a:r>
            <a:r>
              <a:rPr lang="en-US" altLang="ko-KR" sz="1400" dirty="0" smtClean="0">
                <a:solidFill>
                  <a:schemeClr val="tx1"/>
                </a:solidFill>
              </a:rPr>
              <a:t>5</a:t>
            </a:r>
            <a:r>
              <a:rPr lang="ko-KR" altLang="en-US" sz="1400" dirty="0" smtClean="0">
                <a:solidFill>
                  <a:schemeClr val="tx1"/>
                </a:solidFill>
              </a:rPr>
              <a:t>줄을 출력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343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6" y="221959"/>
            <a:ext cx="11642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6. </a:t>
            </a:r>
            <a:r>
              <a:rPr lang="ko-KR" altLang="en-US" sz="2400" b="1" dirty="0" smtClean="0">
                <a:latin typeface="+mn-ea"/>
              </a:rPr>
              <a:t>단일선형회귀분석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en-US" altLang="ko-KR" dirty="0" smtClean="0">
                <a:latin typeface="+mn-ea"/>
              </a:rPr>
              <a:t>Python package </a:t>
            </a:r>
            <a:r>
              <a:rPr lang="ko-KR" altLang="en-US" dirty="0" smtClean="0">
                <a:latin typeface="+mn-ea"/>
              </a:rPr>
              <a:t>가져오기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Tx/>
              <a:buAutoNum type="arabicParenR"/>
            </a:pPr>
            <a:r>
              <a:rPr lang="en-US" altLang="ko-KR" dirty="0" smtClean="0">
                <a:latin typeface="+mn-ea"/>
              </a:rPr>
              <a:t>Boston dataset </a:t>
            </a:r>
            <a:r>
              <a:rPr lang="ko-KR" altLang="en-US" dirty="0" err="1" smtClean="0">
                <a:latin typeface="+mn-ea"/>
              </a:rPr>
              <a:t>로드하기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3185063"/>
            <a:ext cx="11181472" cy="3061913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변수 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Boston_house_prices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 smtClean="0">
                <a:latin typeface="+mn-ea"/>
              </a:rPr>
              <a:t>sklearn</a:t>
            </a:r>
            <a:r>
              <a:rPr lang="ko-KR" altLang="en-US" dirty="0" smtClean="0">
                <a:latin typeface="+mn-ea"/>
              </a:rPr>
              <a:t>패키지에서 제공하는 </a:t>
            </a:r>
            <a:r>
              <a:rPr lang="ko-KR" altLang="en-US" dirty="0" err="1" smtClean="0">
                <a:latin typeface="+mn-ea"/>
              </a:rPr>
              <a:t>데이터셋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boston</a:t>
            </a:r>
            <a:r>
              <a:rPr lang="ko-KR" altLang="en-US" dirty="0" smtClean="0">
                <a:latin typeface="+mn-ea"/>
              </a:rPr>
              <a:t>을 저장한 변수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모듈 설명</a:t>
            </a:r>
            <a:endParaRPr lang="en-US" altLang="ko-KR" dirty="0" smtClean="0"/>
          </a:p>
          <a:p>
            <a:pPr marL="342900" indent="-342900" fontAlgn="base">
              <a:buFontTx/>
              <a:buChar char="-"/>
            </a:pPr>
            <a:r>
              <a:rPr lang="en-US" altLang="ko-KR" dirty="0" smtClean="0"/>
              <a:t>datasets </a:t>
            </a:r>
            <a:r>
              <a:rPr lang="en-US" altLang="ko-KR" dirty="0"/>
              <a:t>: </a:t>
            </a:r>
            <a:r>
              <a:rPr lang="en-US" altLang="ko-KR" dirty="0" err="1" smtClean="0"/>
              <a:t>sklearn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패키지에서 제공하는 </a:t>
            </a:r>
            <a:r>
              <a:rPr lang="en-US" altLang="ko-KR" dirty="0"/>
              <a:t>o</a:t>
            </a:r>
            <a:r>
              <a:rPr lang="en-US" altLang="ko-KR" dirty="0" smtClean="0"/>
              <a:t>pen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dataset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로드할</a:t>
            </a:r>
            <a:r>
              <a:rPr lang="ko-KR" altLang="en-US" dirty="0" smtClean="0"/>
              <a:t> 때 사용하는 모듈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함수 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datasets.load_boston</a:t>
            </a:r>
            <a:r>
              <a:rPr lang="en-US" altLang="ko-KR" dirty="0" smtClean="0">
                <a:latin typeface="+mn-ea"/>
              </a:rPr>
              <a:t>() : </a:t>
            </a:r>
            <a:r>
              <a:rPr lang="en-US" altLang="ko-KR" dirty="0" err="1" smtClean="0">
                <a:latin typeface="+mn-ea"/>
              </a:rPr>
              <a:t>sklearn</a:t>
            </a:r>
            <a:r>
              <a:rPr lang="ko-KR" altLang="en-US" dirty="0">
                <a:latin typeface="+mn-ea"/>
              </a:rPr>
              <a:t>의 내장 </a:t>
            </a:r>
            <a:r>
              <a:rPr lang="ko-KR" altLang="en-US" dirty="0" err="1">
                <a:latin typeface="+mn-ea"/>
              </a:rPr>
              <a:t>데이터셋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boston</a:t>
            </a:r>
            <a:r>
              <a:rPr lang="ko-KR" altLang="en-US" dirty="0">
                <a:latin typeface="+mn-ea"/>
              </a:rPr>
              <a:t>을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로드하는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함수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+mn-ea"/>
              </a:rPr>
              <a:t>딕셔너리</a:t>
            </a:r>
            <a:r>
              <a:rPr lang="en-US" altLang="ko-KR" dirty="0" smtClean="0">
                <a:latin typeface="+mn-ea"/>
              </a:rPr>
              <a:t>.</a:t>
            </a:r>
            <a:r>
              <a:rPr lang="en-US" altLang="ko-KR" dirty="0">
                <a:latin typeface="+mn-ea"/>
              </a:rPr>
              <a:t>keys</a:t>
            </a:r>
            <a:r>
              <a:rPr lang="en-US" altLang="ko-KR" dirty="0" smtClean="0">
                <a:latin typeface="+mn-ea"/>
              </a:rPr>
              <a:t>() : </a:t>
            </a:r>
            <a:r>
              <a:rPr lang="ko-KR" altLang="en-US" dirty="0" err="1" smtClean="0">
                <a:latin typeface="+mn-ea"/>
              </a:rPr>
              <a:t>딕셔너리</a:t>
            </a:r>
            <a:r>
              <a:rPr lang="ko-KR" altLang="en-US" dirty="0" smtClean="0">
                <a:latin typeface="+mn-ea"/>
              </a:rPr>
              <a:t> 형식에 데이터에서 </a:t>
            </a:r>
            <a:r>
              <a:rPr lang="en-US" altLang="ko-KR" dirty="0">
                <a:latin typeface="+mn-ea"/>
              </a:rPr>
              <a:t>k</a:t>
            </a:r>
            <a:r>
              <a:rPr lang="en-US" altLang="ko-KR" dirty="0" smtClean="0">
                <a:latin typeface="+mn-ea"/>
              </a:rPr>
              <a:t>ey</a:t>
            </a:r>
            <a:r>
              <a:rPr lang="ko-KR" altLang="en-US" dirty="0" smtClean="0">
                <a:latin typeface="+mn-ea"/>
              </a:rPr>
              <a:t>값만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출력하는 함수 </a:t>
            </a:r>
            <a:r>
              <a:rPr lang="en-US" altLang="ko-KR" dirty="0" smtClean="0">
                <a:latin typeface="+mn-ea"/>
              </a:rPr>
              <a:t>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코드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</a:rPr>
              <a:t>p</a:t>
            </a:r>
            <a:r>
              <a:rPr lang="en-US" altLang="ko-KR" dirty="0" smtClean="0">
                <a:latin typeface="+mn-ea"/>
              </a:rPr>
              <a:t>rint(</a:t>
            </a:r>
            <a:r>
              <a:rPr lang="en-US" altLang="ko-KR" dirty="0" err="1" smtClean="0">
                <a:latin typeface="+mn-ea"/>
              </a:rPr>
              <a:t>boston_house_prices.keys</a:t>
            </a:r>
            <a:r>
              <a:rPr lang="en-US" altLang="ko-KR" dirty="0" smtClean="0">
                <a:latin typeface="+mn-ea"/>
              </a:rPr>
              <a:t>()) : </a:t>
            </a:r>
            <a:r>
              <a:rPr lang="ko-KR" altLang="en-US" dirty="0" err="1" smtClean="0">
                <a:latin typeface="+mn-ea"/>
              </a:rPr>
              <a:t>로드한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boston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전체 데이터</a:t>
            </a:r>
            <a:r>
              <a:rPr lang="ko-KR" altLang="en-US" dirty="0">
                <a:latin typeface="+mn-ea"/>
              </a:rPr>
              <a:t>에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key </a:t>
            </a:r>
            <a:r>
              <a:rPr lang="ko-KR" altLang="en-US" dirty="0" smtClean="0">
                <a:latin typeface="+mn-ea"/>
              </a:rPr>
              <a:t>값을 출력</a:t>
            </a:r>
            <a:r>
              <a:rPr lang="en-US" altLang="ko-KR" dirty="0" smtClean="0">
                <a:latin typeface="+mn-ea"/>
              </a:rPr>
              <a:t>print(</a:t>
            </a:r>
            <a:r>
              <a:rPr lang="en-US" altLang="ko-KR" dirty="0" err="1" smtClean="0">
                <a:latin typeface="+mn-ea"/>
              </a:rPr>
              <a:t>boston_house_prices.data.shape</a:t>
            </a:r>
            <a:r>
              <a:rPr lang="en-US" altLang="ko-KR" dirty="0" smtClean="0">
                <a:latin typeface="+mn-ea"/>
              </a:rPr>
              <a:t>) : </a:t>
            </a:r>
            <a:r>
              <a:rPr lang="en-US" altLang="ko-KR" dirty="0" err="1" smtClean="0">
                <a:latin typeface="+mn-ea"/>
              </a:rPr>
              <a:t>boston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전체 데이터 중 </a:t>
            </a:r>
            <a:r>
              <a:rPr lang="en-US" altLang="ko-KR" dirty="0" smtClean="0">
                <a:latin typeface="+mn-ea"/>
              </a:rPr>
              <a:t>data</a:t>
            </a:r>
            <a:r>
              <a:rPr lang="ko-KR" altLang="en-US" dirty="0" smtClean="0">
                <a:latin typeface="+mn-ea"/>
              </a:rPr>
              <a:t>에 대한 전체 행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열 길이를 출력</a:t>
            </a:r>
            <a:r>
              <a:rPr lang="en-US" altLang="ko-KR" dirty="0" smtClean="0">
                <a:latin typeface="+mn-ea"/>
              </a:rPr>
              <a:t>print(</a:t>
            </a:r>
            <a:r>
              <a:rPr lang="en-US" altLang="ko-KR" dirty="0" err="1" smtClean="0">
                <a:latin typeface="+mn-ea"/>
              </a:rPr>
              <a:t>boston_house_prices.feature_names</a:t>
            </a:r>
            <a:r>
              <a:rPr lang="en-US" altLang="ko-KR" dirty="0" smtClean="0">
                <a:latin typeface="+mn-ea"/>
              </a:rPr>
              <a:t>) :   </a:t>
            </a:r>
            <a:r>
              <a:rPr lang="en-US" altLang="ko-KR" dirty="0" err="1" smtClean="0">
                <a:latin typeface="+mn-ea"/>
              </a:rPr>
              <a:t>boston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데이터에 </a:t>
            </a:r>
            <a:r>
              <a:rPr lang="ko-KR" altLang="en-US" dirty="0" err="1" smtClean="0">
                <a:latin typeface="+mn-ea"/>
              </a:rPr>
              <a:t>컬럼</a:t>
            </a:r>
            <a:r>
              <a:rPr lang="ko-KR" altLang="en-US" dirty="0" smtClean="0">
                <a:latin typeface="+mn-ea"/>
              </a:rPr>
              <a:t> 이름을 출력 </a:t>
            </a:r>
            <a:endParaRPr lang="en-US" altLang="ko-KR" dirty="0">
              <a:latin typeface="+mn-ea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5" y="1489613"/>
            <a:ext cx="520065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32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>
                <a:latin typeface="+mn-ea"/>
              </a:rPr>
              <a:t>미세먼지 데이터를 이용한 상관관계 분석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330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smtClean="0">
                <a:latin typeface="+mn-ea"/>
              </a:rPr>
              <a:t>미세먼지 </a:t>
            </a:r>
            <a:r>
              <a:rPr lang="ko-KR" altLang="en-US" sz="2000" b="1" dirty="0" err="1" smtClean="0">
                <a:latin typeface="+mn-ea"/>
              </a:rPr>
              <a:t>요인별</a:t>
            </a:r>
            <a:r>
              <a:rPr lang="ko-KR" altLang="en-US" sz="2000" b="1" dirty="0" smtClean="0">
                <a:latin typeface="+mn-ea"/>
              </a:rPr>
              <a:t> 상관관계 분석</a:t>
            </a:r>
            <a:endParaRPr lang="en-US" altLang="ko-KR" sz="2000" b="1" dirty="0" smtClean="0"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94" y="1334853"/>
            <a:ext cx="10389326" cy="27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12560" y="4305670"/>
            <a:ext cx="10885342" cy="17133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함</a:t>
            </a:r>
            <a:r>
              <a:rPr lang="ko-KR" altLang="en-US" dirty="0">
                <a:solidFill>
                  <a:schemeClr val="tx1"/>
                </a:solidFill>
              </a:rPr>
              <a:t>수</a:t>
            </a:r>
            <a:r>
              <a:rPr lang="ko-KR" altLang="en-US" dirty="0" smtClean="0">
                <a:solidFill>
                  <a:schemeClr val="tx1"/>
                </a:solidFill>
              </a:rPr>
              <a:t> 설명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lvl="0" indent="-342900" algn="just">
              <a:buFontTx/>
              <a:buAutoNum type="arabicPeriod"/>
            </a:pPr>
            <a:r>
              <a:rPr lang="en-US" altLang="ko-KR" sz="1400" dirty="0" err="1" smtClean="0">
                <a:solidFill>
                  <a:prstClr val="black"/>
                </a:solidFill>
              </a:rPr>
              <a:t>corr</a:t>
            </a:r>
            <a:r>
              <a:rPr lang="en-US" altLang="ko-KR" sz="1400" dirty="0" smtClean="0">
                <a:solidFill>
                  <a:prstClr val="black"/>
                </a:solidFill>
              </a:rPr>
              <a:t>() : Pandas </a:t>
            </a:r>
            <a:r>
              <a:rPr lang="ko-KR" altLang="en-US" sz="1400" dirty="0" smtClean="0">
                <a:solidFill>
                  <a:prstClr val="black"/>
                </a:solidFill>
              </a:rPr>
              <a:t>데이터프레임에서 상관관계를 출력하기 위해 사용하는 함수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algn="just"/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코드 설명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400" dirty="0" err="1" smtClean="0">
                <a:solidFill>
                  <a:schemeClr val="tx1"/>
                </a:solidFill>
              </a:rPr>
              <a:t>data_seoul</a:t>
            </a:r>
            <a:r>
              <a:rPr lang="ko-KR" altLang="en-US" sz="1400" dirty="0" smtClean="0">
                <a:solidFill>
                  <a:schemeClr val="tx1"/>
                </a:solidFill>
              </a:rPr>
              <a:t>변수를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corr</a:t>
            </a:r>
            <a:r>
              <a:rPr lang="en-US" altLang="ko-KR" sz="1400" dirty="0" smtClean="0">
                <a:solidFill>
                  <a:schemeClr val="tx1"/>
                </a:solidFill>
              </a:rPr>
              <a:t>()</a:t>
            </a:r>
            <a:r>
              <a:rPr lang="ko-KR" altLang="en-US" sz="1400" dirty="0" smtClean="0">
                <a:solidFill>
                  <a:schemeClr val="tx1"/>
                </a:solidFill>
              </a:rPr>
              <a:t>함수를 이용해 각 변수간 상관관계를 확인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376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>
                <a:latin typeface="+mn-ea"/>
              </a:rPr>
              <a:t>미세먼지 데이터를 이용한 상관관계 분석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331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smtClean="0">
                <a:latin typeface="+mn-ea"/>
              </a:rPr>
              <a:t>미세먼지 </a:t>
            </a:r>
            <a:r>
              <a:rPr lang="ko-KR" altLang="en-US" sz="2000" b="1" dirty="0" err="1" smtClean="0">
                <a:latin typeface="+mn-ea"/>
              </a:rPr>
              <a:t>요인별</a:t>
            </a:r>
            <a:r>
              <a:rPr lang="ko-KR" altLang="en-US" sz="2000" b="1" dirty="0" smtClean="0">
                <a:latin typeface="+mn-ea"/>
              </a:rPr>
              <a:t> 상관관계 분석</a:t>
            </a:r>
            <a:endParaRPr lang="en-US" altLang="ko-KR" sz="2000" b="1" dirty="0" smtClean="0">
              <a:latin typeface="+mn-ea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3" y="1357971"/>
            <a:ext cx="10928734" cy="168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12560" y="3027285"/>
            <a:ext cx="10885342" cy="33380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/>
                </a:solidFill>
              </a:rPr>
              <a:t>패키지 설명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342900" lvl="0" indent="-342900" algn="just">
              <a:buFontTx/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</a:rPr>
              <a:t>seaborn</a:t>
            </a:r>
            <a:r>
              <a:rPr lang="en-US" altLang="ko-KR" sz="1200" dirty="0" smtClean="0">
                <a:solidFill>
                  <a:prstClr val="black"/>
                </a:solidFill>
              </a:rPr>
              <a:t> :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matplotlib</a:t>
            </a:r>
            <a:r>
              <a:rPr lang="ko-KR" altLang="en-US" sz="1200" dirty="0" smtClean="0">
                <a:solidFill>
                  <a:prstClr val="black"/>
                </a:solidFill>
              </a:rPr>
              <a:t>를 기반으로 하여 </a:t>
            </a:r>
            <a:r>
              <a:rPr lang="en-US" altLang="ko-KR" sz="1200" dirty="0" smtClean="0">
                <a:solidFill>
                  <a:prstClr val="black"/>
                </a:solidFill>
              </a:rPr>
              <a:t>Python</a:t>
            </a:r>
            <a:r>
              <a:rPr lang="ko-KR" altLang="en-US" sz="1200" dirty="0" smtClean="0">
                <a:solidFill>
                  <a:prstClr val="black"/>
                </a:solidFill>
              </a:rPr>
              <a:t>코드를 시각화하는 패키지</a:t>
            </a:r>
            <a:r>
              <a:rPr lang="en-US" altLang="ko-KR" sz="1200" dirty="0" smtClean="0">
                <a:solidFill>
                  <a:prstClr val="black"/>
                </a:solidFill>
              </a:rPr>
              <a:t>.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lvl="0" algn="just"/>
            <a:endParaRPr lang="en-US" altLang="ko-KR" sz="1200" dirty="0" smtClean="0">
              <a:solidFill>
                <a:prstClr val="black"/>
              </a:solidFill>
            </a:endParaRP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prstClr val="black"/>
                </a:solidFill>
              </a:rPr>
              <a:t>함수 설명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342900" lvl="0" indent="-342900" algn="just">
              <a:buFontTx/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</a:rPr>
              <a:t>sns.set</a:t>
            </a:r>
            <a:r>
              <a:rPr lang="en-US" altLang="ko-KR" sz="1200" dirty="0" smtClean="0">
                <a:solidFill>
                  <a:prstClr val="black"/>
                </a:solidFill>
              </a:rPr>
              <a:t>() :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seaborn</a:t>
            </a:r>
            <a:r>
              <a:rPr lang="ko-KR" altLang="en-US" sz="1200" dirty="0" smtClean="0">
                <a:solidFill>
                  <a:prstClr val="black"/>
                </a:solidFill>
              </a:rPr>
              <a:t>패키</a:t>
            </a:r>
            <a:r>
              <a:rPr lang="ko-KR" altLang="en-US" sz="1200" dirty="0">
                <a:solidFill>
                  <a:prstClr val="black"/>
                </a:solidFill>
              </a:rPr>
              <a:t>지</a:t>
            </a:r>
            <a:r>
              <a:rPr lang="ko-KR" altLang="en-US" sz="1200" dirty="0" smtClean="0">
                <a:solidFill>
                  <a:prstClr val="black"/>
                </a:solidFill>
              </a:rPr>
              <a:t>를 통해 시각화할 때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seaborn</a:t>
            </a:r>
            <a:r>
              <a:rPr lang="ko-KR" altLang="en-US" sz="1200" dirty="0" smtClean="0">
                <a:solidFill>
                  <a:prstClr val="black"/>
                </a:solidFill>
              </a:rPr>
              <a:t>패키</a:t>
            </a:r>
            <a:r>
              <a:rPr lang="ko-KR" altLang="en-US" sz="1200" dirty="0">
                <a:solidFill>
                  <a:prstClr val="black"/>
                </a:solidFill>
              </a:rPr>
              <a:t>지</a:t>
            </a:r>
            <a:r>
              <a:rPr lang="ko-KR" altLang="en-US" sz="1200" dirty="0" smtClean="0">
                <a:solidFill>
                  <a:prstClr val="black"/>
                </a:solidFill>
              </a:rPr>
              <a:t>의 환경설정을 하는 함수</a:t>
            </a:r>
            <a:r>
              <a:rPr lang="en-US" altLang="ko-KR" sz="1200" dirty="0" smtClean="0">
                <a:solidFill>
                  <a:prstClr val="black"/>
                </a:solidFill>
              </a:rPr>
              <a:t>.</a:t>
            </a:r>
          </a:p>
          <a:p>
            <a:pPr marL="342900" lvl="0" indent="-342900" algn="just">
              <a:buFontTx/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</a:rPr>
              <a:t>plt.subplots</a:t>
            </a:r>
            <a:r>
              <a:rPr lang="en-US" altLang="ko-KR" sz="1200" dirty="0" smtClean="0">
                <a:solidFill>
                  <a:prstClr val="black"/>
                </a:solidFill>
              </a:rPr>
              <a:t>() :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matplot</a:t>
            </a:r>
            <a:r>
              <a:rPr lang="ko-KR" altLang="en-US" sz="1200" dirty="0" smtClean="0">
                <a:solidFill>
                  <a:prstClr val="black"/>
                </a:solidFill>
              </a:rPr>
              <a:t>을 시각화할 때 시각화하는 그림의 환경설정을 나타내는 함수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marL="342900" lvl="0" indent="-342900" algn="just">
              <a:buFontTx/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</a:rPr>
              <a:t>sns.heatmap</a:t>
            </a:r>
            <a:r>
              <a:rPr lang="en-US" altLang="ko-KR" sz="1200" dirty="0" smtClean="0">
                <a:solidFill>
                  <a:prstClr val="black"/>
                </a:solidFill>
              </a:rPr>
              <a:t>() :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seaborn</a:t>
            </a:r>
            <a:r>
              <a:rPr lang="ko-KR" altLang="en-US" sz="1200" dirty="0" smtClean="0">
                <a:solidFill>
                  <a:prstClr val="black"/>
                </a:solidFill>
              </a:rPr>
              <a:t>패키</a:t>
            </a:r>
            <a:r>
              <a:rPr lang="ko-KR" altLang="en-US" sz="1200" dirty="0">
                <a:solidFill>
                  <a:prstClr val="black"/>
                </a:solidFill>
              </a:rPr>
              <a:t>지</a:t>
            </a:r>
            <a:r>
              <a:rPr lang="ko-KR" altLang="en-US" sz="1200" dirty="0" smtClean="0">
                <a:solidFill>
                  <a:prstClr val="black"/>
                </a:solidFill>
              </a:rPr>
              <a:t> 중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heatmap</a:t>
            </a:r>
            <a:r>
              <a:rPr lang="en-US" altLang="ko-KR" sz="1200" dirty="0" smtClean="0">
                <a:solidFill>
                  <a:prstClr val="black"/>
                </a:solidFill>
              </a:rPr>
              <a:t>()</a:t>
            </a:r>
            <a:r>
              <a:rPr lang="ko-KR" altLang="en-US" sz="1200" dirty="0" smtClean="0">
                <a:solidFill>
                  <a:prstClr val="black"/>
                </a:solidFill>
              </a:rPr>
              <a:t>함수를 이용해 시각화 함</a:t>
            </a:r>
            <a:r>
              <a:rPr lang="en-US" altLang="ko-KR" sz="1200" dirty="0" smtClean="0">
                <a:solidFill>
                  <a:prstClr val="black"/>
                </a:solidFill>
              </a:rPr>
              <a:t>.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lvl="0" algn="just"/>
            <a:endParaRPr lang="en-US" altLang="ko-KR" sz="1200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코드 설명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200" dirty="0" err="1" smtClean="0">
                <a:solidFill>
                  <a:schemeClr val="tx1"/>
                </a:solidFill>
              </a:rPr>
              <a:t>seaborn</a:t>
            </a:r>
            <a:r>
              <a:rPr lang="ko-KR" altLang="en-US" sz="1200" dirty="0" smtClean="0">
                <a:solidFill>
                  <a:schemeClr val="tx1"/>
                </a:solidFill>
              </a:rPr>
              <a:t>패키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  <a:r>
              <a:rPr lang="ko-KR" altLang="en-US" sz="1200" dirty="0" smtClean="0">
                <a:solidFill>
                  <a:schemeClr val="tx1"/>
                </a:solidFill>
              </a:rPr>
              <a:t>를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sns</a:t>
            </a:r>
            <a:r>
              <a:rPr lang="ko-KR" altLang="en-US" sz="1200" dirty="0" smtClean="0">
                <a:solidFill>
                  <a:schemeClr val="tx1"/>
                </a:solidFill>
              </a:rPr>
              <a:t>로 축약해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파이썬에서</a:t>
            </a:r>
            <a:r>
              <a:rPr lang="ko-KR" altLang="en-US" sz="1200" dirty="0" smtClean="0">
                <a:solidFill>
                  <a:schemeClr val="tx1"/>
                </a:solidFill>
              </a:rPr>
              <a:t> 사용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lvl="0" indent="-342900" algn="just">
              <a:buFontTx/>
              <a:buAutoNum type="arabicPeriod"/>
            </a:pPr>
            <a:r>
              <a:rPr lang="en-US" altLang="ko-KR" sz="1200" dirty="0">
                <a:solidFill>
                  <a:prstClr val="black"/>
                </a:solidFill>
              </a:rPr>
              <a:t>%</a:t>
            </a:r>
            <a:r>
              <a:rPr lang="en-US" altLang="ko-KR" sz="1200" dirty="0" err="1">
                <a:solidFill>
                  <a:prstClr val="black"/>
                </a:solidFill>
              </a:rPr>
              <a:t>matplotlib</a:t>
            </a:r>
            <a:r>
              <a:rPr lang="en-US" altLang="ko-KR" sz="1200" dirty="0">
                <a:solidFill>
                  <a:prstClr val="black"/>
                </a:solidFill>
              </a:rPr>
              <a:t> inline </a:t>
            </a:r>
            <a:r>
              <a:rPr lang="en-US" altLang="ko-KR" sz="1200" dirty="0" smtClean="0">
                <a:solidFill>
                  <a:prstClr val="black"/>
                </a:solidFill>
              </a:rPr>
              <a:t>: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ipython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notebook </a:t>
            </a:r>
            <a:r>
              <a:rPr lang="ko-KR" altLang="en-US" sz="1200" dirty="0" smtClean="0">
                <a:solidFill>
                  <a:prstClr val="black"/>
                </a:solidFill>
              </a:rPr>
              <a:t>내에서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matplotlib</a:t>
            </a:r>
            <a:r>
              <a:rPr lang="ko-KR" altLang="en-US" sz="1200" dirty="0" smtClean="0">
                <a:solidFill>
                  <a:prstClr val="black"/>
                </a:solidFill>
              </a:rPr>
              <a:t>의 시각화 결과를 출력하는 함수</a:t>
            </a:r>
            <a:r>
              <a:rPr lang="en-US" altLang="ko-KR" sz="1200" dirty="0" smtClean="0">
                <a:solidFill>
                  <a:prstClr val="black"/>
                </a:solidFill>
              </a:rPr>
              <a:t>.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200" dirty="0" err="1" smtClean="0">
                <a:solidFill>
                  <a:schemeClr val="tx1"/>
                </a:solidFill>
              </a:rPr>
              <a:t>sns.set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font_scale</a:t>
            </a:r>
            <a:r>
              <a:rPr lang="en-US" altLang="ko-KR" sz="1200" dirty="0" smtClean="0">
                <a:solidFill>
                  <a:schemeClr val="tx1"/>
                </a:solidFill>
              </a:rPr>
              <a:t>=1.5)</a:t>
            </a:r>
            <a:r>
              <a:rPr lang="ko-KR" altLang="en-US" sz="1200" dirty="0" smtClean="0">
                <a:solidFill>
                  <a:schemeClr val="tx1"/>
                </a:solidFill>
              </a:rPr>
              <a:t>는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seaborn</a:t>
            </a:r>
            <a:r>
              <a:rPr lang="ko-KR" altLang="en-US" sz="1200" dirty="0" smtClean="0">
                <a:solidFill>
                  <a:schemeClr val="tx1"/>
                </a:solidFill>
              </a:rPr>
              <a:t>패키지를 이용해 시각화 시 글씨 크기를 </a:t>
            </a:r>
            <a:r>
              <a:rPr lang="en-US" altLang="ko-KR" sz="1200" dirty="0" smtClean="0">
                <a:solidFill>
                  <a:schemeClr val="tx1"/>
                </a:solidFill>
              </a:rPr>
              <a:t>1.5</a:t>
            </a:r>
            <a:r>
              <a:rPr lang="ko-KR" altLang="en-US" sz="1200" dirty="0" smtClean="0">
                <a:solidFill>
                  <a:schemeClr val="tx1"/>
                </a:solidFill>
              </a:rPr>
              <a:t>로 설정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200" dirty="0" err="1" smtClean="0">
                <a:solidFill>
                  <a:schemeClr val="tx1"/>
                </a:solidFill>
              </a:rPr>
              <a:t>plt.subplots</a:t>
            </a:r>
            <a:r>
              <a:rPr lang="en-US" altLang="ko-KR" sz="1200" dirty="0" smtClean="0">
                <a:solidFill>
                  <a:schemeClr val="tx1"/>
                </a:solidFill>
              </a:rPr>
              <a:t>()</a:t>
            </a:r>
            <a:r>
              <a:rPr lang="ko-KR" altLang="en-US" sz="12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figsize</a:t>
            </a:r>
            <a:r>
              <a:rPr lang="en-US" altLang="ko-KR" sz="1200" dirty="0" smtClean="0">
                <a:solidFill>
                  <a:schemeClr val="tx1"/>
                </a:solidFill>
              </a:rPr>
              <a:t>(20,10)</a:t>
            </a:r>
            <a:r>
              <a:rPr lang="ko-KR" altLang="en-US" sz="1200" dirty="0" smtClean="0">
                <a:solidFill>
                  <a:schemeClr val="tx1"/>
                </a:solidFill>
              </a:rPr>
              <a:t>는 시각화할 그림의 크기를 설정하는 함수이며 이를 </a:t>
            </a:r>
            <a:r>
              <a:rPr lang="en-US" altLang="ko-KR" sz="1200" dirty="0" smtClean="0">
                <a:solidFill>
                  <a:schemeClr val="tx1"/>
                </a:solidFill>
              </a:rPr>
              <a:t>f, ax</a:t>
            </a:r>
            <a:r>
              <a:rPr lang="ko-KR" altLang="en-US" sz="1200" dirty="0" smtClean="0">
                <a:solidFill>
                  <a:schemeClr val="tx1"/>
                </a:solidFill>
              </a:rPr>
              <a:t>라는 변수에 저장함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200" dirty="0" err="1" smtClean="0">
                <a:solidFill>
                  <a:schemeClr val="tx1"/>
                </a:solidFill>
              </a:rPr>
              <a:t>data_seoul.corr</a:t>
            </a:r>
            <a:r>
              <a:rPr lang="en-US" altLang="ko-KR" sz="1200" dirty="0" smtClean="0">
                <a:solidFill>
                  <a:schemeClr val="tx1"/>
                </a:solidFill>
              </a:rPr>
              <a:t>()</a:t>
            </a:r>
            <a:r>
              <a:rPr lang="ko-KR" altLang="en-US" sz="1200" dirty="0" smtClean="0">
                <a:solidFill>
                  <a:schemeClr val="tx1"/>
                </a:solidFill>
              </a:rPr>
              <a:t>를 이용해 상관관계를 나타내며</a:t>
            </a:r>
            <a:r>
              <a:rPr lang="en-US" altLang="ko-KR" sz="1200" dirty="0" smtClean="0">
                <a:solidFill>
                  <a:schemeClr val="tx1"/>
                </a:solidFill>
              </a:rPr>
              <a:t>,</a:t>
            </a:r>
            <a:r>
              <a:rPr lang="ko-KR" altLang="en-US" sz="1200" dirty="0" smtClean="0">
                <a:solidFill>
                  <a:schemeClr val="tx1"/>
                </a:solidFill>
              </a:rPr>
              <a:t> 이를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sns.heatmap</a:t>
            </a:r>
            <a:r>
              <a:rPr lang="en-US" altLang="ko-KR" sz="1200" dirty="0" smtClean="0">
                <a:solidFill>
                  <a:schemeClr val="tx1"/>
                </a:solidFill>
              </a:rPr>
              <a:t>()</a:t>
            </a:r>
            <a:r>
              <a:rPr lang="ko-KR" altLang="en-US" sz="1200" dirty="0" smtClean="0">
                <a:solidFill>
                  <a:schemeClr val="tx1"/>
                </a:solidFill>
              </a:rPr>
              <a:t>으로 시각화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200" dirty="0" err="1" smtClean="0">
                <a:solidFill>
                  <a:schemeClr val="tx1"/>
                </a:solidFill>
              </a:rPr>
              <a:t>annot</a:t>
            </a:r>
            <a:r>
              <a:rPr lang="en-US" altLang="ko-KR" sz="1200" dirty="0" smtClean="0">
                <a:solidFill>
                  <a:schemeClr val="tx1"/>
                </a:solidFill>
              </a:rPr>
              <a:t>=True</a:t>
            </a:r>
            <a:r>
              <a:rPr lang="ko-KR" altLang="en-US" sz="1200" dirty="0" smtClean="0">
                <a:solidFill>
                  <a:schemeClr val="tx1"/>
                </a:solidFill>
              </a:rPr>
              <a:t>는 상관관계 시각화 시 각 변수를 표현하며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fmt</a:t>
            </a:r>
            <a:r>
              <a:rPr lang="en-US" altLang="ko-KR" sz="1200" dirty="0" smtClean="0">
                <a:solidFill>
                  <a:schemeClr val="tx1"/>
                </a:solidFill>
              </a:rPr>
              <a:t>=“.2f”</a:t>
            </a:r>
            <a:r>
              <a:rPr lang="ko-KR" altLang="en-US" sz="1200" dirty="0" smtClean="0">
                <a:solidFill>
                  <a:schemeClr val="tx1"/>
                </a:solidFill>
              </a:rPr>
              <a:t>는 소수점 </a:t>
            </a:r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번째자리까지</a:t>
            </a:r>
            <a:r>
              <a:rPr lang="ko-KR" altLang="en-US" sz="1200" dirty="0" smtClean="0">
                <a:solidFill>
                  <a:schemeClr val="tx1"/>
                </a:solidFill>
              </a:rPr>
              <a:t> 출력함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200" dirty="0" smtClean="0">
                <a:solidFill>
                  <a:schemeClr val="tx1"/>
                </a:solidFill>
              </a:rPr>
              <a:t>linewidths=.5</a:t>
            </a:r>
            <a:r>
              <a:rPr lang="ko-KR" altLang="en-US" sz="1200" dirty="0" smtClean="0">
                <a:solidFill>
                  <a:schemeClr val="tx1"/>
                </a:solidFill>
              </a:rPr>
              <a:t>는 상관관계 시각화 시 칸과 칸 사이 간격을 </a:t>
            </a:r>
            <a:r>
              <a:rPr lang="en-US" altLang="ko-KR" sz="1200" dirty="0" smtClean="0">
                <a:solidFill>
                  <a:schemeClr val="tx1"/>
                </a:solidFill>
              </a:rPr>
              <a:t>0.5</a:t>
            </a:r>
            <a:r>
              <a:rPr lang="ko-KR" altLang="en-US" sz="1200" dirty="0" smtClean="0">
                <a:solidFill>
                  <a:schemeClr val="tx1"/>
                </a:solidFill>
              </a:rPr>
              <a:t>간격으</a:t>
            </a:r>
            <a:r>
              <a:rPr lang="ko-KR" altLang="en-US" sz="1200" dirty="0">
                <a:solidFill>
                  <a:schemeClr val="tx1"/>
                </a:solidFill>
              </a:rPr>
              <a:t>로</a:t>
            </a:r>
            <a:r>
              <a:rPr lang="ko-KR" altLang="en-US" sz="1200" dirty="0" smtClean="0">
                <a:solidFill>
                  <a:schemeClr val="tx1"/>
                </a:solidFill>
              </a:rPr>
              <a:t> 나타내며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cmap</a:t>
            </a:r>
            <a:r>
              <a:rPr lang="en-US" altLang="ko-KR" sz="1200" dirty="0" smtClean="0">
                <a:solidFill>
                  <a:schemeClr val="tx1"/>
                </a:solidFill>
              </a:rPr>
              <a:t>=“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RdBu_r</a:t>
            </a:r>
            <a:r>
              <a:rPr lang="en-US" altLang="ko-KR" sz="1200" dirty="0" smtClean="0">
                <a:solidFill>
                  <a:schemeClr val="tx1"/>
                </a:solidFill>
              </a:rPr>
              <a:t>”</a:t>
            </a:r>
            <a:r>
              <a:rPr lang="ko-KR" altLang="en-US" sz="1200" dirty="0" smtClean="0">
                <a:solidFill>
                  <a:schemeClr val="tx1"/>
                </a:solidFill>
              </a:rPr>
              <a:t>은 양의 상관관계일 때는 붉은색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음의 상관관계일 때는 푸른색 기반의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히트맵을</a:t>
            </a:r>
            <a:r>
              <a:rPr lang="ko-KR" altLang="en-US" sz="1200" dirty="0" smtClean="0">
                <a:solidFill>
                  <a:schemeClr val="tx1"/>
                </a:solidFill>
              </a:rPr>
              <a:t> 시각화를 한다는 것을 의미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995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>
                <a:latin typeface="+mn-ea"/>
              </a:rPr>
              <a:t>미세먼지 데이터를 이용한 상관관계 분석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332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smtClean="0">
                <a:latin typeface="+mn-ea"/>
              </a:rPr>
              <a:t>미세먼지 </a:t>
            </a:r>
            <a:r>
              <a:rPr lang="ko-KR" altLang="en-US" sz="2000" b="1" dirty="0" err="1" smtClean="0">
                <a:latin typeface="+mn-ea"/>
              </a:rPr>
              <a:t>요인별</a:t>
            </a:r>
            <a:r>
              <a:rPr lang="ko-KR" altLang="en-US" sz="2000" b="1" dirty="0" smtClean="0">
                <a:latin typeface="+mn-ea"/>
              </a:rPr>
              <a:t> 상관관계 분석</a:t>
            </a:r>
            <a:endParaRPr lang="en-US" altLang="ko-KR" sz="2000" b="1" dirty="0" smtClean="0">
              <a:latin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63" y="1312909"/>
            <a:ext cx="8677556" cy="484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70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>
                <a:latin typeface="+mn-ea"/>
              </a:rPr>
              <a:t>미세먼지 데이터를 이용한 상관관계 분석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50276" y="1347375"/>
            <a:ext cx="1103141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상관관계 </a:t>
            </a:r>
            <a:r>
              <a:rPr lang="en-US" altLang="ko-KR" dirty="0" err="1" smtClean="0">
                <a:latin typeface="+mn-ea"/>
              </a:rPr>
              <a:t>Heatmap</a:t>
            </a:r>
            <a:r>
              <a:rPr lang="ko-KR" altLang="en-US" dirty="0" smtClean="0">
                <a:latin typeface="+mn-ea"/>
              </a:rPr>
              <a:t>을 통해 미세먼지가 증가할 때 미세먼지 요인들이 같이 증가 또는 감소함을 알 수 있음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미세먼지 관련 요인으로는 </a:t>
            </a:r>
            <a:r>
              <a:rPr lang="en-US" altLang="ko-KR" dirty="0" smtClean="0">
                <a:latin typeface="+mn-ea"/>
              </a:rPr>
              <a:t>NO2</a:t>
            </a:r>
            <a:r>
              <a:rPr lang="ko-KR" altLang="en-US" dirty="0" smtClean="0">
                <a:latin typeface="+mn-ea"/>
              </a:rPr>
              <a:t>와 </a:t>
            </a:r>
            <a:r>
              <a:rPr lang="en-US" altLang="ko-KR" dirty="0" smtClean="0">
                <a:latin typeface="+mn-ea"/>
              </a:rPr>
              <a:t>SO2, CO </a:t>
            </a:r>
            <a:r>
              <a:rPr lang="ko-KR" altLang="en-US" dirty="0" smtClean="0">
                <a:latin typeface="+mn-ea"/>
              </a:rPr>
              <a:t>등이 미세먼지가 증가할 때 같이 증가하는 양의 상관관계를 나타냄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+mn-ea"/>
              </a:rPr>
              <a:t>Heatmap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분석 시 붉은색 또는 푸른색이 짙을수록 양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음의 상관관계가 높은 것을 알 수 있음</a:t>
            </a:r>
            <a:endParaRPr lang="en-US" altLang="ko-KR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이는 상관관계를 시각화했을 때 상관관계를 판단하는 척도가 됨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상관관계 분석의 색이 짙은 붉은색일수록 강한 양의 상관관계를 나타내며 짙은 푸른색일수록 강한 음의 상관관계가 있음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미세먼지 요인 </a:t>
            </a:r>
            <a:r>
              <a:rPr lang="en-US" altLang="ko-KR" dirty="0" err="1" smtClean="0">
                <a:latin typeface="+mn-ea"/>
              </a:rPr>
              <a:t>Heatmap</a:t>
            </a:r>
            <a:r>
              <a:rPr lang="ko-KR" altLang="en-US" dirty="0" smtClean="0">
                <a:latin typeface="+mn-ea"/>
              </a:rPr>
              <a:t>분석 결과 </a:t>
            </a:r>
            <a:r>
              <a:rPr lang="en-US" altLang="ko-KR" dirty="0" smtClean="0">
                <a:latin typeface="+mn-ea"/>
              </a:rPr>
              <a:t>NO2</a:t>
            </a:r>
            <a:r>
              <a:rPr lang="ko-KR" altLang="en-US" dirty="0" smtClean="0">
                <a:latin typeface="+mn-ea"/>
              </a:rPr>
              <a:t>와</a:t>
            </a:r>
            <a:r>
              <a:rPr lang="en-US" altLang="ko-KR" dirty="0" smtClean="0">
                <a:latin typeface="+mn-ea"/>
              </a:rPr>
              <a:t> SO2, CO</a:t>
            </a:r>
            <a:r>
              <a:rPr lang="ko-KR" altLang="en-US" dirty="0" smtClean="0">
                <a:latin typeface="+mn-ea"/>
              </a:rPr>
              <a:t>가 색이 </a:t>
            </a:r>
            <a:r>
              <a:rPr lang="en-US" altLang="ko-KR" dirty="0" smtClean="0">
                <a:latin typeface="+mn-ea"/>
              </a:rPr>
              <a:t>PM10</a:t>
            </a:r>
            <a:r>
              <a:rPr lang="ko-KR" altLang="en-US" dirty="0" smtClean="0">
                <a:latin typeface="+mn-ea"/>
              </a:rPr>
              <a:t>과 연관하여 세 개의 요인이 관련이 있음을 알 수 있음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 smtClean="0"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333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50276" y="1347375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상관관계 분석 결과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smtClean="0">
                <a:latin typeface="+mn-ea"/>
              </a:rPr>
              <a:t>미세먼지 </a:t>
            </a:r>
            <a:r>
              <a:rPr lang="ko-KR" altLang="en-US" sz="2000" b="1" dirty="0" err="1" smtClean="0">
                <a:latin typeface="+mn-ea"/>
              </a:rPr>
              <a:t>요인별</a:t>
            </a:r>
            <a:r>
              <a:rPr lang="ko-KR" altLang="en-US" sz="2000" b="1" dirty="0" smtClean="0">
                <a:latin typeface="+mn-ea"/>
              </a:rPr>
              <a:t> 상관관계 분석</a:t>
            </a:r>
            <a:endParaRPr lang="en-US" altLang="ko-KR" sz="20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112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FF"/>
              </a:buClr>
            </a:pPr>
            <a:r>
              <a:rPr lang="en-US" altLang="ko-KR" sz="2400" b="1" dirty="0" smtClean="0">
                <a:latin typeface="+mn-ea"/>
              </a:rPr>
              <a:t>4. </a:t>
            </a:r>
            <a:r>
              <a:rPr lang="ko-KR" altLang="en-US" sz="2400" b="1" dirty="0" smtClean="0">
                <a:latin typeface="+mn-ea"/>
              </a:rPr>
              <a:t>미세먼지와 </a:t>
            </a:r>
            <a:r>
              <a:rPr lang="ko-KR" altLang="en-US" sz="2400" b="1" dirty="0">
                <a:latin typeface="+mn-ea"/>
              </a:rPr>
              <a:t>기상 </a:t>
            </a:r>
            <a:r>
              <a:rPr lang="ko-KR" altLang="en-US" sz="2400" b="1" dirty="0" smtClean="0">
                <a:latin typeface="+mn-ea"/>
              </a:rPr>
              <a:t>요인간의 상관관계 </a:t>
            </a:r>
            <a:r>
              <a:rPr lang="ko-KR" altLang="en-US" sz="2400" b="1" dirty="0">
                <a:latin typeface="+mn-ea"/>
              </a:rPr>
              <a:t>분석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0276" y="1420527"/>
            <a:ext cx="1103141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lvl="1" indent="-358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제공한 데이터 </a:t>
            </a:r>
            <a:r>
              <a:rPr lang="en-US" altLang="ko-KR" dirty="0" smtClean="0">
                <a:latin typeface="+mn-ea"/>
              </a:rPr>
              <a:t>2005</a:t>
            </a:r>
            <a:r>
              <a:rPr lang="ko-KR" altLang="en-US" dirty="0" smtClean="0">
                <a:latin typeface="+mn-ea"/>
              </a:rPr>
              <a:t>년 </a:t>
            </a:r>
            <a:r>
              <a:rPr lang="en-US" altLang="ko-KR" dirty="0" smtClean="0">
                <a:latin typeface="+mn-ea"/>
              </a:rPr>
              <a:t>1</a:t>
            </a:r>
            <a:r>
              <a:rPr lang="ko-KR" altLang="en-US" dirty="0" smtClean="0">
                <a:latin typeface="+mn-ea"/>
              </a:rPr>
              <a:t>월 </a:t>
            </a:r>
            <a:r>
              <a:rPr lang="en-US" altLang="ko-KR" dirty="0" smtClean="0">
                <a:latin typeface="+mn-ea"/>
              </a:rPr>
              <a:t>~ 2016</a:t>
            </a:r>
            <a:r>
              <a:rPr lang="ko-KR" altLang="en-US" dirty="0" smtClean="0">
                <a:latin typeface="+mn-ea"/>
              </a:rPr>
              <a:t>년 </a:t>
            </a:r>
            <a:r>
              <a:rPr lang="en-US" altLang="ko-KR" dirty="0" smtClean="0">
                <a:latin typeface="+mn-ea"/>
              </a:rPr>
              <a:t>3</a:t>
            </a:r>
            <a:r>
              <a:rPr lang="ko-KR" altLang="en-US" dirty="0" smtClean="0">
                <a:latin typeface="+mn-ea"/>
              </a:rPr>
              <a:t>월 까지의 미세먼지와 기상데이터를 혼합하여 상관관계를 분석</a:t>
            </a:r>
            <a:endParaRPr lang="en-US" altLang="ko-KR" dirty="0" smtClean="0">
              <a:latin typeface="+mn-ea"/>
            </a:endParaRPr>
          </a:p>
          <a:p>
            <a:pPr marL="358775" lvl="1" indent="-358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미세먼지</a:t>
            </a:r>
            <a:r>
              <a:rPr lang="en-US" altLang="ko-KR" dirty="0" smtClean="0">
                <a:latin typeface="+mn-ea"/>
              </a:rPr>
              <a:t>(PM10)</a:t>
            </a:r>
            <a:r>
              <a:rPr lang="ko-KR" altLang="en-US" dirty="0" smtClean="0">
                <a:latin typeface="+mn-ea"/>
              </a:rPr>
              <a:t>와 기온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강수량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상대습도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풍속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풍향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지면증기압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해면증기압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일사량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운량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지표면 온도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안개 등에 대해서 상관관계 분석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334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smtClean="0">
                <a:latin typeface="+mn-ea"/>
              </a:rPr>
              <a:t>겨울철 미세먼지와 기상요인간의 상관관계 분석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475232" y="2974848"/>
            <a:ext cx="2036064" cy="1011936"/>
          </a:xfrm>
          <a:prstGeom prst="roundRect">
            <a:avLst>
              <a:gd name="adj" fmla="val 943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미세먼지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err="1" smtClean="0">
                <a:solidFill>
                  <a:schemeClr val="tx1"/>
                </a:solidFill>
              </a:rPr>
              <a:t>RawData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85616" y="3578352"/>
            <a:ext cx="2036064" cy="853440"/>
          </a:xfrm>
          <a:prstGeom prst="roundRect">
            <a:avLst>
              <a:gd name="adj" fmla="val 952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데이터 전처리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08192" y="3584448"/>
            <a:ext cx="2036064" cy="853440"/>
          </a:xfrm>
          <a:prstGeom prst="roundRect">
            <a:avLst>
              <a:gd name="adj" fmla="val 952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계절별 분리작업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18576" y="3578352"/>
            <a:ext cx="2036064" cy="853440"/>
          </a:xfrm>
          <a:prstGeom prst="roundRect">
            <a:avLst>
              <a:gd name="adj" fmla="val 1095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상관관계 분석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stCxn id="10" idx="3"/>
            <a:endCxn id="12" idx="1"/>
          </p:cNvCxnSpPr>
          <p:nvPr/>
        </p:nvCxnSpPr>
        <p:spPr>
          <a:xfrm>
            <a:off x="5821680" y="4005072"/>
            <a:ext cx="286512" cy="609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8150352" y="4011168"/>
            <a:ext cx="286512" cy="609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1481328" y="4102608"/>
            <a:ext cx="2036064" cy="1011936"/>
          </a:xfrm>
          <a:prstGeom prst="roundRect">
            <a:avLst>
              <a:gd name="adj" fmla="val 943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기상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err="1" smtClean="0">
                <a:solidFill>
                  <a:schemeClr val="tx1"/>
                </a:solidFill>
              </a:rPr>
              <a:t>RawData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꺾인 연결선 19"/>
          <p:cNvCxnSpPr>
            <a:stCxn id="5" idx="3"/>
            <a:endCxn id="10" idx="1"/>
          </p:cNvCxnSpPr>
          <p:nvPr/>
        </p:nvCxnSpPr>
        <p:spPr>
          <a:xfrm>
            <a:off x="3511296" y="3480816"/>
            <a:ext cx="274320" cy="524256"/>
          </a:xfrm>
          <a:prstGeom prst="bentConnector3">
            <a:avLst>
              <a:gd name="adj1" fmla="val 43527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8" idx="3"/>
            <a:endCxn id="10" idx="1"/>
          </p:cNvCxnSpPr>
          <p:nvPr/>
        </p:nvCxnSpPr>
        <p:spPr>
          <a:xfrm flipV="1">
            <a:off x="3517392" y="4005072"/>
            <a:ext cx="268224" cy="603504"/>
          </a:xfrm>
          <a:prstGeom prst="bentConnector3">
            <a:avLst>
              <a:gd name="adj1" fmla="val 4545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14400" y="5462016"/>
            <a:ext cx="10472928" cy="719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8313" indent="-285750" algn="just">
              <a:buFont typeface="Arial" panose="020B0604020202020204" pitchFamily="34" charset="0"/>
              <a:buChar char="•"/>
            </a:pPr>
            <a:r>
              <a:rPr lang="en-US" altLang="ko-KR" sz="1400" b="1" dirty="0" err="1" smtClean="0">
                <a:solidFill>
                  <a:schemeClr val="tx1"/>
                </a:solidFill>
              </a:rPr>
              <a:t>RawData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400" dirty="0" smtClean="0">
                <a:solidFill>
                  <a:schemeClr val="tx1"/>
                </a:solidFill>
              </a:rPr>
              <a:t>가공되지 않은 측정 데이터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1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FF"/>
              </a:buClr>
            </a:pPr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미세먼지와 기상 요인간의 상관관계 분석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335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>
                <a:latin typeface="+mn-ea"/>
              </a:rPr>
              <a:t>겨울철 미세먼지와 기상요인간의 상관관계 분석</a:t>
            </a:r>
            <a:endParaRPr lang="en-US" altLang="ko-KR" sz="2000" b="1" dirty="0">
              <a:latin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4" y="1378279"/>
            <a:ext cx="10842594" cy="113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06028" y="3302494"/>
            <a:ext cx="10885342" cy="28319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패키지 설명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</a:rPr>
              <a:t>Pandas : </a:t>
            </a:r>
            <a:r>
              <a:rPr lang="ko-KR" altLang="en-US" sz="1400" dirty="0">
                <a:solidFill>
                  <a:schemeClr val="tx1"/>
                </a:solidFill>
              </a:rPr>
              <a:t>데이터를 구조화된 형식으로 가공 및 분석할 수 있는 자료구조를 제공하는 </a:t>
            </a:r>
            <a:r>
              <a:rPr lang="ko-KR" altLang="en-US" sz="1400" dirty="0" smtClean="0">
                <a:solidFill>
                  <a:schemeClr val="tx1"/>
                </a:solidFill>
              </a:rPr>
              <a:t>패키지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400" dirty="0" err="1">
                <a:solidFill>
                  <a:schemeClr val="tx1"/>
                </a:solidFill>
              </a:rPr>
              <a:t>Numpy</a:t>
            </a:r>
            <a:r>
              <a:rPr lang="en-US" altLang="ko-KR" sz="1400" dirty="0">
                <a:solidFill>
                  <a:schemeClr val="tx1"/>
                </a:solidFill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</a:rPr>
              <a:t>행렬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벡터 등의 수학 계산을 위한 자료구조와 계산 함수를 제공하는 패키지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85750" lvl="0" indent="-285750" algn="just">
              <a:buFontTx/>
              <a:buChar char="-"/>
            </a:pPr>
            <a:r>
              <a:rPr lang="en-US" altLang="ko-KR" sz="1400" dirty="0" err="1">
                <a:solidFill>
                  <a:prstClr val="black"/>
                </a:solidFill>
              </a:rPr>
              <a:t>seaborn</a:t>
            </a:r>
            <a:r>
              <a:rPr lang="en-US" altLang="ko-KR" sz="1400" dirty="0">
                <a:solidFill>
                  <a:prstClr val="black"/>
                </a:solidFill>
              </a:rPr>
              <a:t> : </a:t>
            </a:r>
            <a:r>
              <a:rPr lang="en-US" altLang="ko-KR" sz="1400" dirty="0" err="1">
                <a:solidFill>
                  <a:prstClr val="black"/>
                </a:solidFill>
              </a:rPr>
              <a:t>matplotlib</a:t>
            </a:r>
            <a:r>
              <a:rPr lang="ko-KR" altLang="en-US" sz="1400" dirty="0">
                <a:solidFill>
                  <a:prstClr val="black"/>
                </a:solidFill>
              </a:rPr>
              <a:t>를 기반으로 하여 </a:t>
            </a:r>
            <a:r>
              <a:rPr lang="en-US" altLang="ko-KR" sz="1400" dirty="0">
                <a:solidFill>
                  <a:prstClr val="black"/>
                </a:solidFill>
              </a:rPr>
              <a:t>Python</a:t>
            </a:r>
            <a:r>
              <a:rPr lang="ko-KR" altLang="en-US" sz="1400" dirty="0">
                <a:solidFill>
                  <a:prstClr val="black"/>
                </a:solidFill>
              </a:rPr>
              <a:t>코드를 시각화하는 </a:t>
            </a:r>
            <a:r>
              <a:rPr lang="ko-KR" altLang="en-US" sz="1400" dirty="0" smtClean="0">
                <a:solidFill>
                  <a:prstClr val="black"/>
                </a:solidFill>
              </a:rPr>
              <a:t>라이브러리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400" dirty="0" err="1">
                <a:solidFill>
                  <a:schemeClr val="tx1"/>
                </a:solidFill>
              </a:rPr>
              <a:t>Matplotlib.pyplot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 err="1">
                <a:solidFill>
                  <a:schemeClr val="tx1"/>
                </a:solidFill>
              </a:rPr>
              <a:t>matplotlib</a:t>
            </a:r>
            <a:r>
              <a:rPr lang="ko-KR" altLang="en-US" sz="1400" dirty="0">
                <a:solidFill>
                  <a:schemeClr val="tx1"/>
                </a:solidFill>
              </a:rPr>
              <a:t>의 서브패키지로 공학용 소프트웨어 </a:t>
            </a:r>
            <a:r>
              <a:rPr lang="en-US" altLang="ko-KR" sz="1400" dirty="0" err="1">
                <a:solidFill>
                  <a:schemeClr val="tx1"/>
                </a:solidFill>
              </a:rPr>
              <a:t>Matplot</a:t>
            </a:r>
            <a:r>
              <a:rPr lang="ko-KR" altLang="en-US" sz="1400" dirty="0">
                <a:solidFill>
                  <a:schemeClr val="tx1"/>
                </a:solidFill>
              </a:rPr>
              <a:t>처럼 플롯을 그려주는 </a:t>
            </a:r>
            <a:r>
              <a:rPr lang="ko-KR" altLang="en-US" sz="1400" dirty="0" smtClean="0">
                <a:solidFill>
                  <a:schemeClr val="tx1"/>
                </a:solidFill>
              </a:rPr>
              <a:t>패키지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just"/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코드 설명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Pandas</a:t>
            </a:r>
            <a:r>
              <a:rPr lang="ko-KR" altLang="en-US" sz="1400" dirty="0" smtClean="0">
                <a:solidFill>
                  <a:schemeClr val="tx1"/>
                </a:solidFill>
              </a:rPr>
              <a:t>패키지를 </a:t>
            </a:r>
            <a:r>
              <a:rPr lang="en-US" altLang="ko-KR" sz="1400" dirty="0" err="1">
                <a:solidFill>
                  <a:schemeClr val="tx1"/>
                </a:solidFill>
              </a:rPr>
              <a:t>pd</a:t>
            </a:r>
            <a:r>
              <a:rPr lang="ko-KR" altLang="en-US" sz="1400" dirty="0">
                <a:solidFill>
                  <a:schemeClr val="tx1"/>
                </a:solidFill>
              </a:rPr>
              <a:t>로 축약해 </a:t>
            </a:r>
            <a:r>
              <a:rPr lang="ko-KR" altLang="en-US" sz="1400" dirty="0" err="1">
                <a:solidFill>
                  <a:schemeClr val="tx1"/>
                </a:solidFill>
              </a:rPr>
              <a:t>파이썬에서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사</a:t>
            </a:r>
            <a:r>
              <a:rPr lang="ko-KR" altLang="en-US" sz="1400" dirty="0">
                <a:solidFill>
                  <a:schemeClr val="tx1"/>
                </a:solidFill>
              </a:rPr>
              <a:t>용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400" dirty="0" err="1" smtClean="0">
                <a:solidFill>
                  <a:schemeClr val="tx1"/>
                </a:solidFill>
              </a:rPr>
              <a:t>Numpy</a:t>
            </a:r>
            <a:r>
              <a:rPr lang="ko-KR" altLang="en-US" sz="1400" dirty="0" smtClean="0">
                <a:solidFill>
                  <a:schemeClr val="tx1"/>
                </a:solidFill>
              </a:rPr>
              <a:t>패키지를 </a:t>
            </a:r>
            <a:r>
              <a:rPr lang="en-US" altLang="ko-KR" sz="1400" dirty="0">
                <a:solidFill>
                  <a:schemeClr val="tx1"/>
                </a:solidFill>
              </a:rPr>
              <a:t>np</a:t>
            </a:r>
            <a:r>
              <a:rPr lang="ko-KR" altLang="en-US" sz="1400" dirty="0">
                <a:solidFill>
                  <a:schemeClr val="tx1"/>
                </a:solidFill>
              </a:rPr>
              <a:t>로 축약해 </a:t>
            </a:r>
            <a:r>
              <a:rPr lang="ko-KR" altLang="en-US" sz="1400" dirty="0" err="1">
                <a:solidFill>
                  <a:schemeClr val="tx1"/>
                </a:solidFill>
              </a:rPr>
              <a:t>파이썬에서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사</a:t>
            </a:r>
            <a:r>
              <a:rPr lang="ko-KR" altLang="en-US" sz="1400" dirty="0">
                <a:solidFill>
                  <a:schemeClr val="tx1"/>
                </a:solidFill>
              </a:rPr>
              <a:t>용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FontTx/>
              <a:buAutoNum type="arabicPeriod"/>
            </a:pPr>
            <a:r>
              <a:rPr lang="en-US" altLang="ko-KR" sz="1400" dirty="0" err="1" smtClean="0">
                <a:solidFill>
                  <a:schemeClr val="tx1"/>
                </a:solidFill>
              </a:rPr>
              <a:t>Seaborn</a:t>
            </a:r>
            <a:r>
              <a:rPr lang="ko-KR" altLang="en-US" sz="1400" dirty="0" smtClean="0">
                <a:solidFill>
                  <a:schemeClr val="tx1"/>
                </a:solidFill>
              </a:rPr>
              <a:t>패키지를 </a:t>
            </a:r>
            <a:r>
              <a:rPr lang="en-US" altLang="ko-KR" sz="1400" dirty="0" err="1">
                <a:solidFill>
                  <a:schemeClr val="tx1"/>
                </a:solidFill>
              </a:rPr>
              <a:t>sns</a:t>
            </a:r>
            <a:r>
              <a:rPr lang="ko-KR" altLang="en-US" sz="1400" dirty="0">
                <a:solidFill>
                  <a:schemeClr val="tx1"/>
                </a:solidFill>
              </a:rPr>
              <a:t>로 축약해 </a:t>
            </a:r>
            <a:r>
              <a:rPr lang="ko-KR" altLang="en-US" sz="1400" dirty="0" err="1">
                <a:solidFill>
                  <a:schemeClr val="tx1"/>
                </a:solidFill>
              </a:rPr>
              <a:t>파이썬에서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사용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400" dirty="0" err="1">
                <a:solidFill>
                  <a:schemeClr val="tx1"/>
                </a:solidFill>
              </a:rPr>
              <a:t>Matplotlib.pyplot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altLang="ko-KR" sz="1400" dirty="0" err="1">
                <a:solidFill>
                  <a:schemeClr val="tx1"/>
                </a:solidFill>
              </a:rPr>
              <a:t>plt</a:t>
            </a:r>
            <a:r>
              <a:rPr lang="ko-KR" altLang="en-US" sz="1400" dirty="0">
                <a:solidFill>
                  <a:schemeClr val="tx1"/>
                </a:solidFill>
              </a:rPr>
              <a:t>로 축약해 </a:t>
            </a:r>
            <a:r>
              <a:rPr lang="ko-KR" altLang="en-US" sz="1400" dirty="0" err="1">
                <a:solidFill>
                  <a:schemeClr val="tx1"/>
                </a:solidFill>
              </a:rPr>
              <a:t>파이썬에서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사용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342900" lvl="0" indent="-342900" algn="just">
              <a:buFontTx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</a:rPr>
              <a:t>%</a:t>
            </a:r>
            <a:r>
              <a:rPr lang="en-US" altLang="ko-KR" sz="1400" dirty="0" err="1">
                <a:solidFill>
                  <a:prstClr val="black"/>
                </a:solidFill>
              </a:rPr>
              <a:t>matplotlib</a:t>
            </a:r>
            <a:r>
              <a:rPr lang="en-US" altLang="ko-KR" sz="1400" dirty="0">
                <a:solidFill>
                  <a:prstClr val="black"/>
                </a:solidFill>
              </a:rPr>
              <a:t> inline : </a:t>
            </a:r>
            <a:r>
              <a:rPr lang="en-US" altLang="ko-KR" sz="1400" dirty="0" err="1">
                <a:solidFill>
                  <a:prstClr val="black"/>
                </a:solidFill>
              </a:rPr>
              <a:t>ipython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notebook </a:t>
            </a:r>
            <a:r>
              <a:rPr lang="ko-KR" altLang="en-US" sz="1400" dirty="0">
                <a:solidFill>
                  <a:prstClr val="black"/>
                </a:solidFill>
              </a:rPr>
              <a:t>내에서 </a:t>
            </a:r>
            <a:r>
              <a:rPr lang="en-US" altLang="ko-KR" sz="1400" dirty="0" err="1">
                <a:solidFill>
                  <a:prstClr val="black"/>
                </a:solidFill>
              </a:rPr>
              <a:t>matplotlib</a:t>
            </a:r>
            <a:r>
              <a:rPr lang="ko-KR" altLang="en-US" sz="1400" dirty="0">
                <a:solidFill>
                  <a:prstClr val="black"/>
                </a:solidFill>
              </a:rPr>
              <a:t>의 시각화 결과를 출력하는 </a:t>
            </a:r>
            <a:r>
              <a:rPr lang="ko-KR" altLang="en-US" sz="1400" dirty="0" smtClean="0">
                <a:solidFill>
                  <a:prstClr val="black"/>
                </a:solidFill>
              </a:rPr>
              <a:t>함수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04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FF"/>
              </a:buClr>
            </a:pPr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미세먼지와 기상 요인간의 상관관계 분석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336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>
                <a:latin typeface="+mn-ea"/>
              </a:rPr>
              <a:t>겨울철 미세먼지와 기상요인간의 상관관계 분석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9395" y="4412202"/>
            <a:ext cx="10885342" cy="17400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코드 </a:t>
            </a:r>
            <a:r>
              <a:rPr lang="ko-KR" altLang="en-US" sz="1400" dirty="0" smtClean="0">
                <a:solidFill>
                  <a:schemeClr val="tx1"/>
                </a:solidFill>
              </a:rPr>
              <a:t>설명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</a:rPr>
              <a:t>변수에 </a:t>
            </a:r>
            <a:r>
              <a:rPr lang="ko-KR" altLang="en-US" sz="1400" dirty="0" smtClean="0">
                <a:solidFill>
                  <a:schemeClr val="tx1"/>
                </a:solidFill>
              </a:rPr>
              <a:t>미세먼지 및 기상데이터가 들어있는 </a:t>
            </a:r>
            <a:r>
              <a:rPr lang="en-US" altLang="ko-KR" sz="1400" dirty="0" smtClean="0">
                <a:solidFill>
                  <a:schemeClr val="tx1"/>
                </a:solidFill>
              </a:rPr>
              <a:t>“total_weather.csv</a:t>
            </a:r>
            <a:r>
              <a:rPr lang="en-US" altLang="ko-KR" sz="1400" dirty="0">
                <a:solidFill>
                  <a:schemeClr val="tx1"/>
                </a:solidFill>
              </a:rPr>
              <a:t>”</a:t>
            </a:r>
            <a:r>
              <a:rPr lang="ko-KR" altLang="en-US" sz="1400" dirty="0">
                <a:solidFill>
                  <a:schemeClr val="tx1"/>
                </a:solidFill>
              </a:rPr>
              <a:t>데이터를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pd.read_csv</a:t>
            </a:r>
            <a:r>
              <a:rPr lang="en-US" altLang="ko-KR" sz="1400" dirty="0" smtClean="0">
                <a:solidFill>
                  <a:schemeClr val="tx1"/>
                </a:solidFill>
              </a:rPr>
              <a:t>()</a:t>
            </a:r>
            <a:r>
              <a:rPr lang="ko-KR" altLang="en-US" sz="1400" dirty="0" smtClean="0">
                <a:solidFill>
                  <a:schemeClr val="tx1"/>
                </a:solidFill>
              </a:rPr>
              <a:t>함수를 </a:t>
            </a:r>
            <a:r>
              <a:rPr lang="ko-KR" altLang="en-US" sz="1400" dirty="0">
                <a:solidFill>
                  <a:schemeClr val="tx1"/>
                </a:solidFill>
              </a:rPr>
              <a:t>사용해 </a:t>
            </a:r>
            <a:r>
              <a:rPr lang="ko-KR" altLang="en-US" sz="1400" dirty="0" smtClean="0">
                <a:solidFill>
                  <a:schemeClr val="tx1"/>
                </a:solidFill>
              </a:rPr>
              <a:t>불러옴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just"/>
            <a:r>
              <a:rPr lang="ko-KR" altLang="en-US" sz="1400" dirty="0">
                <a:solidFill>
                  <a:schemeClr val="tx1"/>
                </a:solidFill>
              </a:rPr>
              <a:t>     불러온 </a:t>
            </a:r>
            <a:r>
              <a:rPr lang="en-US" altLang="ko-KR" sz="1400" dirty="0">
                <a:solidFill>
                  <a:schemeClr val="tx1"/>
                </a:solidFill>
              </a:rPr>
              <a:t>CSV</a:t>
            </a:r>
            <a:r>
              <a:rPr lang="ko-KR" altLang="en-US" sz="1400" dirty="0">
                <a:solidFill>
                  <a:schemeClr val="tx1"/>
                </a:solidFill>
              </a:rPr>
              <a:t>파일은 </a:t>
            </a:r>
            <a:r>
              <a:rPr lang="en-US" altLang="ko-KR" sz="1400" dirty="0">
                <a:solidFill>
                  <a:schemeClr val="tx1"/>
                </a:solidFill>
              </a:rPr>
              <a:t>Encoding </a:t>
            </a:r>
            <a:r>
              <a:rPr lang="ko-KR" altLang="en-US" sz="1400" dirty="0">
                <a:solidFill>
                  <a:schemeClr val="tx1"/>
                </a:solidFill>
              </a:rPr>
              <a:t>형식으로 </a:t>
            </a:r>
            <a:r>
              <a:rPr lang="en-US" altLang="ko-KR" sz="1400" dirty="0">
                <a:solidFill>
                  <a:schemeClr val="tx1"/>
                </a:solidFill>
              </a:rPr>
              <a:t>“CP949”</a:t>
            </a:r>
            <a:r>
              <a:rPr lang="ko-KR" altLang="en-US" sz="1400" dirty="0">
                <a:solidFill>
                  <a:schemeClr val="tx1"/>
                </a:solidFill>
              </a:rPr>
              <a:t>를 사용하므로 </a:t>
            </a:r>
            <a:r>
              <a:rPr lang="en-US" altLang="ko-KR" sz="1400" dirty="0">
                <a:solidFill>
                  <a:schemeClr val="tx1"/>
                </a:solidFill>
              </a:rPr>
              <a:t>encoding=“cp949”</a:t>
            </a:r>
            <a:r>
              <a:rPr lang="ko-KR" altLang="en-US" sz="1400" dirty="0">
                <a:solidFill>
                  <a:schemeClr val="tx1"/>
                </a:solidFill>
              </a:rPr>
              <a:t>를 사용해 </a:t>
            </a:r>
            <a:r>
              <a:rPr lang="en-US" altLang="ko-KR" sz="1400" dirty="0">
                <a:solidFill>
                  <a:schemeClr val="tx1"/>
                </a:solidFill>
              </a:rPr>
              <a:t>csv</a:t>
            </a:r>
            <a:r>
              <a:rPr lang="ko-KR" altLang="en-US" sz="1400" dirty="0">
                <a:solidFill>
                  <a:schemeClr val="tx1"/>
                </a:solidFill>
              </a:rPr>
              <a:t>파일을 </a:t>
            </a:r>
            <a:r>
              <a:rPr lang="ko-KR" altLang="en-US" sz="1400" dirty="0" smtClean="0">
                <a:solidFill>
                  <a:schemeClr val="tx1"/>
                </a:solidFill>
              </a:rPr>
              <a:t>불러옴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just"/>
            <a:r>
              <a:rPr lang="ko-KR" altLang="en-US" sz="1400" dirty="0">
                <a:solidFill>
                  <a:schemeClr val="tx1"/>
                </a:solidFill>
              </a:rPr>
              <a:t>     불러온 </a:t>
            </a:r>
            <a:r>
              <a:rPr lang="en-US" altLang="ko-KR" sz="1400" dirty="0">
                <a:solidFill>
                  <a:schemeClr val="tx1"/>
                </a:solidFill>
              </a:rPr>
              <a:t>CSV</a:t>
            </a:r>
            <a:r>
              <a:rPr lang="ko-KR" altLang="en-US" sz="1400" dirty="0">
                <a:solidFill>
                  <a:schemeClr val="tx1"/>
                </a:solidFill>
              </a:rPr>
              <a:t>파일을 </a:t>
            </a:r>
            <a:r>
              <a:rPr lang="en-US" altLang="ko-KR" sz="1400" dirty="0">
                <a:solidFill>
                  <a:schemeClr val="tx1"/>
                </a:solidFill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</a:rPr>
              <a:t>변수에 </a:t>
            </a:r>
            <a:r>
              <a:rPr lang="ko-KR" altLang="en-US" sz="1400" dirty="0" smtClean="0">
                <a:solidFill>
                  <a:schemeClr val="tx1"/>
                </a:solidFill>
              </a:rPr>
              <a:t>저장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 startAt="2"/>
            </a:pPr>
            <a:r>
              <a:rPr lang="ko-KR" altLang="en-US" sz="1400" dirty="0" smtClean="0">
                <a:solidFill>
                  <a:schemeClr val="tx1"/>
                </a:solidFill>
              </a:rPr>
              <a:t>데이터의 크기를 확인하기 위해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len</a:t>
            </a:r>
            <a:r>
              <a:rPr lang="en-US" altLang="ko-KR" sz="1400" dirty="0" smtClean="0">
                <a:solidFill>
                  <a:schemeClr val="tx1"/>
                </a:solidFill>
              </a:rPr>
              <a:t>(data)</a:t>
            </a:r>
            <a:r>
              <a:rPr lang="ko-KR" altLang="en-US" sz="1400" dirty="0" smtClean="0">
                <a:solidFill>
                  <a:schemeClr val="tx1"/>
                </a:solidFill>
              </a:rPr>
              <a:t>를 이용해 확인하며 이를 </a:t>
            </a:r>
            <a:r>
              <a:rPr lang="en-US" altLang="ko-KR" sz="1400" dirty="0" smtClean="0">
                <a:solidFill>
                  <a:schemeClr val="tx1"/>
                </a:solidFill>
              </a:rPr>
              <a:t>print()</a:t>
            </a:r>
            <a:r>
              <a:rPr lang="ko-KR" altLang="en-US" sz="1400" dirty="0" smtClean="0">
                <a:solidFill>
                  <a:schemeClr val="tx1"/>
                </a:solidFill>
              </a:rPr>
              <a:t>함수를 이용해 출력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FontTx/>
              <a:buAutoNum type="arabicPeriod" startAt="2"/>
            </a:pPr>
            <a:r>
              <a:rPr lang="en-US" altLang="ko-KR" sz="1400" dirty="0" smtClean="0">
                <a:solidFill>
                  <a:schemeClr val="tx1"/>
                </a:solidFill>
              </a:rPr>
              <a:t>data</a:t>
            </a:r>
            <a:r>
              <a:rPr lang="ko-KR" altLang="en-US" sz="1400" dirty="0" smtClean="0">
                <a:solidFill>
                  <a:schemeClr val="tx1"/>
                </a:solidFill>
              </a:rPr>
              <a:t>변수에 </a:t>
            </a:r>
            <a:r>
              <a:rPr lang="ko-KR" altLang="en-US" sz="1400" dirty="0">
                <a:solidFill>
                  <a:schemeClr val="tx1"/>
                </a:solidFill>
              </a:rPr>
              <a:t>데이터가 잘 들어갔는지 </a:t>
            </a:r>
            <a:r>
              <a:rPr lang="ko-KR" altLang="en-US" sz="1400" dirty="0" smtClean="0">
                <a:solidFill>
                  <a:schemeClr val="tx1"/>
                </a:solidFill>
              </a:rPr>
              <a:t>확인하기 위해 </a:t>
            </a:r>
            <a:r>
              <a:rPr lang="en-US" altLang="ko-KR" sz="1400" dirty="0">
                <a:solidFill>
                  <a:schemeClr val="tx1"/>
                </a:solidFill>
              </a:rPr>
              <a:t>tail()</a:t>
            </a:r>
            <a:r>
              <a:rPr lang="ko-KR" altLang="en-US" sz="1400" dirty="0">
                <a:solidFill>
                  <a:schemeClr val="tx1"/>
                </a:solidFill>
              </a:rPr>
              <a:t>함수를 이용해 마지막 </a:t>
            </a:r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줄에 대한 데이터를 </a:t>
            </a:r>
            <a:r>
              <a:rPr lang="ko-KR" altLang="en-US" sz="1400" dirty="0" smtClean="0">
                <a:solidFill>
                  <a:schemeClr val="tx1"/>
                </a:solidFill>
              </a:rPr>
              <a:t>출력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3" y="1388369"/>
            <a:ext cx="10540754" cy="74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32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FF"/>
              </a:buClr>
            </a:pPr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미세먼지와 기상 요인간의 상관관계 분석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337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>
                <a:latin typeface="+mn-ea"/>
              </a:rPr>
              <a:t>겨울철 미세먼지와 기상요인간의 상관관계 분석</a:t>
            </a:r>
            <a:endParaRPr lang="en-US" altLang="ko-KR" sz="2000" b="1" dirty="0">
              <a:latin typeface="+mn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04" y="2010791"/>
            <a:ext cx="10798080" cy="3315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57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FF"/>
              </a:buClr>
            </a:pPr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미세먼지와 기상 요인간의 상관관계 분석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338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>
                <a:latin typeface="+mn-ea"/>
              </a:rPr>
              <a:t>겨울철 미세먼지와 기상요인간의 상관관계 분석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9395" y="3453414"/>
            <a:ext cx="10885342" cy="27875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함수 설명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400" dirty="0" smtClean="0">
                <a:solidFill>
                  <a:schemeClr val="tx1"/>
                </a:solidFill>
              </a:rPr>
              <a:t>Map() : </a:t>
            </a:r>
            <a:r>
              <a:rPr lang="ko-KR" altLang="en-US" sz="1400" dirty="0" smtClean="0">
                <a:solidFill>
                  <a:schemeClr val="tx1"/>
                </a:solidFill>
              </a:rPr>
              <a:t>해당하는 데이터가 있을 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매핑된</a:t>
            </a:r>
            <a:r>
              <a:rPr lang="ko-KR" altLang="en-US" sz="1400" dirty="0" smtClean="0">
                <a:solidFill>
                  <a:schemeClr val="tx1"/>
                </a:solidFill>
              </a:rPr>
              <a:t> 다른 데이터로 변경해 표현함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예를 들어 위 코드 중 </a:t>
            </a:r>
            <a:r>
              <a:rPr lang="en-US" altLang="ko-KR" sz="1400" dirty="0" smtClean="0">
                <a:solidFill>
                  <a:schemeClr val="tx1"/>
                </a:solidFill>
              </a:rPr>
              <a:t>“01”</a:t>
            </a:r>
            <a:r>
              <a:rPr lang="ko-KR" altLang="en-US" sz="1400" dirty="0" smtClean="0">
                <a:solidFill>
                  <a:schemeClr val="tx1"/>
                </a:solidFill>
              </a:rPr>
              <a:t>이라는 문자열이 나올 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매핑된</a:t>
            </a:r>
            <a:r>
              <a:rPr lang="ko-KR" altLang="en-US" sz="1400" dirty="0" smtClean="0">
                <a:solidFill>
                  <a:schemeClr val="tx1"/>
                </a:solidFill>
              </a:rPr>
              <a:t> 다른 데이터 </a:t>
            </a:r>
            <a:r>
              <a:rPr lang="en-US" altLang="ko-KR" sz="1400" dirty="0" smtClean="0">
                <a:solidFill>
                  <a:schemeClr val="tx1"/>
                </a:solidFill>
              </a:rPr>
              <a:t>“</a:t>
            </a:r>
            <a:r>
              <a:rPr lang="ko-KR" altLang="en-US" sz="1400" dirty="0" smtClean="0">
                <a:solidFill>
                  <a:schemeClr val="tx1"/>
                </a:solidFill>
              </a:rPr>
              <a:t>겨울</a:t>
            </a:r>
            <a:r>
              <a:rPr lang="en-US" altLang="ko-KR" sz="1400" dirty="0" smtClean="0">
                <a:solidFill>
                  <a:schemeClr val="tx1"/>
                </a:solidFill>
              </a:rPr>
              <a:t>”</a:t>
            </a:r>
            <a:r>
              <a:rPr lang="ko-KR" altLang="en-US" sz="1400" dirty="0" smtClean="0">
                <a:solidFill>
                  <a:schemeClr val="tx1"/>
                </a:solidFill>
              </a:rPr>
              <a:t>이라는 데이터를 저장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코드 설명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</a:rPr>
              <a:t>변수에서 </a:t>
            </a:r>
            <a:r>
              <a:rPr lang="en-US" altLang="ko-KR" sz="1400" dirty="0">
                <a:solidFill>
                  <a:schemeClr val="tx1"/>
                </a:solidFill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Location</a:t>
            </a:r>
            <a:r>
              <a:rPr lang="ko-KR" altLang="en-US" sz="1400" dirty="0" err="1">
                <a:solidFill>
                  <a:schemeClr val="tx1"/>
                </a:solidFill>
              </a:rPr>
              <a:t>컬럼</a:t>
            </a:r>
            <a:r>
              <a:rPr lang="ko-KR" altLang="en-US" sz="1400" dirty="0">
                <a:solidFill>
                  <a:schemeClr val="tx1"/>
                </a:solidFill>
              </a:rPr>
              <a:t> 중 </a:t>
            </a:r>
            <a:r>
              <a:rPr lang="en-US" altLang="ko-KR" sz="1400" dirty="0">
                <a:solidFill>
                  <a:schemeClr val="tx1"/>
                </a:solidFill>
              </a:rPr>
              <a:t>“</a:t>
            </a:r>
            <a:r>
              <a:rPr lang="ko-KR" altLang="en-US" sz="1400" dirty="0">
                <a:solidFill>
                  <a:schemeClr val="tx1"/>
                </a:solidFill>
              </a:rPr>
              <a:t>서울</a:t>
            </a:r>
            <a:r>
              <a:rPr lang="en-US" altLang="ko-KR" sz="1400" dirty="0">
                <a:solidFill>
                  <a:schemeClr val="tx1"/>
                </a:solidFill>
              </a:rPr>
              <a:t>”</a:t>
            </a:r>
            <a:r>
              <a:rPr lang="ko-KR" altLang="en-US" sz="1400" dirty="0">
                <a:solidFill>
                  <a:schemeClr val="tx1"/>
                </a:solidFill>
              </a:rPr>
              <a:t>지역에 해당하는 데이터를 </a:t>
            </a:r>
            <a:r>
              <a:rPr lang="en-US" altLang="ko-KR" sz="1400" dirty="0" err="1">
                <a:solidFill>
                  <a:schemeClr val="tx1"/>
                </a:solidFill>
              </a:rPr>
              <a:t>isin</a:t>
            </a:r>
            <a:r>
              <a:rPr lang="en-US" altLang="ko-KR" sz="1400" dirty="0">
                <a:solidFill>
                  <a:schemeClr val="tx1"/>
                </a:solidFill>
              </a:rPr>
              <a:t>()</a:t>
            </a:r>
            <a:r>
              <a:rPr lang="ko-KR" altLang="en-US" sz="1400" dirty="0">
                <a:solidFill>
                  <a:schemeClr val="tx1"/>
                </a:solidFill>
              </a:rPr>
              <a:t>함수를 이용해 </a:t>
            </a:r>
            <a:r>
              <a:rPr lang="ko-KR" altLang="en-US" sz="1400" dirty="0" smtClean="0">
                <a:solidFill>
                  <a:schemeClr val="tx1"/>
                </a:solidFill>
              </a:rPr>
              <a:t>불러옴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그리고 이를 </a:t>
            </a:r>
            <a:r>
              <a:rPr lang="en-US" altLang="ko-KR" sz="1400" dirty="0" err="1">
                <a:solidFill>
                  <a:schemeClr val="tx1"/>
                </a:solidFill>
              </a:rPr>
              <a:t>data_seoul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ko-KR" altLang="en-US" sz="1400" dirty="0" smtClean="0">
                <a:solidFill>
                  <a:schemeClr val="tx1"/>
                </a:solidFill>
              </a:rPr>
              <a:t>저장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400" dirty="0" err="1" smtClean="0">
                <a:solidFill>
                  <a:schemeClr val="tx1"/>
                </a:solidFill>
              </a:rPr>
              <a:t>date_dict</a:t>
            </a:r>
            <a:r>
              <a:rPr lang="ko-KR" altLang="en-US" sz="1400" dirty="0" smtClean="0">
                <a:solidFill>
                  <a:schemeClr val="tx1"/>
                </a:solidFill>
              </a:rPr>
              <a:t>변수에 계절별로 분류하기 위해 </a:t>
            </a:r>
            <a:r>
              <a:rPr lang="en-US" altLang="ko-KR" sz="1400" dirty="0" smtClean="0">
                <a:solidFill>
                  <a:schemeClr val="tx1"/>
                </a:solidFill>
              </a:rPr>
              <a:t>12~02</a:t>
            </a:r>
            <a:r>
              <a:rPr lang="ko-KR" altLang="en-US" sz="1400" dirty="0" smtClean="0">
                <a:solidFill>
                  <a:schemeClr val="tx1"/>
                </a:solidFill>
              </a:rPr>
              <a:t>까지는 겨울</a:t>
            </a:r>
            <a:r>
              <a:rPr lang="en-US" altLang="ko-KR" sz="1400" dirty="0" smtClean="0">
                <a:solidFill>
                  <a:schemeClr val="tx1"/>
                </a:solidFill>
              </a:rPr>
              <a:t>, 03~05</a:t>
            </a:r>
            <a:r>
              <a:rPr lang="ko-KR" altLang="en-US" sz="1400" dirty="0" smtClean="0">
                <a:solidFill>
                  <a:schemeClr val="tx1"/>
                </a:solidFill>
              </a:rPr>
              <a:t>까지는 봄</a:t>
            </a:r>
            <a:r>
              <a:rPr lang="en-US" altLang="ko-KR" sz="1400" dirty="0" smtClean="0">
                <a:solidFill>
                  <a:schemeClr val="tx1"/>
                </a:solidFill>
              </a:rPr>
              <a:t>, 06~08</a:t>
            </a:r>
            <a:r>
              <a:rPr lang="ko-KR" altLang="en-US" sz="1400" dirty="0" smtClean="0">
                <a:solidFill>
                  <a:schemeClr val="tx1"/>
                </a:solidFill>
              </a:rPr>
              <a:t>까지는 여름</a:t>
            </a:r>
            <a:r>
              <a:rPr lang="en-US" altLang="ko-KR" sz="1400" dirty="0" smtClean="0">
                <a:solidFill>
                  <a:schemeClr val="tx1"/>
                </a:solidFill>
              </a:rPr>
              <a:t>, 09~11</a:t>
            </a:r>
            <a:r>
              <a:rPr lang="ko-KR" altLang="en-US" sz="1400" dirty="0" smtClean="0">
                <a:solidFill>
                  <a:schemeClr val="tx1"/>
                </a:solidFill>
              </a:rPr>
              <a:t>까지는 가을에 해당하도록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딕셔너리</a:t>
            </a:r>
            <a:r>
              <a:rPr lang="ko-KR" altLang="en-US" sz="1400" dirty="0" smtClean="0">
                <a:solidFill>
                  <a:schemeClr val="tx1"/>
                </a:solidFill>
              </a:rPr>
              <a:t> 형태로 저장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그리고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data_seoul.Date.str</a:t>
            </a:r>
            <a:r>
              <a:rPr lang="en-US" altLang="ko-KR" sz="1400" dirty="0" smtClean="0">
                <a:solidFill>
                  <a:schemeClr val="tx1"/>
                </a:solidFill>
              </a:rPr>
              <a:t>[5:7]</a:t>
            </a:r>
            <a:r>
              <a:rPr lang="ko-KR" altLang="en-US" sz="1400" dirty="0" smtClean="0">
                <a:solidFill>
                  <a:schemeClr val="tx1"/>
                </a:solidFill>
              </a:rPr>
              <a:t>은 해당 월을 확인하기 위해 사용했으며 이를 </a:t>
            </a:r>
            <a:r>
              <a:rPr lang="en-US" altLang="ko-KR" sz="1400" dirty="0" smtClean="0">
                <a:solidFill>
                  <a:schemeClr val="tx1"/>
                </a:solidFill>
              </a:rPr>
              <a:t>map()</a:t>
            </a:r>
            <a:r>
              <a:rPr lang="ko-KR" altLang="en-US" sz="1400" dirty="0" smtClean="0">
                <a:solidFill>
                  <a:schemeClr val="tx1"/>
                </a:solidFill>
              </a:rPr>
              <a:t>함수를 이용해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date_dict</a:t>
            </a:r>
            <a:r>
              <a:rPr lang="ko-KR" altLang="en-US" sz="1400" dirty="0" smtClean="0">
                <a:solidFill>
                  <a:schemeClr val="tx1"/>
                </a:solidFill>
              </a:rPr>
              <a:t>를 넣어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data_seoul</a:t>
            </a:r>
            <a:r>
              <a:rPr lang="en-US" altLang="ko-KR" sz="1400" dirty="0" smtClean="0">
                <a:solidFill>
                  <a:schemeClr val="tx1"/>
                </a:solidFill>
              </a:rPr>
              <a:t>[‘Season’]</a:t>
            </a:r>
            <a:r>
              <a:rPr lang="ko-KR" altLang="en-US" sz="1400" dirty="0" smtClean="0">
                <a:solidFill>
                  <a:schemeClr val="tx1"/>
                </a:solidFill>
              </a:rPr>
              <a:t>이라는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컬럼에</a:t>
            </a:r>
            <a:r>
              <a:rPr lang="ko-KR" altLang="en-US" sz="1400" dirty="0" smtClean="0">
                <a:solidFill>
                  <a:schemeClr val="tx1"/>
                </a:solidFill>
              </a:rPr>
              <a:t> 저장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예를 들어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data_seoul.Date.str</a:t>
            </a:r>
            <a:r>
              <a:rPr lang="en-US" altLang="ko-KR" sz="1400" dirty="0" smtClean="0">
                <a:solidFill>
                  <a:schemeClr val="tx1"/>
                </a:solidFill>
              </a:rPr>
              <a:t>[5:7]</a:t>
            </a:r>
            <a:r>
              <a:rPr lang="ko-KR" altLang="en-US" sz="1400" dirty="0" smtClean="0">
                <a:solidFill>
                  <a:schemeClr val="tx1"/>
                </a:solidFill>
              </a:rPr>
              <a:t>의 데이터가 </a:t>
            </a:r>
            <a:r>
              <a:rPr lang="en-US" altLang="ko-KR" sz="1400" dirty="0" smtClean="0">
                <a:solidFill>
                  <a:schemeClr val="tx1"/>
                </a:solidFill>
              </a:rPr>
              <a:t>“01”, </a:t>
            </a:r>
            <a:r>
              <a:rPr lang="ko-KR" altLang="en-US" sz="1400" dirty="0" smtClean="0">
                <a:solidFill>
                  <a:schemeClr val="tx1"/>
                </a:solidFill>
              </a:rPr>
              <a:t>즉 </a:t>
            </a:r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r>
              <a:rPr lang="ko-KR" altLang="en-US" sz="1400" dirty="0" smtClean="0">
                <a:solidFill>
                  <a:schemeClr val="tx1"/>
                </a:solidFill>
              </a:rPr>
              <a:t>월에 해당할 시 </a:t>
            </a:r>
            <a:r>
              <a:rPr lang="en-US" altLang="ko-KR" sz="1400" dirty="0" smtClean="0">
                <a:solidFill>
                  <a:schemeClr val="tx1"/>
                </a:solidFill>
              </a:rPr>
              <a:t>“</a:t>
            </a:r>
            <a:r>
              <a:rPr lang="ko-KR" altLang="en-US" sz="1400" dirty="0" smtClean="0">
                <a:solidFill>
                  <a:schemeClr val="tx1"/>
                </a:solidFill>
              </a:rPr>
              <a:t>겨울</a:t>
            </a:r>
            <a:r>
              <a:rPr lang="en-US" altLang="ko-KR" sz="1400" dirty="0" smtClean="0">
                <a:solidFill>
                  <a:schemeClr val="tx1"/>
                </a:solidFill>
              </a:rPr>
              <a:t>”</a:t>
            </a:r>
            <a:r>
              <a:rPr lang="ko-KR" altLang="en-US" sz="1400" dirty="0" smtClean="0">
                <a:solidFill>
                  <a:schemeClr val="tx1"/>
                </a:solidFill>
              </a:rPr>
              <a:t>이라는 데이터로 변환해 </a:t>
            </a:r>
            <a:r>
              <a:rPr lang="en-US" altLang="ko-KR" sz="1400" dirty="0" smtClean="0">
                <a:solidFill>
                  <a:schemeClr val="tx1"/>
                </a:solidFill>
              </a:rPr>
              <a:t>Season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컬럼에</a:t>
            </a:r>
            <a:r>
              <a:rPr lang="ko-KR" altLang="en-US" sz="1400" dirty="0" smtClean="0">
                <a:solidFill>
                  <a:schemeClr val="tx1"/>
                </a:solidFill>
              </a:rPr>
              <a:t> 저장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밑에 생기는 </a:t>
            </a:r>
            <a:r>
              <a:rPr lang="en-US" altLang="ko-KR" sz="1400" dirty="0" smtClean="0">
                <a:solidFill>
                  <a:schemeClr val="tx1"/>
                </a:solidFill>
              </a:rPr>
              <a:t>Warning</a:t>
            </a:r>
            <a:r>
              <a:rPr lang="ko-KR" altLang="en-US" sz="1400" dirty="0" smtClean="0">
                <a:solidFill>
                  <a:schemeClr val="tx1"/>
                </a:solidFill>
              </a:rPr>
              <a:t>은 데이터를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슬라이싱</a:t>
            </a:r>
            <a:r>
              <a:rPr lang="ko-KR" altLang="en-US" sz="1400" dirty="0" smtClean="0">
                <a:solidFill>
                  <a:schemeClr val="tx1"/>
                </a:solidFill>
              </a:rPr>
              <a:t> 시 다른 방법을 권장하는 부분이므로 무시함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017" y="1279756"/>
            <a:ext cx="9155840" cy="2114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54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FF"/>
              </a:buClr>
            </a:pPr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미세먼지와 기상 요인간의 상관관계 분석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339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>
                <a:latin typeface="+mn-ea"/>
              </a:rPr>
              <a:t>겨울철 미세먼지와 기상요인간의 상관관계 분석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3682" y="2219418"/>
            <a:ext cx="10885342" cy="10209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코드 설명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400" dirty="0" err="1" smtClean="0">
                <a:solidFill>
                  <a:schemeClr val="tx1"/>
                </a:solidFill>
              </a:rPr>
              <a:t>data_seoul</a:t>
            </a:r>
            <a:r>
              <a:rPr lang="ko-KR" altLang="en-US" sz="1400" dirty="0" smtClean="0">
                <a:solidFill>
                  <a:schemeClr val="tx1"/>
                </a:solidFill>
              </a:rPr>
              <a:t>변수에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data_seoul</a:t>
            </a:r>
            <a:r>
              <a:rPr lang="ko-KR" altLang="en-US" sz="140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dirty="0" smtClean="0">
                <a:solidFill>
                  <a:schemeClr val="tx1"/>
                </a:solidFill>
              </a:rPr>
              <a:t>Season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컬럼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중 </a:t>
            </a:r>
            <a:r>
              <a:rPr lang="en-US" altLang="ko-KR" sz="1400" dirty="0" smtClean="0">
                <a:solidFill>
                  <a:schemeClr val="tx1"/>
                </a:solidFill>
              </a:rPr>
              <a:t>“</a:t>
            </a:r>
            <a:r>
              <a:rPr lang="ko-KR" altLang="en-US" sz="1400" dirty="0" smtClean="0">
                <a:solidFill>
                  <a:schemeClr val="tx1"/>
                </a:solidFill>
              </a:rPr>
              <a:t>겨울</a:t>
            </a:r>
            <a:r>
              <a:rPr lang="en-US" altLang="ko-KR" sz="1400" dirty="0" smtClean="0">
                <a:solidFill>
                  <a:schemeClr val="tx1"/>
                </a:solidFill>
              </a:rPr>
              <a:t>”</a:t>
            </a:r>
            <a:r>
              <a:rPr lang="ko-KR" altLang="en-US" sz="1400" dirty="0">
                <a:solidFill>
                  <a:schemeClr val="tx1"/>
                </a:solidFill>
              </a:rPr>
              <a:t>지역에 해당하는 데이터를 </a:t>
            </a:r>
            <a:r>
              <a:rPr lang="en-US" altLang="ko-KR" sz="1400" dirty="0" err="1">
                <a:solidFill>
                  <a:schemeClr val="tx1"/>
                </a:solidFill>
              </a:rPr>
              <a:t>isin</a:t>
            </a:r>
            <a:r>
              <a:rPr lang="en-US" altLang="ko-KR" sz="1400" dirty="0">
                <a:solidFill>
                  <a:schemeClr val="tx1"/>
                </a:solidFill>
              </a:rPr>
              <a:t>()</a:t>
            </a:r>
            <a:r>
              <a:rPr lang="ko-KR" altLang="en-US" sz="1400" dirty="0">
                <a:solidFill>
                  <a:schemeClr val="tx1"/>
                </a:solidFill>
              </a:rPr>
              <a:t>함수를 이용해 </a:t>
            </a:r>
            <a:r>
              <a:rPr lang="ko-KR" altLang="en-US" sz="1400" dirty="0" smtClean="0">
                <a:solidFill>
                  <a:schemeClr val="tx1"/>
                </a:solidFill>
              </a:rPr>
              <a:t>불러옴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그리고 이를 </a:t>
            </a:r>
            <a:r>
              <a:rPr lang="en-US" altLang="ko-KR" sz="1400" dirty="0" err="1">
                <a:solidFill>
                  <a:schemeClr val="tx1"/>
                </a:solidFill>
              </a:rPr>
              <a:t>data_seoul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ko-KR" altLang="en-US" sz="1400" dirty="0" smtClean="0">
                <a:solidFill>
                  <a:schemeClr val="tx1"/>
                </a:solidFill>
              </a:rPr>
              <a:t>저장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400" dirty="0" err="1" smtClean="0">
                <a:solidFill>
                  <a:schemeClr val="tx1"/>
                </a:solidFill>
              </a:rPr>
              <a:t>data_seoul</a:t>
            </a:r>
            <a:r>
              <a:rPr lang="ko-KR" altLang="en-US" sz="1400" dirty="0" smtClean="0">
                <a:solidFill>
                  <a:schemeClr val="tx1"/>
                </a:solidFill>
              </a:rPr>
              <a:t>변수에 </a:t>
            </a:r>
            <a:r>
              <a:rPr lang="ko-KR" altLang="en-US" sz="1400" dirty="0">
                <a:solidFill>
                  <a:schemeClr val="tx1"/>
                </a:solidFill>
              </a:rPr>
              <a:t>데이터가 잘 들어갔는지 </a:t>
            </a:r>
            <a:r>
              <a:rPr lang="ko-KR" altLang="en-US" sz="1400" dirty="0" smtClean="0">
                <a:solidFill>
                  <a:schemeClr val="tx1"/>
                </a:solidFill>
              </a:rPr>
              <a:t>확인하기 위해 </a:t>
            </a:r>
            <a:r>
              <a:rPr lang="en-US" altLang="ko-KR" sz="1400" dirty="0">
                <a:solidFill>
                  <a:schemeClr val="tx1"/>
                </a:solidFill>
              </a:rPr>
              <a:t>tail()</a:t>
            </a:r>
            <a:r>
              <a:rPr lang="ko-KR" altLang="en-US" sz="1400" dirty="0">
                <a:solidFill>
                  <a:schemeClr val="tx1"/>
                </a:solidFill>
              </a:rPr>
              <a:t>함수를 이용해 마지막 </a:t>
            </a:r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줄에 대한 데이터를 </a:t>
            </a:r>
            <a:r>
              <a:rPr lang="ko-KR" altLang="en-US" sz="1400" dirty="0" smtClean="0">
                <a:solidFill>
                  <a:schemeClr val="tx1"/>
                </a:solidFill>
              </a:rPr>
              <a:t>출력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4" y="1307122"/>
            <a:ext cx="10700552" cy="7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63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6. </a:t>
            </a:r>
            <a:r>
              <a:rPr lang="ko-KR" altLang="en-US" sz="2400" b="1" dirty="0" smtClean="0">
                <a:latin typeface="+mn-ea"/>
              </a:rPr>
              <a:t>단일선형회귀분석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lang="en-US" altLang="ko-KR" dirty="0" smtClean="0">
                <a:latin typeface="+mn-ea"/>
              </a:rPr>
              <a:t>Boston dataset </a:t>
            </a:r>
            <a:r>
              <a:rPr lang="ko-KR" altLang="en-US" dirty="0" smtClean="0">
                <a:latin typeface="+mn-ea"/>
              </a:rPr>
              <a:t>정보 보기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1489613"/>
            <a:ext cx="4347729" cy="2313266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코드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print(</a:t>
            </a:r>
            <a:r>
              <a:rPr lang="en-US" altLang="ko-KR" dirty="0" err="1" smtClean="0">
                <a:latin typeface="+mn-ea"/>
              </a:rPr>
              <a:t>boston_house_prices.DESCR</a:t>
            </a:r>
            <a:r>
              <a:rPr lang="en-US" altLang="ko-KR" dirty="0" smtClean="0">
                <a:latin typeface="+mn-ea"/>
              </a:rPr>
              <a:t>) :             </a:t>
            </a:r>
            <a:r>
              <a:rPr lang="en-US" altLang="ko-KR" dirty="0" err="1" smtClean="0">
                <a:latin typeface="+mn-ea"/>
              </a:rPr>
              <a:t>boston_house_prices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변수에 저장된 </a:t>
            </a:r>
            <a:r>
              <a:rPr lang="en-US" altLang="ko-KR" dirty="0" err="1" smtClean="0">
                <a:latin typeface="+mn-ea"/>
              </a:rPr>
              <a:t>boston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데이터 중 데이터에 세부적인 내용을 저장하고 있는 </a:t>
            </a:r>
            <a:r>
              <a:rPr lang="en-US" altLang="ko-KR" dirty="0" smtClean="0">
                <a:latin typeface="+mn-ea"/>
              </a:rPr>
              <a:t>DESCR</a:t>
            </a:r>
            <a:r>
              <a:rPr lang="ko-KR" altLang="en-US" dirty="0" smtClean="0">
                <a:latin typeface="+mn-ea"/>
              </a:rPr>
              <a:t>을 출력</a:t>
            </a:r>
            <a:r>
              <a:rPr lang="en-US" altLang="ko-KR" dirty="0" smtClean="0">
                <a:latin typeface="+mn-ea"/>
              </a:rPr>
              <a:t>           </a:t>
            </a:r>
            <a:r>
              <a:rPr lang="ko-KR" altLang="en-US" dirty="0" smtClean="0">
                <a:latin typeface="+mn-ea"/>
              </a:rPr>
              <a:t>                           </a:t>
            </a:r>
            <a:r>
              <a:rPr lang="en-US" altLang="ko-KR" dirty="0" smtClean="0">
                <a:latin typeface="+mn-ea"/>
              </a:rPr>
              <a:t>(</a:t>
            </a:r>
            <a:r>
              <a:rPr lang="en-US" altLang="ko-KR" dirty="0" err="1" smtClean="0">
                <a:latin typeface="+mn-ea"/>
              </a:rPr>
              <a:t>sklearn</a:t>
            </a:r>
            <a:r>
              <a:rPr lang="en-US" altLang="ko-KR" dirty="0" smtClean="0">
                <a:latin typeface="+mn-ea"/>
              </a:rPr>
              <a:t> dataset</a:t>
            </a:r>
            <a:r>
              <a:rPr lang="ko-KR" altLang="en-US" dirty="0" smtClean="0">
                <a:latin typeface="+mn-ea"/>
              </a:rPr>
              <a:t>은 해당 </a:t>
            </a:r>
            <a:r>
              <a:rPr lang="en-US" altLang="ko-KR" dirty="0" smtClean="0">
                <a:latin typeface="+mn-ea"/>
              </a:rPr>
              <a:t>dataset</a:t>
            </a:r>
            <a:r>
              <a:rPr lang="ko-KR" altLang="en-US" dirty="0" smtClean="0">
                <a:latin typeface="+mn-ea"/>
              </a:rPr>
              <a:t>에 세부정보를 다음과 같이 제공</a:t>
            </a:r>
            <a:r>
              <a:rPr lang="en-US" altLang="ko-KR" dirty="0" smtClean="0">
                <a:latin typeface="+mn-ea"/>
              </a:rPr>
              <a:t>)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99" y="1212614"/>
            <a:ext cx="596265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93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FF"/>
              </a:buClr>
            </a:pPr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미세먼지와 기상 요인간의 상관관계 분석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340</a:t>
            </a:fld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 smtClean="0">
                <a:latin typeface="+mn-ea"/>
              </a:rPr>
              <a:t>겨울철 미세먼지와 기상수치에 대한 상관관계 분석</a:t>
            </a:r>
            <a:endParaRPr lang="en-US" altLang="ko-KR" sz="2000" b="1" dirty="0" smtClean="0"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6" y="1493377"/>
            <a:ext cx="7525908" cy="25459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152" y="1499558"/>
            <a:ext cx="2615118" cy="253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9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FF"/>
              </a:buClr>
            </a:pPr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미세먼지와 기상 요인간의 상관관계 분석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341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>
                <a:latin typeface="+mn-ea"/>
              </a:rPr>
              <a:t>겨울철 미세먼지와 기상요인간의 상관관계 분석</a:t>
            </a:r>
            <a:endParaRPr lang="en-US" altLang="ko-KR" sz="2000" b="1" dirty="0">
              <a:latin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3" y="1304790"/>
            <a:ext cx="11263450" cy="80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19092" y="2175030"/>
            <a:ext cx="10885342" cy="29296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prstClr val="black"/>
                </a:solidFill>
              </a:rPr>
              <a:t>함수 설명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342900" lvl="0" indent="-342900" algn="just">
              <a:buFontTx/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</a:rPr>
              <a:t>sns.set</a:t>
            </a:r>
            <a:r>
              <a:rPr lang="en-US" altLang="ko-KR" sz="1200" dirty="0" smtClean="0">
                <a:solidFill>
                  <a:prstClr val="black"/>
                </a:solidFill>
              </a:rPr>
              <a:t>() :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seaborn</a:t>
            </a:r>
            <a:r>
              <a:rPr lang="ko-KR" altLang="en-US" sz="1200" dirty="0" smtClean="0">
                <a:solidFill>
                  <a:prstClr val="black"/>
                </a:solidFill>
              </a:rPr>
              <a:t>패키</a:t>
            </a:r>
            <a:r>
              <a:rPr lang="ko-KR" altLang="en-US" sz="1200" dirty="0">
                <a:solidFill>
                  <a:prstClr val="black"/>
                </a:solidFill>
              </a:rPr>
              <a:t>지</a:t>
            </a:r>
            <a:r>
              <a:rPr lang="ko-KR" altLang="en-US" sz="1200" dirty="0" smtClean="0">
                <a:solidFill>
                  <a:prstClr val="black"/>
                </a:solidFill>
              </a:rPr>
              <a:t>를 통해 시각화할 때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seaborn</a:t>
            </a:r>
            <a:r>
              <a:rPr lang="ko-KR" altLang="en-US" sz="1200" dirty="0" smtClean="0">
                <a:solidFill>
                  <a:prstClr val="black"/>
                </a:solidFill>
              </a:rPr>
              <a:t>패키</a:t>
            </a:r>
            <a:r>
              <a:rPr lang="ko-KR" altLang="en-US" sz="1200" dirty="0">
                <a:solidFill>
                  <a:prstClr val="black"/>
                </a:solidFill>
              </a:rPr>
              <a:t>지</a:t>
            </a:r>
            <a:r>
              <a:rPr lang="ko-KR" altLang="en-US" sz="1200" dirty="0" smtClean="0">
                <a:solidFill>
                  <a:prstClr val="black"/>
                </a:solidFill>
              </a:rPr>
              <a:t>의 환경설정을 하는 함수</a:t>
            </a:r>
            <a:r>
              <a:rPr lang="en-US" altLang="ko-KR" sz="1200" dirty="0" smtClean="0">
                <a:solidFill>
                  <a:prstClr val="black"/>
                </a:solidFill>
              </a:rPr>
              <a:t>.</a:t>
            </a:r>
          </a:p>
          <a:p>
            <a:pPr marL="342900" lvl="0" indent="-342900" algn="just">
              <a:buFontTx/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</a:rPr>
              <a:t>plt.subplots</a:t>
            </a:r>
            <a:r>
              <a:rPr lang="en-US" altLang="ko-KR" sz="1200" dirty="0" smtClean="0">
                <a:solidFill>
                  <a:prstClr val="black"/>
                </a:solidFill>
              </a:rPr>
              <a:t>() :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matplot</a:t>
            </a:r>
            <a:r>
              <a:rPr lang="ko-KR" altLang="en-US" sz="1200" dirty="0" smtClean="0">
                <a:solidFill>
                  <a:prstClr val="black"/>
                </a:solidFill>
              </a:rPr>
              <a:t>을 시각화할 때 시각화하는 그림의 환경설정을 나타내는 함수</a:t>
            </a:r>
            <a:r>
              <a:rPr lang="en-US" altLang="ko-KR" sz="1200" dirty="0" smtClean="0">
                <a:solidFill>
                  <a:prstClr val="black"/>
                </a:solidFill>
              </a:rPr>
              <a:t>.</a:t>
            </a:r>
          </a:p>
          <a:p>
            <a:pPr marL="342900" lvl="0" indent="-342900" algn="just">
              <a:buFontTx/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</a:rPr>
              <a:t>sns.heatmap</a:t>
            </a:r>
            <a:r>
              <a:rPr lang="en-US" altLang="ko-KR" sz="1200" dirty="0" smtClean="0">
                <a:solidFill>
                  <a:prstClr val="black"/>
                </a:solidFill>
              </a:rPr>
              <a:t>() :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seaborn</a:t>
            </a:r>
            <a:r>
              <a:rPr lang="ko-KR" altLang="en-US" sz="1200" dirty="0" smtClean="0">
                <a:solidFill>
                  <a:prstClr val="black"/>
                </a:solidFill>
              </a:rPr>
              <a:t>패키</a:t>
            </a:r>
            <a:r>
              <a:rPr lang="ko-KR" altLang="en-US" sz="1200" dirty="0">
                <a:solidFill>
                  <a:prstClr val="black"/>
                </a:solidFill>
              </a:rPr>
              <a:t>지</a:t>
            </a:r>
            <a:r>
              <a:rPr lang="ko-KR" altLang="en-US" sz="1200" dirty="0" smtClean="0">
                <a:solidFill>
                  <a:prstClr val="black"/>
                </a:solidFill>
              </a:rPr>
              <a:t> 중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heatmap</a:t>
            </a:r>
            <a:r>
              <a:rPr lang="en-US" altLang="ko-KR" sz="1200" dirty="0" smtClean="0">
                <a:solidFill>
                  <a:prstClr val="black"/>
                </a:solidFill>
              </a:rPr>
              <a:t>()</a:t>
            </a:r>
            <a:r>
              <a:rPr lang="ko-KR" altLang="en-US" sz="1200" dirty="0" smtClean="0">
                <a:solidFill>
                  <a:prstClr val="black"/>
                </a:solidFill>
              </a:rPr>
              <a:t>함수를 이용해 시각화 함</a:t>
            </a:r>
            <a:r>
              <a:rPr lang="en-US" altLang="ko-KR" sz="1200" dirty="0" smtClean="0">
                <a:solidFill>
                  <a:prstClr val="black"/>
                </a:solidFill>
              </a:rPr>
              <a:t>.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lvl="0" algn="just"/>
            <a:endParaRPr lang="en-US" altLang="ko-KR" sz="1200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코드 설명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200" dirty="0" err="1" smtClean="0">
                <a:solidFill>
                  <a:schemeClr val="tx1"/>
                </a:solidFill>
              </a:rPr>
              <a:t>sns.set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font_scale</a:t>
            </a:r>
            <a:r>
              <a:rPr lang="en-US" altLang="ko-KR" sz="1200" dirty="0" smtClean="0">
                <a:solidFill>
                  <a:schemeClr val="tx1"/>
                </a:solidFill>
              </a:rPr>
              <a:t>=1.5)</a:t>
            </a:r>
            <a:r>
              <a:rPr lang="ko-KR" altLang="en-US" sz="1200" dirty="0" smtClean="0">
                <a:solidFill>
                  <a:schemeClr val="tx1"/>
                </a:solidFill>
              </a:rPr>
              <a:t>는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seaborn</a:t>
            </a:r>
            <a:r>
              <a:rPr lang="ko-KR" altLang="en-US" sz="1200" dirty="0" smtClean="0">
                <a:solidFill>
                  <a:schemeClr val="tx1"/>
                </a:solidFill>
              </a:rPr>
              <a:t>패키지를 이용해 시각화 시 글씨 크기를 </a:t>
            </a:r>
            <a:r>
              <a:rPr lang="en-US" altLang="ko-KR" sz="1200" dirty="0" smtClean="0">
                <a:solidFill>
                  <a:schemeClr val="tx1"/>
                </a:solidFill>
              </a:rPr>
              <a:t>1.5</a:t>
            </a:r>
            <a:r>
              <a:rPr lang="ko-KR" altLang="en-US" sz="1200" dirty="0" smtClean="0">
                <a:solidFill>
                  <a:schemeClr val="tx1"/>
                </a:solidFill>
              </a:rPr>
              <a:t>로 설정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200" dirty="0" err="1" smtClean="0">
                <a:solidFill>
                  <a:schemeClr val="tx1"/>
                </a:solidFill>
              </a:rPr>
              <a:t>plt.subplots</a:t>
            </a:r>
            <a:r>
              <a:rPr lang="en-US" altLang="ko-KR" sz="1200" dirty="0" smtClean="0">
                <a:solidFill>
                  <a:schemeClr val="tx1"/>
                </a:solidFill>
              </a:rPr>
              <a:t>()</a:t>
            </a:r>
            <a:r>
              <a:rPr lang="ko-KR" altLang="en-US" sz="12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figsize</a:t>
            </a:r>
            <a:r>
              <a:rPr lang="en-US" altLang="ko-KR" sz="1200" dirty="0" smtClean="0">
                <a:solidFill>
                  <a:schemeClr val="tx1"/>
                </a:solidFill>
              </a:rPr>
              <a:t>(20,10)</a:t>
            </a:r>
            <a:r>
              <a:rPr lang="ko-KR" altLang="en-US" sz="1200" dirty="0" smtClean="0">
                <a:solidFill>
                  <a:schemeClr val="tx1"/>
                </a:solidFill>
              </a:rPr>
              <a:t>는 시각화할 그림의 크기를 설정하는 함수이며 이를 </a:t>
            </a:r>
            <a:r>
              <a:rPr lang="en-US" altLang="ko-KR" sz="1200" dirty="0" smtClean="0">
                <a:solidFill>
                  <a:schemeClr val="tx1"/>
                </a:solidFill>
              </a:rPr>
              <a:t>f, ax</a:t>
            </a:r>
            <a:r>
              <a:rPr lang="ko-KR" altLang="en-US" sz="1200" dirty="0" smtClean="0">
                <a:solidFill>
                  <a:schemeClr val="tx1"/>
                </a:solidFill>
              </a:rPr>
              <a:t>라는 변수에 저장함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200" dirty="0" err="1" smtClean="0">
                <a:solidFill>
                  <a:schemeClr val="tx1"/>
                </a:solidFill>
              </a:rPr>
              <a:t>data_seoul.corr</a:t>
            </a:r>
            <a:r>
              <a:rPr lang="en-US" altLang="ko-KR" sz="1200" dirty="0" smtClean="0">
                <a:solidFill>
                  <a:schemeClr val="tx1"/>
                </a:solidFill>
              </a:rPr>
              <a:t>()</a:t>
            </a:r>
            <a:r>
              <a:rPr lang="ko-KR" altLang="en-US" sz="1200" dirty="0" smtClean="0">
                <a:solidFill>
                  <a:schemeClr val="tx1"/>
                </a:solidFill>
              </a:rPr>
              <a:t>를 이용해 겨울 내 서울 지역 데이터의 상관관계를 나타내며</a:t>
            </a:r>
            <a:r>
              <a:rPr lang="en-US" altLang="ko-KR" sz="1200" dirty="0" smtClean="0">
                <a:solidFill>
                  <a:schemeClr val="tx1"/>
                </a:solidFill>
              </a:rPr>
              <a:t>,</a:t>
            </a:r>
            <a:r>
              <a:rPr lang="ko-KR" altLang="en-US" sz="1200" dirty="0" smtClean="0">
                <a:solidFill>
                  <a:schemeClr val="tx1"/>
                </a:solidFill>
              </a:rPr>
              <a:t> 이를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sns.heatmap</a:t>
            </a:r>
            <a:r>
              <a:rPr lang="en-US" altLang="ko-KR" sz="1200" dirty="0" smtClean="0">
                <a:solidFill>
                  <a:schemeClr val="tx1"/>
                </a:solidFill>
              </a:rPr>
              <a:t>()</a:t>
            </a:r>
            <a:r>
              <a:rPr lang="ko-KR" altLang="en-US" sz="1200" dirty="0" smtClean="0">
                <a:solidFill>
                  <a:schemeClr val="tx1"/>
                </a:solidFill>
              </a:rPr>
              <a:t>으로 시각화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200" dirty="0" err="1" smtClean="0">
                <a:solidFill>
                  <a:schemeClr val="tx1"/>
                </a:solidFill>
              </a:rPr>
              <a:t>annot</a:t>
            </a:r>
            <a:r>
              <a:rPr lang="en-US" altLang="ko-KR" sz="1200" dirty="0" smtClean="0">
                <a:solidFill>
                  <a:schemeClr val="tx1"/>
                </a:solidFill>
              </a:rPr>
              <a:t>=True</a:t>
            </a:r>
            <a:r>
              <a:rPr lang="ko-KR" altLang="en-US" sz="1200" dirty="0" smtClean="0">
                <a:solidFill>
                  <a:schemeClr val="tx1"/>
                </a:solidFill>
              </a:rPr>
              <a:t>는 상관관계 시각화 시 각 변수를 나타내며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fmt</a:t>
            </a:r>
            <a:r>
              <a:rPr lang="en-US" altLang="ko-KR" sz="1200" dirty="0" smtClean="0">
                <a:solidFill>
                  <a:schemeClr val="tx1"/>
                </a:solidFill>
              </a:rPr>
              <a:t>=“.2f”</a:t>
            </a:r>
            <a:r>
              <a:rPr lang="ko-KR" altLang="en-US" sz="1200" dirty="0" smtClean="0">
                <a:solidFill>
                  <a:schemeClr val="tx1"/>
                </a:solidFill>
              </a:rPr>
              <a:t>는 상관관계 수치를 소수점 </a:t>
            </a:r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번째자리까지</a:t>
            </a:r>
            <a:r>
              <a:rPr lang="ko-KR" altLang="en-US" sz="1200" dirty="0" smtClean="0">
                <a:solidFill>
                  <a:schemeClr val="tx1"/>
                </a:solidFill>
              </a:rPr>
              <a:t> 출력함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200" dirty="0" smtClean="0">
                <a:solidFill>
                  <a:schemeClr val="tx1"/>
                </a:solidFill>
              </a:rPr>
              <a:t>linewidths=.5</a:t>
            </a:r>
            <a:r>
              <a:rPr lang="ko-KR" altLang="en-US" sz="1200" dirty="0" smtClean="0">
                <a:solidFill>
                  <a:schemeClr val="tx1"/>
                </a:solidFill>
              </a:rPr>
              <a:t>는 상관관계 시각화 시 칸과 칸 사이의 간격을 </a:t>
            </a:r>
            <a:r>
              <a:rPr lang="en-US" altLang="ko-KR" sz="1200" dirty="0" smtClean="0">
                <a:solidFill>
                  <a:schemeClr val="tx1"/>
                </a:solidFill>
              </a:rPr>
              <a:t>0.5</a:t>
            </a:r>
            <a:r>
              <a:rPr lang="ko-KR" altLang="en-US" sz="1200" dirty="0" smtClean="0">
                <a:solidFill>
                  <a:schemeClr val="tx1"/>
                </a:solidFill>
              </a:rPr>
              <a:t>로 나타내며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cmap</a:t>
            </a:r>
            <a:r>
              <a:rPr lang="en-US" altLang="ko-KR" sz="1200" dirty="0" smtClean="0">
                <a:solidFill>
                  <a:schemeClr val="tx1"/>
                </a:solidFill>
              </a:rPr>
              <a:t>=“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RdBu_r</a:t>
            </a:r>
            <a:r>
              <a:rPr lang="en-US" altLang="ko-KR" sz="1200" dirty="0" smtClean="0">
                <a:solidFill>
                  <a:schemeClr val="tx1"/>
                </a:solidFill>
              </a:rPr>
              <a:t>”</a:t>
            </a:r>
            <a:r>
              <a:rPr lang="ko-KR" altLang="en-US" sz="1200" dirty="0" smtClean="0">
                <a:solidFill>
                  <a:schemeClr val="tx1"/>
                </a:solidFill>
              </a:rPr>
              <a:t>은 붉은색과 푸른색 기반으로 시각화를 한다는 의미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618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FF"/>
              </a:buClr>
            </a:pPr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미세먼지와 기상 요인간의 상관관계 분석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581" y="1543298"/>
            <a:ext cx="7448550" cy="443865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342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>
                <a:latin typeface="+mn-ea"/>
              </a:rPr>
              <a:t>겨울철 미세먼지와 기상요인간의 상관관계 분석</a:t>
            </a: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459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FF"/>
              </a:buClr>
            </a:pPr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미세먼지와 기상 요인간의 상관관계 분석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0276" y="1347375"/>
            <a:ext cx="1103141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+mn-ea"/>
              </a:rPr>
              <a:t>Heatmap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분석을 통해 서울 지역의 겨울철 미세먼지와 기상 수치간의 상관관계를 시각적으로 분석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기온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습도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증기압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지열 등의 데이터는 양의 상관관계가 있음을 확인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강수량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일사량 등은 미세먼지와 음의 상관관계가 있음을 확인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다른 요인들은 상관관계가 약하게 있거나 관련이 없음을 확인함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343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50276" y="1347375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+mn-ea"/>
              </a:rPr>
              <a:t>상관관계 분석 결과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Font typeface="맑은 고딕" panose="020B0503020000020004" pitchFamily="50" charset="-127"/>
              <a:buChar char="■"/>
            </a:pPr>
            <a:r>
              <a:rPr lang="ko-KR" altLang="en-US" sz="2000" b="1" dirty="0">
                <a:latin typeface="+mn-ea"/>
              </a:rPr>
              <a:t>겨울철 미세먼지와 기상요인간의 상관관계 분석</a:t>
            </a: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312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6. </a:t>
            </a:r>
            <a:r>
              <a:rPr lang="ko-KR" altLang="en-US" sz="2400" b="1" dirty="0" smtClean="0">
                <a:latin typeface="+mn-ea"/>
              </a:rPr>
              <a:t>단일선형회귀분석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4"/>
            </a:pPr>
            <a:r>
              <a:rPr lang="en-US" altLang="ko-KR" dirty="0" smtClean="0">
                <a:latin typeface="+mn-ea"/>
              </a:rPr>
              <a:t>Boston dataset </a:t>
            </a:r>
            <a:r>
              <a:rPr lang="ko-KR" altLang="en-US" dirty="0" smtClean="0">
                <a:latin typeface="+mn-ea"/>
              </a:rPr>
              <a:t>데이터프레임으로 정제하기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1489613"/>
            <a:ext cx="4347729" cy="286874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변</a:t>
            </a:r>
            <a:r>
              <a:rPr lang="ko-KR" altLang="en-US" dirty="0">
                <a:latin typeface="+mn-ea"/>
              </a:rPr>
              <a:t>수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</a:rPr>
              <a:t>d</a:t>
            </a:r>
            <a:r>
              <a:rPr lang="en-US" altLang="ko-KR" dirty="0" err="1" smtClean="0">
                <a:latin typeface="+mn-ea"/>
              </a:rPr>
              <a:t>ata_frame</a:t>
            </a:r>
            <a:r>
              <a:rPr lang="en-US" altLang="ko-KR" dirty="0" smtClean="0">
                <a:latin typeface="+mn-ea"/>
              </a:rPr>
              <a:t> : </a:t>
            </a:r>
            <a:r>
              <a:rPr lang="en-US" altLang="ko-KR" dirty="0" err="1" smtClean="0">
                <a:latin typeface="+mn-ea"/>
              </a:rPr>
              <a:t>boston_house_price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변수에 전체 데이터 중 </a:t>
            </a:r>
            <a:r>
              <a:rPr lang="en-US" altLang="ko-KR" dirty="0" smtClean="0">
                <a:latin typeface="+mn-ea"/>
              </a:rPr>
              <a:t>data</a:t>
            </a:r>
            <a:r>
              <a:rPr lang="ko-KR" altLang="en-US" dirty="0" smtClean="0">
                <a:latin typeface="+mn-ea"/>
              </a:rPr>
              <a:t>에 해당하는 값을 </a:t>
            </a:r>
            <a:r>
              <a:rPr lang="en-US" altLang="ko-KR" dirty="0" err="1" smtClean="0">
                <a:latin typeface="+mn-ea"/>
              </a:rPr>
              <a:t>pandas.DataFrame</a:t>
            </a:r>
            <a:r>
              <a:rPr lang="ko-KR" altLang="en-US" dirty="0" smtClean="0">
                <a:latin typeface="+mn-ea"/>
              </a:rPr>
              <a:t>형으로 변경 후 저장한 변수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함수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tailer.tail</a:t>
            </a:r>
            <a:r>
              <a:rPr lang="en-US" altLang="ko-KR" dirty="0" smtClean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전체 데이터 중 기본 값으로 마지막 </a:t>
            </a:r>
            <a:r>
              <a:rPr lang="en-US" altLang="ko-KR" dirty="0" smtClean="0">
                <a:latin typeface="+mn-ea"/>
              </a:rPr>
              <a:t>5</a:t>
            </a:r>
            <a:r>
              <a:rPr lang="ko-KR" altLang="en-US" dirty="0" smtClean="0">
                <a:latin typeface="+mn-ea"/>
              </a:rPr>
              <a:t>개 데이터 출력함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   (</a:t>
            </a:r>
            <a:r>
              <a:rPr lang="ko-KR" altLang="en-US" dirty="0" smtClean="0">
                <a:latin typeface="+mn-ea"/>
              </a:rPr>
              <a:t>괄호 안에 숫자를 입력해 데이터 개수 교체가능</a:t>
            </a:r>
            <a:r>
              <a:rPr lang="en-US" altLang="ko-KR" dirty="0" smtClean="0">
                <a:latin typeface="+mn-ea"/>
              </a:rPr>
              <a:t>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917" y="1489613"/>
            <a:ext cx="541020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3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6. </a:t>
            </a:r>
            <a:r>
              <a:rPr lang="ko-KR" altLang="en-US" sz="2400" b="1" dirty="0" smtClean="0">
                <a:latin typeface="+mn-ea"/>
              </a:rPr>
              <a:t>단일선형회귀분석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1489614"/>
            <a:ext cx="4347729" cy="195434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코드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data_frame.columns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= </a:t>
            </a:r>
            <a:r>
              <a:rPr lang="en-US" altLang="ko-KR" dirty="0" err="1" smtClean="0">
                <a:latin typeface="+mn-ea"/>
              </a:rPr>
              <a:t>boston_house_prices.feature_names</a:t>
            </a:r>
            <a:r>
              <a:rPr lang="en-US" altLang="ko-KR" dirty="0" smtClean="0">
                <a:latin typeface="+mn-ea"/>
              </a:rPr>
              <a:t> :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숫자로 구성된 </a:t>
            </a:r>
            <a:r>
              <a:rPr lang="en-US" altLang="ko-KR" dirty="0" err="1" smtClean="0">
                <a:latin typeface="+mn-ea"/>
              </a:rPr>
              <a:t>data_frame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컬럼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이름을 </a:t>
            </a:r>
            <a:r>
              <a:rPr lang="en-US" altLang="ko-KR" dirty="0" err="1" smtClean="0">
                <a:latin typeface="+mn-ea"/>
              </a:rPr>
              <a:t>feature_names</a:t>
            </a:r>
            <a:r>
              <a:rPr lang="ko-KR" altLang="en-US" dirty="0" smtClean="0">
                <a:latin typeface="+mn-ea"/>
              </a:rPr>
              <a:t>에 저장된 </a:t>
            </a:r>
            <a:r>
              <a:rPr lang="ko-KR" altLang="en-US" dirty="0" err="1" smtClean="0">
                <a:latin typeface="+mn-ea"/>
              </a:rPr>
              <a:t>컬럼</a:t>
            </a:r>
            <a:r>
              <a:rPr lang="ko-KR" altLang="en-US" dirty="0" smtClean="0">
                <a:latin typeface="+mn-ea"/>
              </a:rPr>
              <a:t> 이름으로 교체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67" y="1489613"/>
            <a:ext cx="619125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4"/>
            </a:pPr>
            <a:r>
              <a:rPr lang="en-US" altLang="ko-KR" dirty="0" smtClean="0">
                <a:latin typeface="+mn-ea"/>
              </a:rPr>
              <a:t>Boston dataset </a:t>
            </a:r>
            <a:r>
              <a:rPr lang="ko-KR" altLang="en-US" dirty="0" smtClean="0">
                <a:latin typeface="+mn-ea"/>
              </a:rPr>
              <a:t>데이터프레임으로 정제하기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94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6. </a:t>
            </a:r>
            <a:r>
              <a:rPr lang="ko-KR" altLang="en-US" sz="2400" b="1" dirty="0" smtClean="0">
                <a:latin typeface="+mn-ea"/>
              </a:rPr>
              <a:t>단일선형회귀분석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1489614"/>
            <a:ext cx="4347729" cy="195434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코드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data_frame</a:t>
            </a:r>
            <a:r>
              <a:rPr lang="en-US" altLang="ko-KR" dirty="0" smtClean="0">
                <a:latin typeface="+mn-ea"/>
              </a:rPr>
              <a:t>[‘Price’] = </a:t>
            </a:r>
            <a:r>
              <a:rPr lang="en-US" altLang="ko-KR" dirty="0" err="1" smtClean="0">
                <a:latin typeface="+mn-ea"/>
              </a:rPr>
              <a:t>boston_house_prices.target</a:t>
            </a:r>
            <a:r>
              <a:rPr lang="en-US" altLang="ko-KR" dirty="0" smtClean="0">
                <a:latin typeface="+mn-ea"/>
              </a:rPr>
              <a:t> :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      </a:t>
            </a:r>
            <a:r>
              <a:rPr lang="en-US" altLang="ko-KR" dirty="0" err="1" smtClean="0">
                <a:latin typeface="+mn-ea"/>
              </a:rPr>
              <a:t>data_frame</a:t>
            </a:r>
            <a:r>
              <a:rPr lang="ko-KR" altLang="en-US" dirty="0" smtClean="0">
                <a:latin typeface="+mn-ea"/>
              </a:rPr>
              <a:t>에 </a:t>
            </a:r>
            <a:r>
              <a:rPr lang="en-US" altLang="ko-KR" dirty="0" smtClean="0">
                <a:latin typeface="+mn-ea"/>
              </a:rPr>
              <a:t>Price</a:t>
            </a:r>
            <a:r>
              <a:rPr lang="ko-KR" altLang="en-US" dirty="0" smtClean="0">
                <a:latin typeface="+mn-ea"/>
              </a:rPr>
              <a:t>란 </a:t>
            </a:r>
            <a:r>
              <a:rPr lang="ko-KR" altLang="en-US" dirty="0" err="1" smtClean="0">
                <a:latin typeface="+mn-ea"/>
              </a:rPr>
              <a:t>컬럼을</a:t>
            </a:r>
            <a:r>
              <a:rPr lang="ko-KR" altLang="en-US" dirty="0" smtClean="0">
                <a:latin typeface="+mn-ea"/>
              </a:rPr>
              <a:t> 추가하고 데이터는 </a:t>
            </a:r>
            <a:r>
              <a:rPr lang="en-US" altLang="ko-KR" dirty="0" smtClean="0">
                <a:latin typeface="+mn-ea"/>
              </a:rPr>
              <a:t>target</a:t>
            </a:r>
            <a:r>
              <a:rPr lang="ko-KR" altLang="en-US" dirty="0" smtClean="0">
                <a:latin typeface="+mn-ea"/>
              </a:rPr>
              <a:t>에 저장된 데이터를 사용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917" y="1489615"/>
            <a:ext cx="6553200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4"/>
            </a:pPr>
            <a:r>
              <a:rPr lang="en-US" altLang="ko-KR" dirty="0" smtClean="0">
                <a:latin typeface="+mn-ea"/>
              </a:rPr>
              <a:t>Boston dataset </a:t>
            </a:r>
            <a:r>
              <a:rPr lang="ko-KR" altLang="en-US" dirty="0" smtClean="0">
                <a:latin typeface="+mn-ea"/>
              </a:rPr>
              <a:t>데이터프레임으로 정제하기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0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6. </a:t>
            </a:r>
            <a:r>
              <a:rPr lang="ko-KR" altLang="en-US" sz="2400" b="1" dirty="0" smtClean="0">
                <a:latin typeface="+mn-ea"/>
              </a:rPr>
              <a:t>단일선형회귀분석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5"/>
            </a:pPr>
            <a:r>
              <a:rPr lang="ko-KR" altLang="en-US" dirty="0" err="1">
                <a:latin typeface="+mn-ea"/>
              </a:rPr>
              <a:t>산점도로</a:t>
            </a:r>
            <a:r>
              <a:rPr lang="ko-KR" altLang="en-US" dirty="0">
                <a:latin typeface="+mn-ea"/>
              </a:rPr>
              <a:t> 나타내어 보기</a:t>
            </a:r>
            <a:endParaRPr lang="en-US" altLang="ko-KR" dirty="0">
              <a:latin typeface="+mn-ea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431" y="1366438"/>
            <a:ext cx="5291138" cy="4788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87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6. </a:t>
            </a:r>
            <a:r>
              <a:rPr lang="ko-KR" altLang="en-US" sz="2400" b="1" dirty="0" smtClean="0">
                <a:latin typeface="+mn-ea"/>
              </a:rPr>
              <a:t>단일선형회귀분석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6"/>
            </a:pPr>
            <a:r>
              <a:rPr lang="ko-KR" altLang="en-US" dirty="0" smtClean="0">
                <a:latin typeface="+mn-ea"/>
              </a:rPr>
              <a:t>데이터 학습시키기</a:t>
            </a:r>
            <a:endParaRPr lang="en-US" altLang="ko-KR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480645" y="1489614"/>
                <a:ext cx="4347729" cy="1954342"/>
              </a:xfrm>
              <a:prstGeom prst="rect">
                <a:avLst/>
              </a:prstGeom>
              <a:noFill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dirty="0" smtClean="0">
                    <a:latin typeface="+mn-ea"/>
                  </a:rPr>
                  <a:t>코드 </a:t>
                </a:r>
                <a:r>
                  <a:rPr lang="ko-KR" altLang="en-US" dirty="0">
                    <a:latin typeface="+mn-ea"/>
                  </a:rPr>
                  <a:t>설명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 smtClean="0">
                    <a:latin typeface="+mn-ea"/>
                  </a:rPr>
                  <a:t>print(</a:t>
                </a:r>
                <a:r>
                  <a:rPr lang="en-US" altLang="ko-KR" dirty="0" err="1" smtClean="0">
                    <a:latin typeface="+mn-ea"/>
                  </a:rPr>
                  <a:t>linear_regression.intercept</a:t>
                </a:r>
                <a:r>
                  <a:rPr lang="en-US" altLang="ko-KR" dirty="0" smtClean="0">
                    <a:latin typeface="+mn-ea"/>
                  </a:rPr>
                  <a:t>_) :       </a:t>
                </a:r>
                <a:r>
                  <a:rPr lang="ko-KR" altLang="en-US" dirty="0" smtClean="0">
                    <a:latin typeface="+mn-ea"/>
                  </a:rPr>
                  <a:t>선형회귀분석에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ko-KR" altLang="en-US" dirty="0" smtClean="0">
                    <a:latin typeface="+mn-ea"/>
                  </a:rPr>
                  <a:t>회귀계수 출력 </a:t>
                </a:r>
                <a:endParaRPr lang="en-US" altLang="ko-KR" dirty="0" smtClean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+mn-ea"/>
                  </a:rPr>
                  <a:t>p</a:t>
                </a:r>
                <a:r>
                  <a:rPr lang="en-US" altLang="ko-KR" dirty="0" smtClean="0">
                    <a:latin typeface="+mn-ea"/>
                  </a:rPr>
                  <a:t>rint(</a:t>
                </a:r>
                <a:r>
                  <a:rPr lang="en-US" altLang="ko-KR" dirty="0" err="1" smtClean="0">
                    <a:latin typeface="+mn-ea"/>
                  </a:rPr>
                  <a:t>linear_regression.coef</a:t>
                </a:r>
                <a:r>
                  <a:rPr lang="en-US" altLang="ko-KR" dirty="0" smtClean="0">
                    <a:latin typeface="+mn-ea"/>
                  </a:rPr>
                  <a:t>_) :        </a:t>
                </a:r>
                <a:r>
                  <a:rPr lang="ko-KR" altLang="en-US" dirty="0" smtClean="0">
                    <a:latin typeface="+mn-ea"/>
                  </a:rPr>
                  <a:t>선형회귀분석에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ko-KR" altLang="en-US" dirty="0" smtClean="0">
                    <a:latin typeface="+mn-ea"/>
                  </a:rPr>
                  <a:t>회귀계수 </a:t>
                </a:r>
                <a:r>
                  <a:rPr lang="ko-KR" altLang="en-US" dirty="0">
                    <a:latin typeface="+mn-ea"/>
                  </a:rPr>
                  <a:t>출력 </a:t>
                </a:r>
                <a:endParaRPr lang="en-US" altLang="ko-KR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45" y="1489614"/>
                <a:ext cx="4347729" cy="1954342"/>
              </a:xfrm>
              <a:prstGeom prst="rect">
                <a:avLst/>
              </a:prstGeom>
              <a:blipFill rotWithShape="1">
                <a:blip r:embed="rId2"/>
                <a:stretch>
                  <a:fillRect l="-1399" r="-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589" y="1489614"/>
            <a:ext cx="6506528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723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7877" y="808892"/>
            <a:ext cx="40126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◆ 학습목차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단일선형회귀분석이란</a:t>
            </a:r>
            <a:r>
              <a:rPr lang="en-US" altLang="ko-KR" dirty="0" smtClean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적합도 검증 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성능평가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단일선형회귀분석 실습</a:t>
            </a:r>
            <a:r>
              <a:rPr lang="en-US" altLang="ko-KR" dirty="0"/>
              <a:t> – </a:t>
            </a:r>
            <a:r>
              <a:rPr lang="en-US" altLang="ko-KR" dirty="0" smtClean="0"/>
              <a:t>Basic 1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단일선형회귀분석 실습 </a:t>
            </a:r>
            <a:r>
              <a:rPr lang="en-US" altLang="ko-KR" dirty="0" smtClean="0"/>
              <a:t>– Basic 2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7877" y="3394215"/>
            <a:ext cx="1123070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◆ 학습목표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회귀분석 중 하나인 단일선형회귀분석에 대해 이해할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회귀분석을 검증 및 평가 하는 방법에 대해서 이해할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여러 가지 실습을 통해 단일선형회귀분석</a:t>
            </a:r>
            <a:r>
              <a:rPr lang="en-US" altLang="ko-KR" dirty="0" smtClean="0"/>
              <a:t>(Simple Linear Regression)</a:t>
            </a:r>
            <a:r>
              <a:rPr lang="ko-KR" altLang="en-US" dirty="0" smtClean="0"/>
              <a:t>알고리즘에 대해 쉽게 이해할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29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6. </a:t>
            </a:r>
            <a:r>
              <a:rPr lang="ko-KR" altLang="en-US" sz="2400" b="1" dirty="0" smtClean="0">
                <a:latin typeface="+mn-ea"/>
              </a:rPr>
              <a:t>단일선형회귀분석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7"/>
            </a:pPr>
            <a:r>
              <a:rPr lang="ko-KR" altLang="en-US" dirty="0">
                <a:latin typeface="+mn-ea"/>
              </a:rPr>
              <a:t>적합도 검증</a:t>
            </a:r>
            <a:endParaRPr lang="en-US" altLang="ko-KR" dirty="0">
              <a:latin typeface="+mn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62" y="1489615"/>
            <a:ext cx="4703455" cy="268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80645" y="1489615"/>
            <a:ext cx="4347729" cy="214234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변수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prediction : ‘</a:t>
            </a:r>
            <a:r>
              <a:rPr lang="en-US" altLang="ko-KR" dirty="0">
                <a:latin typeface="+mn-ea"/>
              </a:rPr>
              <a:t>RM’ </a:t>
            </a:r>
            <a:r>
              <a:rPr lang="ko-KR" altLang="en-US" dirty="0">
                <a:latin typeface="+mn-ea"/>
              </a:rPr>
              <a:t>데이터를 </a:t>
            </a:r>
            <a:r>
              <a:rPr lang="ko-KR" altLang="en-US" dirty="0" smtClean="0">
                <a:latin typeface="+mn-ea"/>
              </a:rPr>
              <a:t>선형회귀분석모델을 통해 예측한 값을 저장한 변수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residuals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예측하고자 하는 </a:t>
            </a:r>
            <a:r>
              <a:rPr lang="en-US" altLang="ko-KR" dirty="0" smtClean="0">
                <a:latin typeface="+mn-ea"/>
              </a:rPr>
              <a:t>‘Price’</a:t>
            </a:r>
            <a:r>
              <a:rPr lang="ko-KR" altLang="en-US" dirty="0" smtClean="0">
                <a:latin typeface="+mn-ea"/>
              </a:rPr>
              <a:t>값에서 모델을 통해 예측된 값을 빼서 오차 값을 저장한 변수</a:t>
            </a:r>
            <a:endParaRPr lang="en-US" altLang="ko-KR" dirty="0">
              <a:latin typeface="+mn-ea"/>
            </a:endParaRPr>
          </a:p>
        </p:txBody>
      </p:sp>
      <p:sp>
        <p:nvSpPr>
          <p:cNvPr id="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6. </a:t>
            </a:r>
            <a:r>
              <a:rPr lang="ko-KR" altLang="en-US" sz="2400" b="1" dirty="0" smtClean="0">
                <a:latin typeface="+mn-ea"/>
              </a:rPr>
              <a:t>단일선형회귀분석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7"/>
            </a:pPr>
            <a:r>
              <a:rPr lang="ko-KR" altLang="en-US" dirty="0">
                <a:latin typeface="+mn-ea"/>
              </a:rPr>
              <a:t>적합도 검증</a:t>
            </a:r>
            <a:endParaRPr lang="en-US" altLang="ko-KR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1489615"/>
            <a:ext cx="4347729" cy="295419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변수 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</a:rPr>
              <a:t>SSE : </a:t>
            </a:r>
            <a:r>
              <a:rPr lang="en-US" altLang="ko-KR" dirty="0" smtClean="0">
                <a:latin typeface="+mn-ea"/>
              </a:rPr>
              <a:t>                                      </a:t>
            </a:r>
            <a:r>
              <a:rPr lang="ko-KR" altLang="en-US" dirty="0" smtClean="0">
                <a:latin typeface="+mn-ea"/>
              </a:rPr>
              <a:t>결정계수 </a:t>
            </a:r>
            <a:r>
              <a:rPr lang="ko-KR" altLang="en-US" dirty="0">
                <a:latin typeface="+mn-ea"/>
              </a:rPr>
              <a:t>값을 구하기 위해 필요한 </a:t>
            </a:r>
            <a:r>
              <a:rPr lang="en-US" altLang="ko-KR" dirty="0">
                <a:latin typeface="+mn-ea"/>
              </a:rPr>
              <a:t>SSE </a:t>
            </a:r>
            <a:r>
              <a:rPr lang="ko-KR" altLang="en-US" dirty="0">
                <a:latin typeface="+mn-ea"/>
              </a:rPr>
              <a:t>값을 계산 후 저장한 변수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</a:rPr>
              <a:t>SST : </a:t>
            </a:r>
            <a:r>
              <a:rPr lang="en-US" altLang="ko-KR" dirty="0" smtClean="0">
                <a:latin typeface="+mn-ea"/>
              </a:rPr>
              <a:t>                                      </a:t>
            </a:r>
            <a:r>
              <a:rPr lang="ko-KR" altLang="en-US" dirty="0" smtClean="0">
                <a:latin typeface="+mn-ea"/>
              </a:rPr>
              <a:t>결정계수 </a:t>
            </a:r>
            <a:r>
              <a:rPr lang="ko-KR" altLang="en-US" dirty="0">
                <a:latin typeface="+mn-ea"/>
              </a:rPr>
              <a:t>값을 구하기 위해 필요한 </a:t>
            </a:r>
            <a:r>
              <a:rPr lang="en-US" altLang="ko-KR" dirty="0">
                <a:latin typeface="+mn-ea"/>
              </a:rPr>
              <a:t>SST </a:t>
            </a:r>
            <a:r>
              <a:rPr lang="ko-KR" altLang="en-US" dirty="0">
                <a:latin typeface="+mn-ea"/>
              </a:rPr>
              <a:t>값을 계산 후 저장한 변수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</a:rPr>
              <a:t>R_squared</a:t>
            </a:r>
            <a:r>
              <a:rPr lang="en-US" altLang="ko-KR" dirty="0">
                <a:latin typeface="+mn-ea"/>
              </a:rPr>
              <a:t> : </a:t>
            </a:r>
            <a:r>
              <a:rPr lang="en-US" altLang="ko-KR" dirty="0" smtClean="0">
                <a:latin typeface="+mn-ea"/>
              </a:rPr>
              <a:t>                              </a:t>
            </a:r>
            <a:r>
              <a:rPr lang="ko-KR" altLang="en-US" dirty="0" smtClean="0">
                <a:latin typeface="+mn-ea"/>
              </a:rPr>
              <a:t>적합도 </a:t>
            </a:r>
            <a:r>
              <a:rPr lang="ko-KR" altLang="en-US" dirty="0">
                <a:latin typeface="+mn-ea"/>
              </a:rPr>
              <a:t>검증을 위해 필요한 결정계수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값을 계산 후 저장한 변수</a:t>
            </a:r>
            <a:endParaRPr lang="en-US" altLang="ko-KR" dirty="0">
              <a:latin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492" y="1489615"/>
            <a:ext cx="5762625" cy="1233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92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6. </a:t>
            </a:r>
            <a:r>
              <a:rPr lang="ko-KR" altLang="en-US" sz="2400" b="1" dirty="0" smtClean="0">
                <a:latin typeface="+mn-ea"/>
              </a:rPr>
              <a:t>단일선형회귀분석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8"/>
            </a:pPr>
            <a:r>
              <a:rPr lang="ko-KR" altLang="en-US" dirty="0" smtClean="0">
                <a:latin typeface="+mn-ea"/>
              </a:rPr>
              <a:t>예측하여 플롯으로 나타내기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43" y="1294092"/>
            <a:ext cx="4562475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35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6. </a:t>
            </a:r>
            <a:r>
              <a:rPr lang="ko-KR" altLang="en-US" sz="2400" b="1" dirty="0" smtClean="0">
                <a:latin typeface="+mn-ea"/>
              </a:rPr>
              <a:t>단일선형회귀분석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9"/>
            </a:pPr>
            <a:r>
              <a:rPr lang="ko-KR" altLang="en-US" dirty="0" smtClean="0">
                <a:latin typeface="+mn-ea"/>
              </a:rPr>
              <a:t>성능평가 하기</a:t>
            </a:r>
            <a:endParaRPr lang="en-US" altLang="ko-KR" dirty="0">
              <a:latin typeface="+mn-ea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090" y="2623961"/>
            <a:ext cx="9685820" cy="1610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88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981950" y="6356354"/>
            <a:ext cx="2057400" cy="365125"/>
          </a:xfrm>
        </p:spPr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97368" y="2996952"/>
            <a:ext cx="519725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.2</a:t>
            </a:r>
            <a:r>
              <a:rPr lang="ko-KR" altLang="en-US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다중선형회귀분석</a:t>
            </a:r>
            <a:endParaRPr lang="en-US" altLang="ko-KR" sz="40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387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다중선형회귀분석이란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2000" b="1" dirty="0" smtClean="0">
                <a:latin typeface="+mn-ea"/>
              </a:rPr>
              <a:t>다중선형회귀분석 소개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두 개 이상의 독립변수들과 하나의 종속변수의 관계를 분석하는 방법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단순회귀 분석을 확장한 것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0276" y="4714418"/>
            <a:ext cx="110592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 smtClean="0">
                <a:latin typeface="+mn-ea"/>
                <a:ea typeface="맑은 고딕" panose="020B0503020000020004" pitchFamily="50" charset="-127"/>
              </a:rPr>
              <a:t>※</a:t>
            </a:r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+mn-ea"/>
                <a:ea typeface="맑은 고딕" panose="020B0503020000020004" pitchFamily="50" charset="-127"/>
              </a:rPr>
              <a:t>종속변수</a:t>
            </a:r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(Dependent Variable)</a:t>
            </a:r>
          </a:p>
          <a:p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+mn-ea"/>
                <a:ea typeface="맑은 고딕" panose="020B0503020000020004" pitchFamily="50" charset="-127"/>
              </a:rPr>
              <a:t>독립변수의 특정한 값에 따른 그의 값을 예측하고자 하는 변수</a:t>
            </a:r>
            <a:endParaRPr lang="en-US" altLang="ko-KR" dirty="0" smtClean="0">
              <a:latin typeface="+mn-ea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 </a:t>
            </a:r>
          </a:p>
          <a:p>
            <a:r>
              <a:rPr lang="ko-KR" altLang="ko-KR" dirty="0" smtClean="0">
                <a:latin typeface="+mn-ea"/>
              </a:rPr>
              <a:t>※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독립변수</a:t>
            </a:r>
            <a:r>
              <a:rPr lang="en-US" altLang="ko-KR" dirty="0" smtClean="0">
                <a:latin typeface="+mn-ea"/>
              </a:rPr>
              <a:t>(Independent Variable)</a:t>
            </a:r>
          </a:p>
          <a:p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+mn-ea"/>
                <a:ea typeface="맑은 고딕" panose="020B0503020000020004" pitchFamily="50" charset="-127"/>
              </a:rPr>
              <a:t>다른 변수에 영향을 주고 그 변수의 값을 예측하려는 변수</a:t>
            </a:r>
            <a:endParaRPr lang="en-US" altLang="ko-KR" dirty="0" smtClean="0"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0645" y="2176425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ko-KR" altLang="en-US" sz="2000" b="1" dirty="0" smtClean="0">
                <a:latin typeface="+mn-ea"/>
              </a:rPr>
              <a:t>다중선형회귀분석 가정</a:t>
            </a:r>
            <a:endParaRPr lang="en-US" altLang="ko-KR" sz="2000" b="1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750276" y="2654881"/>
                <a:ext cx="11059286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</a:rPr>
                  <a:t>오차항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000" dirty="0" smtClean="0">
                    <a:latin typeface="+mn-ea"/>
                  </a:rPr>
                  <a:t>는 </a:t>
                </a:r>
                <a:r>
                  <a:rPr lang="en-US" altLang="ko-KR" sz="2000" dirty="0" smtClean="0">
                    <a:latin typeface="+mn-ea"/>
                  </a:rPr>
                  <a:t>n</a:t>
                </a:r>
                <a:r>
                  <a:rPr lang="ko-KR" altLang="en-US" sz="2000" dirty="0" smtClean="0">
                    <a:latin typeface="+mn-ea"/>
                  </a:rPr>
                  <a:t>개의 독립변수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000" b="0" i="0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sz="2000" dirty="0" smtClean="0">
                    <a:latin typeface="+mn-ea"/>
                  </a:rPr>
                  <a:t>의 각각에 독립적</a:t>
                </a:r>
                <a:r>
                  <a:rPr lang="en-US" altLang="ko-KR" sz="2000" dirty="0" smtClean="0">
                    <a:latin typeface="+mn-ea"/>
                  </a:rPr>
                  <a:t>. </a:t>
                </a:r>
                <a:r>
                  <a:rPr lang="ko-KR" altLang="en-US" sz="2000" dirty="0" smtClean="0">
                    <a:latin typeface="+mn-ea"/>
                  </a:rPr>
                  <a:t>즉</a:t>
                </a:r>
                <a:r>
                  <a:rPr lang="en-US" altLang="ko-KR" sz="2000" dirty="0" smtClean="0">
                    <a:latin typeface="+mn-ea"/>
                  </a:rPr>
                  <a:t>, </a:t>
                </a:r>
                <a:r>
                  <a:rPr lang="ko-KR" altLang="en-US" sz="2000" dirty="0" smtClean="0">
                    <a:latin typeface="+mn-ea"/>
                  </a:rPr>
                  <a:t>독립변수와 관련된 측정오차는 존재하지 않음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</a:rPr>
                  <a:t>오차항의 </a:t>
                </a:r>
                <a:r>
                  <a:rPr lang="ko-KR" altLang="en-US" sz="2000" dirty="0" err="1" smtClean="0">
                    <a:latin typeface="+mn-ea"/>
                  </a:rPr>
                  <a:t>기대값은</a:t>
                </a:r>
                <a:r>
                  <a:rPr lang="en-US" altLang="ko-KR" sz="2000" dirty="0" smtClean="0">
                    <a:latin typeface="+mn-ea"/>
                  </a:rPr>
                  <a:t>0</a:t>
                </a:r>
                <a:r>
                  <a:rPr lang="ko-KR" altLang="en-US" sz="2000" dirty="0" smtClean="0">
                    <a:latin typeface="+mn-ea"/>
                  </a:rPr>
                  <a:t>이며 일정한 분산을 갖는 정규분포를 이룸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</a:rPr>
                  <a:t>어떤 두 오차도 서로 상관이 없다</a:t>
                </a:r>
                <a:r>
                  <a:rPr lang="en-US" altLang="ko-KR" sz="2000" dirty="0" smtClean="0">
                    <a:latin typeface="+mn-ea"/>
                  </a:rPr>
                  <a:t>. </a:t>
                </a:r>
                <a:r>
                  <a:rPr lang="ko-KR" altLang="en-US" sz="2000" dirty="0" smtClean="0">
                    <a:latin typeface="+mn-ea"/>
                  </a:rPr>
                  <a:t>즉</a:t>
                </a:r>
                <a:r>
                  <a:rPr lang="en-US" altLang="ko-KR" sz="2000" dirty="0" smtClean="0">
                    <a:latin typeface="+mn-ea"/>
                  </a:rPr>
                  <a:t>, </a:t>
                </a:r>
                <a:r>
                  <a:rPr lang="ko-KR" altLang="en-US" sz="2000" dirty="0" smtClean="0">
                    <a:latin typeface="+mn-ea"/>
                  </a:rPr>
                  <a:t>그들의 </a:t>
                </a:r>
                <a:r>
                  <a:rPr lang="ko-KR" altLang="en-US" sz="2000" dirty="0" err="1" smtClean="0">
                    <a:latin typeface="+mn-ea"/>
                  </a:rPr>
                  <a:t>공분산은</a:t>
                </a:r>
                <a:r>
                  <a:rPr lang="en-US" altLang="ko-KR" sz="2000" dirty="0" smtClean="0">
                    <a:latin typeface="+mn-ea"/>
                  </a:rPr>
                  <a:t>0</a:t>
                </a:r>
                <a:r>
                  <a:rPr lang="ko-KR" altLang="en-US" sz="2000" dirty="0" smtClean="0">
                    <a:latin typeface="+mn-ea"/>
                  </a:rPr>
                  <a:t>임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</a:rPr>
                  <a:t>독립변수들은 서로 선형함수로 완전히 관련되어 있지 않음</a:t>
                </a:r>
                <a:endParaRPr lang="en-US" altLang="ko-KR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2654881"/>
                <a:ext cx="11059286" cy="1631216"/>
              </a:xfrm>
              <a:prstGeom prst="rect">
                <a:avLst/>
              </a:prstGeom>
              <a:blipFill rotWithShape="0">
                <a:blip r:embed="rId3"/>
                <a:stretch>
                  <a:fillRect l="-717" t="-4494" b="-74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3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다중선형회귀분석이란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3"/>
            </a:pPr>
            <a:r>
              <a:rPr lang="ko-KR" altLang="en-US" sz="2000" b="1" dirty="0" smtClean="0">
                <a:latin typeface="+mn-ea"/>
              </a:rPr>
              <a:t>다중선형회귀모델 식</a:t>
            </a:r>
            <a:endParaRPr lang="en-US" altLang="ko-KR" sz="2000" b="1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50276" y="1347375"/>
                <a:ext cx="11059286" cy="4401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ko-KR" sz="2000" i="1" dirty="0" smtClean="0">
                  <a:latin typeface="Cambria Math"/>
                </a:endParaRPr>
              </a:p>
              <a:p>
                <a:endParaRPr lang="en-US" altLang="ko-KR" sz="20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>
                          <a:latin typeface="Cambria Math"/>
                        </a:rPr>
                        <m:t>=</m:t>
                      </m:r>
                      <m:r>
                        <a:rPr lang="ko-KR" altLang="en-US" sz="2000" i="1">
                          <a:latin typeface="Cambria Math"/>
                        </a:rPr>
                        <m:t>𝛼</m:t>
                      </m:r>
                      <m:r>
                        <a:rPr lang="en-US" altLang="ko-KR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sz="200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ko-KR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sz="2000" i="1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altLang="ko-KR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/>
                        </a:rPr>
                        <m:t>+…+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sz="2000" i="1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−1</m:t>
                          </m:r>
                          <m:r>
                            <a:rPr lang="en-US" altLang="ko-KR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sz="2000" i="1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ko-KR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sz="2000" i="1"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en-US" altLang="ko-KR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</a:rPr>
                  <a:t>위 </a:t>
                </a:r>
                <a:r>
                  <a:rPr lang="ko-KR" altLang="en-US" sz="2000" dirty="0">
                    <a:latin typeface="+mn-ea"/>
                  </a:rPr>
                  <a:t>식은 </a:t>
                </a:r>
                <a:r>
                  <a:rPr lang="en-US" altLang="ko-KR" sz="2000" dirty="0" smtClean="0">
                    <a:latin typeface="+mn-ea"/>
                  </a:rPr>
                  <a:t>x</a:t>
                </a:r>
                <a:r>
                  <a:rPr lang="ko-KR" altLang="en-US" sz="2000" dirty="0" smtClean="0">
                    <a:latin typeface="+mn-ea"/>
                  </a:rPr>
                  <a:t>라는 독립변수들이 </a:t>
                </a:r>
                <a:r>
                  <a:rPr lang="en-US" altLang="ko-KR" sz="2000" dirty="0" smtClean="0">
                    <a:latin typeface="+mn-ea"/>
                  </a:rPr>
                  <a:t>y</a:t>
                </a:r>
                <a:r>
                  <a:rPr lang="ko-KR" altLang="en-US" sz="2000" dirty="0" smtClean="0">
                    <a:latin typeface="+mn-ea"/>
                  </a:rPr>
                  <a:t>라는 </a:t>
                </a:r>
                <a:r>
                  <a:rPr lang="ko-KR" altLang="en-US" sz="2000" dirty="0">
                    <a:latin typeface="+mn-ea"/>
                  </a:rPr>
                  <a:t>종속변수에 주는 영향력을 식으로 나타낸 </a:t>
                </a:r>
                <a:r>
                  <a:rPr lang="ko-KR" altLang="en-US" sz="2000" dirty="0" smtClean="0">
                    <a:latin typeface="+mn-ea"/>
                  </a:rPr>
                  <a:t>것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altLang="ko-KR" sz="2000" dirty="0" smtClean="0">
                    <a:latin typeface="+mn-ea"/>
                  </a:rPr>
                  <a:t> : 1~k</a:t>
                </a:r>
                <a:r>
                  <a:rPr lang="ko-KR" altLang="en-US" sz="2000" dirty="0" smtClean="0">
                    <a:latin typeface="+mn-ea"/>
                  </a:rPr>
                  <a:t>까지에 상수 값</a:t>
                </a:r>
                <a:r>
                  <a:rPr lang="en-US" altLang="ko-KR" sz="2000" dirty="0" smtClean="0">
                    <a:latin typeface="+mn-ea"/>
                  </a:rPr>
                  <a:t>(</a:t>
                </a:r>
                <a:r>
                  <a:rPr lang="ko-KR" altLang="en-US" sz="2000" dirty="0" smtClean="0">
                    <a:latin typeface="+mn-ea"/>
                  </a:rPr>
                  <a:t>여러 개 독립변수 중 </a:t>
                </a:r>
                <a:r>
                  <a:rPr lang="en-US" altLang="ko-KR" sz="2000" dirty="0" smtClean="0">
                    <a:latin typeface="+mn-ea"/>
                  </a:rPr>
                  <a:t>n</a:t>
                </a:r>
                <a:r>
                  <a:rPr lang="ko-KR" altLang="en-US" sz="2000" dirty="0" smtClean="0">
                    <a:latin typeface="+mn-ea"/>
                  </a:rPr>
                  <a:t>번째 독립변수를 뜻함</a:t>
                </a:r>
                <a:r>
                  <a:rPr lang="en-US" altLang="ko-KR" sz="2000" dirty="0" smtClean="0">
                    <a:latin typeface="+mn-ea"/>
                  </a:rPr>
                  <a:t>)</a:t>
                </a:r>
                <a:endParaRPr lang="en-US" altLang="ko-KR" sz="2000" dirty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+mn-ea"/>
                  </a:rPr>
                  <a:t> : i</a:t>
                </a:r>
                <a:r>
                  <a:rPr lang="ko-KR" altLang="en-US" sz="2000" dirty="0">
                    <a:latin typeface="+mn-ea"/>
                  </a:rPr>
                  <a:t>번째 관측치에 대한 종속변수의 값</a:t>
                </a:r>
                <a:endParaRPr lang="en-US" altLang="ko-KR" sz="2000" dirty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+mn-ea"/>
                  </a:rPr>
                  <a:t> : </a:t>
                </a:r>
                <a:r>
                  <a:rPr lang="ko-KR" altLang="en-US" sz="2000" dirty="0">
                    <a:latin typeface="+mn-ea"/>
                  </a:rPr>
                  <a:t>이미알려진 </a:t>
                </a:r>
                <a:r>
                  <a:rPr lang="ko-KR" altLang="en-US" sz="2000" dirty="0" smtClean="0">
                    <a:latin typeface="+mn-ea"/>
                  </a:rPr>
                  <a:t>독립변수의 </a:t>
                </a:r>
                <a:r>
                  <a:rPr lang="en-US" altLang="ko-KR" sz="2000" dirty="0" smtClean="0">
                    <a:latin typeface="+mn-ea"/>
                  </a:rPr>
                  <a:t>i</a:t>
                </a:r>
                <a:r>
                  <a:rPr lang="ko-KR" altLang="en-US" sz="2000" dirty="0">
                    <a:latin typeface="+mn-ea"/>
                  </a:rPr>
                  <a:t>번째 값</a:t>
                </a:r>
                <a:endParaRPr lang="en-US" altLang="ko-KR" sz="2000" dirty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ko-KR" altLang="en-US" sz="2000" i="1"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ko-KR" sz="2000" dirty="0">
                    <a:latin typeface="+mn-ea"/>
                  </a:rPr>
                  <a:t> : X</a:t>
                </a:r>
                <a:r>
                  <a:rPr lang="ko-KR" altLang="en-US" sz="2000" dirty="0">
                    <a:latin typeface="+mn-ea"/>
                  </a:rPr>
                  <a:t>값이 변해도 </a:t>
                </a:r>
                <a:r>
                  <a:rPr lang="en-US" altLang="ko-KR" sz="2000" dirty="0">
                    <a:latin typeface="+mn-ea"/>
                  </a:rPr>
                  <a:t>Y</a:t>
                </a:r>
                <a:r>
                  <a:rPr lang="ko-KR" altLang="en-US" sz="2000" dirty="0">
                    <a:latin typeface="+mn-ea"/>
                  </a:rPr>
                  <a:t>의 변동에는 영향을 주지 않는 회귀 계수</a:t>
                </a:r>
                <a:endParaRPr lang="en-US" altLang="ko-KR" sz="2000" dirty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ko-KR" altLang="en-US" sz="2000" i="1"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ko-KR" sz="2000" dirty="0">
                    <a:latin typeface="+mn-ea"/>
                  </a:rPr>
                  <a:t> : X</a:t>
                </a:r>
                <a:r>
                  <a:rPr lang="ko-KR" altLang="en-US" sz="2000" dirty="0">
                    <a:latin typeface="+mn-ea"/>
                  </a:rPr>
                  <a:t>의 영향력을 크기와 부호로 나타내 주는 회귀 계수, 독립변수 </a:t>
                </a:r>
                <a:r>
                  <a:rPr lang="en-US" altLang="ko-KR" sz="2000" dirty="0">
                    <a:latin typeface="+mn-ea"/>
                  </a:rPr>
                  <a:t>X</a:t>
                </a:r>
                <a:r>
                  <a:rPr lang="ko-KR" altLang="en-US" sz="2000" dirty="0">
                    <a:latin typeface="+mn-ea"/>
                  </a:rPr>
                  <a:t>의 기울기</a:t>
                </a:r>
                <a:endParaRPr lang="en-US" altLang="ko-KR" sz="2000" dirty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20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+mn-ea"/>
                  </a:rPr>
                  <a:t> : i</a:t>
                </a:r>
                <a:r>
                  <a:rPr lang="ko-KR" altLang="en-US" sz="2000" dirty="0">
                    <a:latin typeface="+mn-ea"/>
                  </a:rPr>
                  <a:t>번째 관측치에 대한 </a:t>
                </a:r>
                <a:r>
                  <a:rPr lang="ko-KR" altLang="en-US" sz="2000" dirty="0" err="1">
                    <a:latin typeface="+mn-ea"/>
                  </a:rPr>
                  <a:t>오차항</a:t>
                </a:r>
                <a:endParaRPr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347375"/>
                <a:ext cx="11059286" cy="4401205"/>
              </a:xfrm>
              <a:prstGeom prst="rect">
                <a:avLst/>
              </a:prstGeom>
              <a:blipFill rotWithShape="0">
                <a:blip r:embed="rId3"/>
                <a:stretch>
                  <a:fillRect l="-717" b="-1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9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다중선형회귀분석이란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4"/>
            </a:pPr>
            <a:r>
              <a:rPr lang="ko-KR" altLang="en-US" sz="2000" b="1" dirty="0" smtClean="0">
                <a:latin typeface="+mn-ea"/>
              </a:rPr>
              <a:t>회귀 계수 추정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수집된 데이터에 가장 적절한 회귀 직선을 구하는 것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방법으로는 </a:t>
            </a:r>
            <a:r>
              <a:rPr lang="ko-KR" altLang="en-US" sz="2000" dirty="0" err="1" smtClean="0">
                <a:latin typeface="+mn-ea"/>
              </a:rPr>
              <a:t>최소자승법이</a:t>
            </a:r>
            <a:r>
              <a:rPr lang="ko-KR" altLang="en-US" sz="2000" dirty="0" smtClean="0">
                <a:latin typeface="+mn-ea"/>
              </a:rPr>
              <a:t> 사용됨</a:t>
            </a:r>
            <a:endParaRPr lang="en-US" altLang="ko-KR" sz="20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0645" y="2157901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5"/>
            </a:pPr>
            <a:r>
              <a:rPr lang="ko-KR" altLang="en-US" sz="2000" b="1" dirty="0" err="1" smtClean="0">
                <a:latin typeface="+mn-ea"/>
              </a:rPr>
              <a:t>최소자승법</a:t>
            </a:r>
            <a:endParaRPr lang="en-US" altLang="ko-KR" sz="2000" b="1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750276" y="2661994"/>
                <a:ext cx="11059286" cy="30087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</a:rPr>
                  <a:t>잔차를 자승한 값들의 합이 최소가 되도록 </a:t>
                </a:r>
                <a:r>
                  <a:rPr lang="ko-KR" altLang="en-US" sz="2000" dirty="0" err="1" smtClean="0">
                    <a:latin typeface="+mn-ea"/>
                  </a:rPr>
                  <a:t>표본회귀식의</a:t>
                </a:r>
                <a:r>
                  <a:rPr lang="en-US" altLang="ko-KR" sz="2000" dirty="0" smtClean="0">
                    <a:latin typeface="+mn-ea"/>
                  </a:rPr>
                  <a:t>a</a:t>
                </a:r>
                <a:r>
                  <a:rPr lang="ko-KR" altLang="en-US" sz="2000" dirty="0" smtClean="0">
                    <a:latin typeface="+mn-ea"/>
                  </a:rPr>
                  <a:t>와 </a:t>
                </a:r>
                <a:r>
                  <a:rPr lang="en-US" altLang="ko-KR" sz="2000" dirty="0">
                    <a:latin typeface="+mn-ea"/>
                  </a:rPr>
                  <a:t>b</a:t>
                </a:r>
                <a:r>
                  <a:rPr lang="ko-KR" altLang="en-US" sz="2000" dirty="0" smtClean="0">
                    <a:latin typeface="+mn-ea"/>
                  </a:rPr>
                  <a:t>를 구하는 방법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2000">
                                  <a:latin typeface="Cambria Math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sz="200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00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b="0" i="1" smtClean="0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r>
                  <a:rPr lang="ko-KR" altLang="ko-KR" sz="2000" dirty="0">
                    <a:latin typeface="+mn-ea"/>
                    <a:ea typeface="맑은 고딕" panose="020B0503020000020004" pitchFamily="50" charset="-127"/>
                  </a:rPr>
                  <a:t>※</a:t>
                </a:r>
                <a:r>
                  <a:rPr lang="ko-KR" altLang="en-US" sz="2000" dirty="0" err="1" smtClean="0">
                    <a:latin typeface="+mn-ea"/>
                    <a:ea typeface="맑은 고딕" panose="020B0503020000020004" pitchFamily="50" charset="-127"/>
                  </a:rPr>
                  <a:t>잔차</a:t>
                </a:r>
                <a:r>
                  <a:rPr lang="en-US" altLang="ko-KR" sz="2000" dirty="0" smtClean="0">
                    <a:latin typeface="+mn-ea"/>
                    <a:ea typeface="맑은 고딕" panose="020B0503020000020004" pitchFamily="50" charset="-127"/>
                  </a:rPr>
                  <a:t>(Residual)</a:t>
                </a:r>
                <a:endParaRPr lang="en-US" altLang="ko-KR" sz="2000" dirty="0">
                  <a:latin typeface="+mn-ea"/>
                  <a:ea typeface="맑은 고딕" panose="020B0503020000020004" pitchFamily="50" charset="-127"/>
                </a:endParaRPr>
              </a:p>
              <a:p>
                <a:r>
                  <a:rPr lang="en-US" altLang="ko-KR" sz="2000" dirty="0">
                    <a:latin typeface="+mn-ea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2000" dirty="0" smtClean="0">
                    <a:latin typeface="+mn-ea"/>
                    <a:ea typeface="맑은 고딕" panose="020B0503020000020004" pitchFamily="50" charset="-127"/>
                  </a:rPr>
                  <a:t>독립변수 </a:t>
                </a:r>
                <a:r>
                  <a:rPr lang="en-US" altLang="ko-KR" sz="2000" dirty="0" smtClean="0">
                    <a:latin typeface="+mn-ea"/>
                    <a:ea typeface="맑은 고딕" panose="020B0503020000020004" pitchFamily="50" charset="-127"/>
                  </a:rPr>
                  <a:t>X</a:t>
                </a:r>
                <a:r>
                  <a:rPr lang="ko-KR" altLang="en-US" sz="2000" dirty="0" smtClean="0">
                    <a:latin typeface="+mn-ea"/>
                    <a:ea typeface="맑은 고딕" panose="020B0503020000020004" pitchFamily="50" charset="-127"/>
                  </a:rPr>
                  <a:t>의 값이 주어질 때 표본회귀선의 예측 값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000" i="1" smtClean="0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/>
                            <a:ea typeface="맑은 고딕" panose="020B0503020000020004" pitchFamily="50" charset="-127"/>
                          </a:rPr>
                          <m:t>𝑌</m:t>
                        </m:r>
                      </m:e>
                    </m:acc>
                  </m:oMath>
                </a14:m>
                <a:r>
                  <a:rPr lang="ko-KR" altLang="en-US" sz="2000" dirty="0" smtClean="0">
                    <a:latin typeface="+mn-ea"/>
                  </a:rPr>
                  <a:t>와 실제 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000" dirty="0" smtClean="0">
                    <a:latin typeface="+mn-ea"/>
                  </a:rPr>
                  <a:t>사이에 표본오차 때문에 발생하는 차이</a:t>
                </a:r>
                <a:endParaRPr lang="en-US" altLang="ko-KR" sz="2000" dirty="0" smtClean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>
                          <a:latin typeface="Cambria Math"/>
                        </a:rPr>
                        <m:t> </m:t>
                      </m:r>
                      <m:r>
                        <a:rPr lang="en-US" altLang="ko-KR" sz="2000" b="0" i="0" smtClean="0">
                          <a:latin typeface="Cambria Math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ko-KR" altLang="en-US" sz="2000" i="1">
                              <a:latin typeface="Cambria Math"/>
                              <a:ea typeface="맑은 고딕" panose="020B0503020000020004" pitchFamily="50" charset="-127"/>
                            </a:rPr>
                          </m:ctrlPr>
                        </m:accPr>
                        <m:e>
                          <m:r>
                            <a:rPr lang="en-US" altLang="ko-KR" sz="2000" i="1">
                              <a:latin typeface="Cambria Math"/>
                              <a:ea typeface="맑은 고딕" panose="020B0503020000020004" pitchFamily="50" charset="-127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2661994"/>
                <a:ext cx="11059286" cy="3008772"/>
              </a:xfrm>
              <a:prstGeom prst="rect">
                <a:avLst/>
              </a:prstGeom>
              <a:blipFill rotWithShape="0">
                <a:blip r:embed="rId3"/>
                <a:stretch>
                  <a:fillRect l="-717" t="-2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06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다중선형회귀분석이란</a:t>
            </a:r>
            <a:r>
              <a:rPr lang="en-US" altLang="ko-KR" sz="2400" b="1" dirty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6"/>
            </a:pPr>
            <a:r>
              <a:rPr lang="ko-KR" altLang="en-US" sz="2000" b="1" dirty="0">
                <a:latin typeface="+mn-ea"/>
              </a:rPr>
              <a:t>표본회귀계수 구하는 예</a:t>
            </a:r>
            <a:endParaRPr lang="en-US" altLang="ko-KR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48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44939" y="2198832"/>
              <a:ext cx="7102124" cy="2627716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77553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775531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77553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775531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</a:tblGrid>
                  <a:tr h="37058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dirty="0" smtClean="0"/>
                            <a:t>차종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dirty="0" smtClean="0"/>
                            <a:t>차량 가격</a:t>
                          </a:r>
                          <a:r>
                            <a:rPr lang="en-US" altLang="ko-KR" sz="1800" dirty="0" smtClean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8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800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ko-KR" sz="1800" b="1" i="1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800" dirty="0" smtClean="0"/>
                            <a:t>)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dirty="0" smtClean="0"/>
                            <a:t>광고비</a:t>
                          </a:r>
                          <a:r>
                            <a:rPr lang="en-US" altLang="ko-KR" sz="1800" dirty="0" smtClean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8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800" b="1" i="1" smtClean="0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ko-KR" sz="1800" b="1" i="1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800" dirty="0" smtClean="0"/>
                            <a:t>)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dirty="0" smtClean="0"/>
                            <a:t>판매액</a:t>
                          </a:r>
                          <a:r>
                            <a:rPr lang="en-US" altLang="ko-KR" sz="1800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1" i="1" smtClean="0">
                                  <a:latin typeface="Cambria Math"/>
                                </a:rPr>
                                <m:t>𝒚</m:t>
                              </m:r>
                            </m:oMath>
                          </a14:m>
                          <a:r>
                            <a:rPr lang="en-US" altLang="ko-KR" sz="1800" dirty="0" smtClean="0"/>
                            <a:t>)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58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A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9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58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B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18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7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58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C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17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17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58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D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11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27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58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E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8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35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58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F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21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44939" y="2198832"/>
              <a:ext cx="7102124" cy="2627716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77553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177553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177553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  <a:gridCol w="177553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3"/>
                        </a:ext>
                      </a:extLst>
                    </a:gridCol>
                  </a:tblGrid>
                  <a:tr h="3753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dirty="0" smtClean="0"/>
                            <a:t>차종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>
                        <a:blipFill rotWithShape="0">
                          <a:blip r:embed="rId3"/>
                          <a:stretch>
                            <a:fillRect l="-100687" t="-6452" r="-200687" b="-6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>
                        <a:blipFill rotWithShape="0">
                          <a:blip r:embed="rId3"/>
                          <a:stretch>
                            <a:fillRect l="-200000" t="-6452" r="-100000" b="-6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>
                        <a:blipFill rotWithShape="0">
                          <a:blip r:embed="rId3"/>
                          <a:stretch>
                            <a:fillRect l="-301031" t="-6452" r="-344" b="-6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3753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A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9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753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B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18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7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3753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C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17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17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  <a:tr h="3753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D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11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27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4"/>
                      </a:ext>
                    </a:extLst>
                  </a:tr>
                  <a:tr h="3753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E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8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35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5"/>
                      </a:ext>
                    </a:extLst>
                  </a:tr>
                  <a:tr h="3753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F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21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직사각형 15"/>
          <p:cNvSpPr/>
          <p:nvPr/>
        </p:nvSpPr>
        <p:spPr>
          <a:xfrm>
            <a:off x="2544909" y="1347375"/>
            <a:ext cx="71805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000" b="1" dirty="0" smtClean="0">
              <a:latin typeface="+mn-ea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차량가격</a:t>
            </a: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,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광고비와 판매액                         </a:t>
            </a: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단위 </a:t>
            </a: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: 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백만 원</a:t>
            </a: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)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697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다중선형회귀분석이란</a:t>
            </a:r>
            <a:r>
              <a:rPr lang="en-US" altLang="ko-KR" sz="2400" b="1" dirty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6"/>
            </a:pPr>
            <a:r>
              <a:rPr lang="ko-KR" altLang="en-US" sz="2000" b="1" dirty="0">
                <a:latin typeface="+mn-ea"/>
              </a:rPr>
              <a:t>표본회귀계수 구하는 예</a:t>
            </a:r>
            <a:endParaRPr lang="en-US" altLang="ko-KR" sz="2000" b="1" dirty="0">
              <a:solidFill>
                <a:srgbClr val="FF000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27445" y="1219462"/>
              <a:ext cx="9537110" cy="2994825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6701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86701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86701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867010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867010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867010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867010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  <a:gridCol w="867010">
                      <a:extLst>
                        <a:ext uri="{9D8B030D-6E8A-4147-A177-3AD203B41FA5}">
                          <a16:colId xmlns:a16="http://schemas.microsoft.com/office/drawing/2014/main" xmlns="" val="20007"/>
                        </a:ext>
                      </a:extLst>
                    </a:gridCol>
                    <a:gridCol w="867010">
                      <a:extLst>
                        <a:ext uri="{9D8B030D-6E8A-4147-A177-3AD203B41FA5}">
                          <a16:colId xmlns:a16="http://schemas.microsoft.com/office/drawing/2014/main" xmlns="" val="20008"/>
                        </a:ext>
                      </a:extLst>
                    </a:gridCol>
                    <a:gridCol w="867010">
                      <a:extLst>
                        <a:ext uri="{9D8B030D-6E8A-4147-A177-3AD203B41FA5}">
                          <a16:colId xmlns:a16="http://schemas.microsoft.com/office/drawing/2014/main" xmlns="" val="20009"/>
                        </a:ext>
                      </a:extLst>
                    </a:gridCol>
                    <a:gridCol w="867010">
                      <a:extLst>
                        <a:ext uri="{9D8B030D-6E8A-4147-A177-3AD203B41FA5}">
                          <a16:colId xmlns:a16="http://schemas.microsoft.com/office/drawing/2014/main" xmlns="" val="20010"/>
                        </a:ext>
                      </a:extLst>
                    </a:gridCol>
                  </a:tblGrid>
                  <a:tr h="331639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1" i="1" smtClean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5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altLang="ko-KR" sz="1500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1" i="1" smtClean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5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altLang="ko-KR" sz="1500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ko-KR" sz="1500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5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5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500" b="1" i="1" smtClean="0">
                                        <a:latin typeface="Cambria Math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5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5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5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500" b="1" i="1" smtClean="0">
                                        <a:latin typeface="Cambria Math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5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5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5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500" b="1" i="1" smtClean="0">
                                        <a:latin typeface="Cambria Math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5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5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altLang="ko-KR" sz="150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50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500" b="1" i="1" smtClean="0">
                                                <a:latin typeface="Cambria Math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500" b="1" i="1" smtClean="0"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  <m:r>
                                              <a:rPr lang="en-US" altLang="ko-KR" sz="1500" b="1" i="1" smtClean="0">
                                                <a:latin typeface="Cambria Math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  <m:sup>
                                    <m:r>
                                      <a:rPr lang="en-US" altLang="ko-KR" sz="15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5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5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altLang="ko-KR" sz="150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50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500" b="1" i="1" smtClean="0">
                                                <a:latin typeface="Cambria Math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500" b="1" i="1" smtClean="0">
                                                <a:latin typeface="Cambria Math"/>
                                              </a:rPr>
                                              <m:t>𝟐</m:t>
                                            </m:r>
                                            <m:r>
                                              <a:rPr lang="en-US" altLang="ko-KR" sz="1500" b="1" i="1" smtClean="0">
                                                <a:latin typeface="Cambria Math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  <m:sup>
                                    <m:r>
                                      <a:rPr lang="en-US" altLang="ko-KR" sz="15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5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5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5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500" b="1" i="1" smtClean="0">
                                        <a:latin typeface="Cambria Math"/>
                                      </a:rPr>
                                      <m:t>∗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5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5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500" b="1" i="1" smtClean="0">
                                        <a:latin typeface="Cambria Math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5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5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5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500" b="1" i="1" smtClean="0">
                                        <a:latin typeface="Cambria Math"/>
                                      </a:rPr>
                                      <m:t>∗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5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5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500" b="1" i="1" smtClean="0">
                                        <a:latin typeface="Cambria Math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5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5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5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500" b="1" i="1" smtClean="0">
                                        <a:latin typeface="Cambria Math"/>
                                      </a:rPr>
                                      <m:t>∗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5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5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altLang="ko-KR" sz="1500" b="1" i="1" smtClean="0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500" b="1" i="1" smtClean="0">
                                        <a:latin typeface="Cambria Math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500" dirty="0"/>
                        </a:p>
                      </a:txBody>
                      <a:tcPr marL="101069" marR="101069" marT="50534" marB="50534" anchor="ctr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13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9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20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-5.5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1.33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7.67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1.78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7.33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42.17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10.22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18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7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22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-0.5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3.33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5.67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11.11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1.67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2.83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18.89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17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17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30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-1.5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6.67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2.33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44.44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-3.5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15.56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20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11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27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0.67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0.67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0.44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0.44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22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8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35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2.33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7.33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12.25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5.44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8.17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25.67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17.11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21</a:t>
                          </a:r>
                          <a:endParaRPr lang="ko-KR" altLang="en-US" sz="15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10</a:t>
                          </a:r>
                          <a:endParaRPr lang="ko-KR" altLang="en-US" sz="15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32</a:t>
                          </a:r>
                          <a:endParaRPr lang="ko-KR" altLang="en-US" sz="15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0.33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4.33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6.25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0.11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0.83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10.83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1.44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166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0</a:t>
                          </a:r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53.5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63.33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-9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25.67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326410">
                    <a:tc gridSpan="11"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150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5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5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1500" b="0" i="1" smtClean="0">
                                    <a:latin typeface="Cambria Math"/>
                                  </a:rPr>
                                  <m:t>=18.5,   </m:t>
                                </m:r>
                                <m:sSub>
                                  <m:sSubPr>
                                    <m:ctrlPr>
                                      <a:rPr lang="en-US" altLang="ko-KR" sz="15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1500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5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5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1500" b="0" i="1" smtClean="0">
                                    <a:latin typeface="Cambria Math"/>
                                  </a:rPr>
                                  <m:t>=10.33,   </m:t>
                                </m:r>
                                <m:sSub>
                                  <m:sSubPr>
                                    <m:ctrlPr>
                                      <a:rPr lang="en-US" altLang="ko-KR" sz="15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1500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5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500" b="0" i="1" smtClean="0">
                                        <a:latin typeface="Cambria Math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altLang="ko-KR" sz="1500" b="0" i="1" smtClean="0">
                                    <a:latin typeface="Cambria Math"/>
                                  </a:rPr>
                                  <m:t>=27.67</m:t>
                                </m:r>
                                <m:sSup>
                                  <m:sSupPr>
                                    <m:ctrlPr>
                                      <a:rPr lang="en-US" altLang="ko-KR" sz="1500" i="1" dirty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500" i="1" dirty="0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500" b="0" i="1" dirty="0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500" b="0" i="1" dirty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1500" b="0" i="1" dirty="0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500" b="0" i="1" dirty="0" smtClean="0">
                                        <a:latin typeface="Cambria Math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ko-KR" sz="1500" b="0" i="1" dirty="0" smtClean="0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ko-KR" sz="1500" i="1" dirty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500" i="1" dirty="0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500" b="0" i="1" dirty="0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500" b="0" i="1" dirty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1500" b="0" i="1" dirty="0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500" b="0" i="1" dirty="0" smtClean="0">
                                        <a:latin typeface="Cambria Math"/>
                                      </a:rPr>
                                      <m:t> </m:t>
                                    </m:r>
                                  </m:sup>
                                </m:sSup>
                                <m:r>
                                  <a:rPr lang="en-US" altLang="ko-KR" sz="1500" b="0" i="1" dirty="0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500" b="0" i="1" dirty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1500" b="0" i="1" dirty="0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500" b="0" i="1" dirty="0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500" b="0" i="1" dirty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1500" b="0" i="1" dirty="0" smtClean="0">
                                    <a:latin typeface="Cambria Math"/>
                                  </a:rPr>
                                  <m:t>,   </m:t>
                                </m:r>
                                <m:sSup>
                                  <m:sSupPr>
                                    <m:ctrlPr>
                                      <a:rPr lang="en-US" altLang="ko-KR" sz="1500" i="1" dirty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500" i="1" dirty="0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500" b="0" i="1" dirty="0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500" b="0" i="1" dirty="0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500" b="0" i="1" dirty="0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500" b="0" i="1" dirty="0" smtClean="0">
                                        <a:latin typeface="Cambria Math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ko-KR" sz="1500" b="0" i="1" dirty="0" smtClean="0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ko-KR" sz="1500" i="1" dirty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500" i="1" dirty="0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500" b="0" i="1" dirty="0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500" b="0" i="1" dirty="0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500" b="0" i="1" dirty="0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500" b="0" i="1" dirty="0" smtClean="0">
                                        <a:latin typeface="Cambria Math"/>
                                      </a:rPr>
                                      <m:t> </m:t>
                                    </m:r>
                                  </m:sup>
                                </m:sSup>
                                <m:r>
                                  <a:rPr lang="en-US" altLang="ko-KR" sz="1500" b="0" i="1" dirty="0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500" b="0" i="1" dirty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1500" b="0" i="1" dirty="0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500" b="0" i="1" dirty="0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500" b="0" i="1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1500" b="0" i="1" dirty="0" smtClean="0">
                                    <a:latin typeface="Cambria Math"/>
                                  </a:rPr>
                                  <m:t>,   </m:t>
                                </m:r>
                                <m:sSup>
                                  <m:sSupPr>
                                    <m:ctrlPr>
                                      <a:rPr lang="en-US" altLang="ko-KR" sz="1500" i="1" dirty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500" i="1" dirty="0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500" b="0" i="1" dirty="0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500" b="0" i="1" dirty="0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500" b="0" i="1" dirty="0" smtClean="0">
                                        <a:latin typeface="Cambria Math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ko-KR" sz="1500" b="0" i="1" dirty="0" smtClean="0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ko-KR" sz="1500" i="1" dirty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500" i="1" dirty="0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500" b="0" i="1" dirty="0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500" b="0" i="1" dirty="0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500" b="0" i="1" dirty="0" smtClean="0">
                                        <a:latin typeface="Cambria Math"/>
                                      </a:rPr>
                                      <m:t> </m:t>
                                    </m:r>
                                  </m:sup>
                                </m:sSup>
                                <m:r>
                                  <a:rPr lang="en-US" altLang="ko-KR" sz="1500" b="0" i="1" dirty="0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500" b="0" i="1" dirty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1500" b="0" i="1" dirty="0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500" b="0" i="1" dirty="0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500" b="0" i="1" dirty="0" smtClean="0">
                                        <a:latin typeface="Cambria Math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R" altLang="en-US" sz="16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en-US" altLang="ko-KR" sz="1600" dirty="0" smtClean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altLang="ko-K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altLang="ko-K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27445" y="1219462"/>
              <a:ext cx="9537110" cy="2994825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6701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86701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86701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  <a:gridCol w="86701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3"/>
                        </a:ext>
                      </a:extLst>
                    </a:gridCol>
                    <a:gridCol w="86701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4"/>
                        </a:ext>
                      </a:extLst>
                    </a:gridCol>
                    <a:gridCol w="86701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5"/>
                        </a:ext>
                      </a:extLst>
                    </a:gridCol>
                    <a:gridCol w="86701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6"/>
                        </a:ext>
                      </a:extLst>
                    </a:gridCol>
                    <a:gridCol w="86701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7"/>
                        </a:ext>
                      </a:extLst>
                    </a:gridCol>
                    <a:gridCol w="86701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8"/>
                        </a:ext>
                      </a:extLst>
                    </a:gridCol>
                    <a:gridCol w="86701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9"/>
                        </a:ext>
                      </a:extLst>
                    </a:gridCol>
                    <a:gridCol w="86701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10"/>
                        </a:ext>
                      </a:extLst>
                    </a:gridCol>
                  </a:tblGrid>
                  <a:tr h="35748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>
                        <a:blipFill rotWithShape="0">
                          <a:blip r:embed="rId3"/>
                          <a:stretch>
                            <a:fillRect t="-1695" r="-1003521" b="-7389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>
                        <a:blipFill rotWithShape="0">
                          <a:blip r:embed="rId3"/>
                          <a:stretch>
                            <a:fillRect l="-99301" t="-1695" r="-896503" b="-7389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>
                        <a:blipFill rotWithShape="0">
                          <a:blip r:embed="rId3"/>
                          <a:stretch>
                            <a:fillRect l="-200704" t="-1695" r="-802817" b="-7389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0">
                          <a:blip r:embed="rId3"/>
                          <a:stretch>
                            <a:fillRect l="-300704" t="-1695" r="-702817" b="-7389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0">
                          <a:blip r:embed="rId3"/>
                          <a:stretch>
                            <a:fillRect l="-397902" t="-1695" r="-597902" b="-7389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0">
                          <a:blip r:embed="rId3"/>
                          <a:stretch>
                            <a:fillRect l="-501408" t="-1695" r="-502113" b="-7389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0">
                          <a:blip r:embed="rId3"/>
                          <a:stretch>
                            <a:fillRect l="-597203" t="-1695" r="-398601" b="-7389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0">
                          <a:blip r:embed="rId3"/>
                          <a:stretch>
                            <a:fillRect l="-702113" t="-1695" r="-301408" b="-7389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0">
                          <a:blip r:embed="rId3"/>
                          <a:stretch>
                            <a:fillRect l="-802113" t="-1695" r="-201408" b="-7389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0">
                          <a:blip r:embed="rId3"/>
                          <a:stretch>
                            <a:fillRect l="-895804" t="-1695" r="-100000" b="-7389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0">
                          <a:blip r:embed="rId3"/>
                          <a:stretch>
                            <a:fillRect l="-1002817" t="-1695" r="-704" b="-7389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32966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13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9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20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-5.5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1.33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7.67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1.78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7.33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42.17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10.22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2966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18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7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22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-0.5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3.33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5.67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11.11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1.67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2.83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18.89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32966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17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17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30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-1.5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6.67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2.33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44.44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-3.5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15.56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  <a:tr h="32966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20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11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27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0.67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0.67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0.44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0.44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4"/>
                      </a:ext>
                    </a:extLst>
                  </a:tr>
                  <a:tr h="32966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22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8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35</a:t>
                          </a:r>
                          <a:endParaRPr lang="ko-KR" altLang="en-US" sz="15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2.33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7.33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12.25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5.44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8.17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25.67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17.11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5"/>
                      </a:ext>
                    </a:extLst>
                  </a:tr>
                  <a:tr h="32966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21</a:t>
                          </a:r>
                          <a:endParaRPr lang="ko-KR" altLang="en-US" sz="15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10</a:t>
                          </a:r>
                          <a:endParaRPr lang="ko-KR" altLang="en-US" sz="15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32</a:t>
                          </a:r>
                          <a:endParaRPr lang="ko-KR" altLang="en-US" sz="15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0.33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4.33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6.25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0.11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0.83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10.83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</a:t>
                          </a:r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1.44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6"/>
                      </a:ext>
                    </a:extLst>
                  </a:tr>
                  <a:tr h="32966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166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 smtClean="0"/>
                            <a:t>0</a:t>
                          </a:r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53.5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63.33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-9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25.67</a:t>
                          </a:r>
                          <a:endParaRPr lang="en-US" altLang="ko-KR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7"/>
                      </a:ext>
                    </a:extLst>
                  </a:tr>
                  <a:tr h="329668">
                    <a:tc gridSpan="11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t="-812963" r="-64" b="-555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R" altLang="en-US" sz="16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en-US" altLang="ko-KR" sz="1600" dirty="0" smtClean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altLang="ko-K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altLang="ko-K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322845" y="4192944"/>
                <a:ext cx="9547405" cy="19690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∗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nary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 </m:t>
                                  </m:r>
                                </m:sup>
                              </m:sSup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i="1" smtClean="0">
                                      <a:latin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∗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subHide m:val="on"/>
                                              <m:supHide m:val="on"/>
                                              <m:ctrlPr>
                                                <a:rPr lang="en-US" altLang="ko-KR" b="0" i="1" smtClean="0">
                                                  <a:latin typeface="Cambria Math"/>
                                                </a:rPr>
                                              </m:ctrlPr>
                                            </m:naryPr>
                                            <m:sub/>
                                            <m:sup/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ko-KR" i="1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i="1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i="1">
                                                          <a:latin typeface="Cambria Math"/>
                                                        </a:rPr>
                                                        <m:t>1</m:t>
                                                      </m:r>
                                                      <m:r>
                                                        <a:rPr lang="en-US" altLang="ko-KR" i="1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p>
                                                  <m:r>
                                                    <a:rPr lang="en-US" altLang="ko-KR" i="1">
                                                      <a:latin typeface="Cambria Math"/>
                                                    </a:rPr>
                                                    <m:t>∗</m:t>
                                                  </m:r>
                                                </m:sup>
                                              </m:sSup>
                                              <m:sSup>
                                                <m:sSupPr>
                                                  <m:ctrlPr>
                                                    <a:rPr lang="en-US" altLang="ko-KR" i="1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i="1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i="1">
                                                          <a:latin typeface="Cambria Math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altLang="ko-KR" i="1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p>
                                                  <m:r>
                                                    <a:rPr lang="en-US" altLang="ko-KR" i="1">
                                                      <a:latin typeface="Cambria Math"/>
                                                    </a:rPr>
                                                    <m:t>∗</m:t>
                                                  </m:r>
                                                </m:sup>
                                              </m:sSup>
                                            </m:e>
                                          </m:nary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</a:rPr>
                            <m:t>63.33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77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/>
                            </a:rPr>
                            <m:t>−(−9)(25.67)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53.5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63.33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(−9)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b="0" i="1" smtClean="0">
                          <a:latin typeface="Cambria Math"/>
                        </a:rPr>
                        <m:t>=1.5444</m:t>
                      </m:r>
                    </m:oMath>
                  </m:oMathPara>
                </a14:m>
                <a:endParaRPr lang="en-US" altLang="ko-KR" dirty="0" smtClean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∗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nary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  <m:sup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 </m:t>
                                  </m:r>
                                </m:sup>
                              </m:sSup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1</m:t>
                                      </m:r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∗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sup>
                                  </m:sSup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subHide m:val="on"/>
                                              <m:supHide m:val="on"/>
                                              <m:ctrlP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</m:ctrlPr>
                                            </m:naryPr>
                                            <m:sub/>
                                            <m:sup/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ko-KR" i="1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i="1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i="1">
                                                          <a:latin typeface="Cambria Math"/>
                                                        </a:rPr>
                                                        <m:t>1</m:t>
                                                      </m:r>
                                                      <m:r>
                                                        <a:rPr lang="en-US" altLang="ko-KR" i="1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p>
                                                  <m:r>
                                                    <a:rPr lang="en-US" altLang="ko-KR" i="1">
                                                      <a:latin typeface="Cambria Math"/>
                                                    </a:rPr>
                                                    <m:t>∗</m:t>
                                                  </m:r>
                                                </m:sup>
                                              </m:sSup>
                                              <m:sSup>
                                                <m:sSupPr>
                                                  <m:ctrlPr>
                                                    <a:rPr lang="en-US" altLang="ko-KR" i="1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i="1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i="1">
                                                          <a:latin typeface="Cambria Math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altLang="ko-KR" i="1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p>
                                                  <m:r>
                                                    <a:rPr lang="en-US" altLang="ko-KR" i="1">
                                                      <a:latin typeface="Cambria Math"/>
                                                    </a:rPr>
                                                    <m:t>∗</m:t>
                                                  </m:r>
                                                </m:sup>
                                              </m:sSup>
                                            </m:e>
                                          </m:nary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</a:rPr>
                            <m:t>53</m:t>
                          </m:r>
                          <m:r>
                            <a:rPr lang="en-US" altLang="ko-KR" i="1">
                              <a:latin typeface="Cambria Math"/>
                            </a:rPr>
                            <m:t>.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5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25.67</m:t>
                              </m:r>
                            </m:e>
                          </m:d>
                          <m:r>
                            <a:rPr lang="en-US" altLang="ko-KR" i="1">
                              <a:latin typeface="Cambria Math"/>
                            </a:rPr>
                            <m:t>−(−9)(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7</m:t>
                          </m:r>
                          <m:r>
                            <a:rPr lang="en-US" altLang="ko-KR" i="1">
                              <a:latin typeface="Cambria Math"/>
                            </a:rPr>
                            <m:t>7)</m:t>
                          </m:r>
                        </m:num>
                        <m:den>
                          <m:r>
                            <a:rPr lang="en-US" altLang="ko-KR" i="1">
                              <a:latin typeface="Cambria Math"/>
                            </a:rPr>
                            <m:t>53.5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63.33</m:t>
                              </m:r>
                            </m:e>
                          </m:d>
                          <m:r>
                            <a:rPr lang="en-US" altLang="ko-KR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(−9)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r>
                        <a:rPr lang="en-US" altLang="ko-KR" b="0" i="1" smtClean="0">
                          <a:latin typeface="Cambria Math"/>
                        </a:rPr>
                        <m:t>0.6248</m:t>
                      </m:r>
                    </m:oMath>
                  </m:oMathPara>
                </a14:m>
                <a:endParaRPr lang="en-US" altLang="ko-KR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𝑎</m:t>
                      </m:r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ko-KR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=27.67−1.5444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18.5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−0.6248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10.33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=−7.3537</m:t>
                      </m:r>
                    </m:oMath>
                  </m:oMathPara>
                </a14:m>
                <a:endParaRPr lang="en-US" altLang="ko-KR" dirty="0" smtClean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=−7.3537+1.5444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+0.6248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845" y="4192944"/>
                <a:ext cx="9547405" cy="1969001"/>
              </a:xfrm>
              <a:prstGeom prst="rect">
                <a:avLst/>
              </a:prstGeom>
              <a:blipFill rotWithShape="0">
                <a:blip r:embed="rId4"/>
                <a:stretch>
                  <a:fillRect b="-9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83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1. </a:t>
            </a:r>
            <a:r>
              <a:rPr lang="ko-KR" altLang="en-US" sz="2400" b="1" dirty="0" smtClean="0">
                <a:latin typeface="+mn-ea"/>
              </a:rPr>
              <a:t>강의 개요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83702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Both"/>
            </a:pPr>
            <a:r>
              <a:rPr lang="ko-KR" altLang="en-US" sz="2000" dirty="0" smtClean="0">
                <a:latin typeface="+mn-ea"/>
              </a:rPr>
              <a:t>단일선형회귀분석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소개</a:t>
            </a:r>
            <a:endParaRPr lang="en-US" altLang="ko-KR" sz="2000" dirty="0" smtClean="0">
              <a:latin typeface="+mn-ea"/>
            </a:endParaRPr>
          </a:p>
          <a:p>
            <a:pPr marL="457200" indent="-457200">
              <a:buAutoNum type="arabicParenBoth"/>
            </a:pPr>
            <a:r>
              <a:rPr lang="ko-KR" altLang="en-US" sz="2000" dirty="0" smtClean="0">
                <a:latin typeface="+mn-ea"/>
              </a:rPr>
              <a:t>적합도 검증 방법 소개</a:t>
            </a:r>
            <a:endParaRPr lang="en-US" altLang="ko-KR" sz="2000" dirty="0" smtClean="0">
              <a:latin typeface="+mn-ea"/>
            </a:endParaRPr>
          </a:p>
          <a:p>
            <a:pPr marL="457200" indent="-457200">
              <a:buAutoNum type="arabicParenBoth"/>
            </a:pPr>
            <a:r>
              <a:rPr lang="ko-KR" altLang="en-US" sz="2000" dirty="0" smtClean="0">
                <a:latin typeface="+mn-ea"/>
              </a:rPr>
              <a:t>성능평가 방법 소개</a:t>
            </a:r>
            <a:endParaRPr lang="en-US" altLang="ko-KR" sz="2000" dirty="0" smtClean="0">
              <a:latin typeface="+mn-ea"/>
            </a:endParaRPr>
          </a:p>
          <a:p>
            <a:pPr marL="457200" indent="-457200">
              <a:buAutoNum type="arabicParenBoth"/>
            </a:pPr>
            <a:r>
              <a:rPr lang="ko-KR" altLang="en-US" sz="2000" dirty="0" smtClean="0">
                <a:latin typeface="+mn-ea"/>
              </a:rPr>
              <a:t>단일선형회귀분석 실습 </a:t>
            </a:r>
            <a:r>
              <a:rPr lang="en-US" altLang="ko-KR" sz="2000" dirty="0" smtClean="0">
                <a:latin typeface="+mn-ea"/>
              </a:rPr>
              <a:t>– Basic 1</a:t>
            </a:r>
          </a:p>
          <a:p>
            <a:pPr marL="457200" indent="-457200">
              <a:buAutoNum type="arabicParenBoth"/>
            </a:pPr>
            <a:r>
              <a:rPr lang="ko-KR" altLang="en-US" sz="2000" dirty="0">
                <a:latin typeface="+mn-ea"/>
              </a:rPr>
              <a:t>단일선형회귀분석 </a:t>
            </a:r>
            <a:r>
              <a:rPr lang="ko-KR" altLang="en-US" sz="2000" dirty="0" smtClean="0">
                <a:latin typeface="+mn-ea"/>
              </a:rPr>
              <a:t>실습 </a:t>
            </a:r>
            <a:r>
              <a:rPr lang="en-US" altLang="ko-KR" sz="2000" dirty="0" smtClean="0">
                <a:latin typeface="+mn-ea"/>
              </a:rPr>
              <a:t>– Basic 2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0645" y="843282"/>
            <a:ext cx="114841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1) </a:t>
            </a:r>
            <a:r>
              <a:rPr lang="ko-KR" altLang="en-US" sz="2000" b="1" dirty="0" err="1" smtClean="0">
                <a:latin typeface="+mn-ea"/>
              </a:rPr>
              <a:t>파이썬</a:t>
            </a:r>
            <a:r>
              <a:rPr lang="ko-KR" altLang="en-US" sz="2000" b="1" dirty="0" smtClean="0">
                <a:latin typeface="+mn-ea"/>
              </a:rPr>
              <a:t> 기계학</a:t>
            </a:r>
            <a:r>
              <a:rPr lang="ko-KR" altLang="en-US" sz="2000" b="1" dirty="0">
                <a:latin typeface="+mn-ea"/>
              </a:rPr>
              <a:t>습</a:t>
            </a:r>
            <a:r>
              <a:rPr lang="ko-KR" altLang="en-US" sz="2000" b="1" dirty="0" smtClean="0">
                <a:latin typeface="+mn-ea"/>
              </a:rPr>
              <a:t> 패키지 </a:t>
            </a:r>
            <a:r>
              <a:rPr lang="en-US" altLang="ko-KR" sz="2000" b="1" dirty="0" err="1" smtClean="0">
                <a:latin typeface="+mn-ea"/>
              </a:rPr>
              <a:t>Sklearn</a:t>
            </a:r>
            <a:r>
              <a:rPr lang="ko-KR" altLang="en-US" sz="2000" b="1" dirty="0" smtClean="0">
                <a:latin typeface="+mn-ea"/>
              </a:rPr>
              <a:t>를 이용한 단일선형회귀분석 방법 학습 </a:t>
            </a: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014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>
                <a:latin typeface="+mn-ea"/>
              </a:rPr>
              <a:t>적합도 검증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ko-KR" altLang="en-US" sz="2000" b="1" dirty="0" smtClean="0">
                <a:latin typeface="+mn-ea"/>
              </a:rPr>
              <a:t>적합도 검증이란</a:t>
            </a:r>
            <a:r>
              <a:rPr lang="en-US" altLang="ko-KR" sz="2000" b="1" dirty="0" smtClean="0">
                <a:latin typeface="+mn-ea"/>
              </a:rPr>
              <a:t>?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표본자료를 사용하여 구한 표본회귀식이 종속변수의 값을 어느 정도 정확하게 예측할 수 있는가의 정도를 검증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두 개 이상의 변수 값들이 표본회귀선 주위에 몰려 있으면 종속변수의 실제 값과 예측 값 차이인 </a:t>
            </a:r>
            <a:r>
              <a:rPr lang="ko-KR" altLang="en-US" sz="2000" dirty="0" err="1" smtClean="0">
                <a:latin typeface="+mn-ea"/>
              </a:rPr>
              <a:t>잔차가</a:t>
            </a:r>
            <a:r>
              <a:rPr lang="ko-KR" altLang="en-US" sz="2000" dirty="0" smtClean="0">
                <a:latin typeface="+mn-ea"/>
              </a:rPr>
              <a:t> 줄어들어 예측의 정확성이 높아짐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0645" y="2778536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ko-KR" altLang="en-US" sz="2000" b="1" dirty="0" smtClean="0">
                <a:latin typeface="+mn-ea"/>
              </a:rPr>
              <a:t>적합도 검증 방법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0276" y="3242078"/>
            <a:ext cx="11059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추정의 표준오차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결정계수</a:t>
            </a:r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276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>
                <a:latin typeface="+mn-ea"/>
              </a:rPr>
              <a:t>적합도 검증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3"/>
            </a:pPr>
            <a:r>
              <a:rPr lang="ko-KR" altLang="en-US" sz="2000" b="1" dirty="0">
                <a:latin typeface="+mn-ea"/>
              </a:rPr>
              <a:t>추정의 표준오차</a:t>
            </a:r>
            <a:r>
              <a:rPr lang="en-US" altLang="ko-KR" sz="2000" b="1" dirty="0">
                <a:latin typeface="+mn-ea"/>
              </a:rPr>
              <a:t>(standard error of estimate</a:t>
            </a:r>
            <a:r>
              <a:rPr lang="en-US" altLang="ko-KR" sz="2000" b="1" dirty="0" smtClean="0">
                <a:latin typeface="+mn-ea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값이 클수록 실제 값들이 표본회귀선 주위로 널리 흩어지고 작을수록 실제 값들이 표본회귀선 주위로 모여들어 그 표본회귀선을 이용한 종속변수 값의 예측에 대한 정확도는 높아짐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+mn-ea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+mn-ea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+mn-ea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+mn-ea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+mn-ea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+mn-ea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+mn-ea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+mn-ea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+mn-ea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+mn-ea"/>
              <a:ea typeface="맑은 고딕" panose="020B0503020000020004" pitchFamily="50" charset="-127"/>
            </a:endParaRPr>
          </a:p>
          <a:p>
            <a:r>
              <a:rPr lang="ko-KR" altLang="ko-KR" sz="2000" dirty="0" smtClean="0">
                <a:latin typeface="+mn-ea"/>
                <a:ea typeface="맑은 고딕" panose="020B0503020000020004" pitchFamily="50" charset="-127"/>
              </a:rPr>
              <a:t>※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추정의 표준오차와 표준편차의 차이</a:t>
            </a:r>
            <a:endParaRPr lang="en-US" altLang="ko-KR" sz="2000" dirty="0">
              <a:latin typeface="+mn-ea"/>
              <a:ea typeface="맑은 고딕" panose="020B0503020000020004" pitchFamily="50" charset="-127"/>
            </a:endParaRPr>
          </a:p>
          <a:p>
            <a:pPr marL="342900" indent="-342900">
              <a:buFont typeface="맑은 고딕" pitchFamily="50" charset="-127"/>
              <a:buChar char="-"/>
            </a:pP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추정의 표준오차 </a:t>
            </a: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: 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표본들의 실제 값들이 표본회귀선 주위로 흩어진 변동을 측정</a:t>
            </a:r>
            <a:endParaRPr lang="en-US" altLang="ko-KR" sz="2000" dirty="0" smtClean="0">
              <a:latin typeface="+mn-ea"/>
              <a:ea typeface="맑은 고딕" panose="020B0503020000020004" pitchFamily="50" charset="-127"/>
            </a:endParaRPr>
          </a:p>
          <a:p>
            <a:pPr marL="342900" indent="-342900">
              <a:buFont typeface="맑은 고딕" pitchFamily="50" charset="-127"/>
              <a:buChar char="-"/>
            </a:pP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표준편차 </a:t>
            </a:r>
            <a:r>
              <a:rPr lang="en-US" altLang="ko-KR" sz="2000" dirty="0" smtClean="0">
                <a:latin typeface="+mn-ea"/>
                <a:ea typeface="맑은 고딕" panose="020B0503020000020004" pitchFamily="50" charset="-127"/>
              </a:rPr>
              <a:t>: 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표본들의 실제 </a:t>
            </a:r>
            <a:r>
              <a:rPr lang="ko-KR" altLang="en-US" sz="2000" dirty="0">
                <a:latin typeface="+mn-ea"/>
                <a:ea typeface="맑은 고딕" panose="020B0503020000020004" pitchFamily="50" charset="-127"/>
              </a:rPr>
              <a:t>값</a:t>
            </a:r>
            <a:r>
              <a:rPr lang="ko-KR" altLang="en-US" sz="2000" dirty="0" smtClean="0">
                <a:latin typeface="+mn-ea"/>
                <a:ea typeface="맑은 고딕" panose="020B0503020000020004" pitchFamily="50" charset="-127"/>
              </a:rPr>
              <a:t>들이 평균 주위로 흩어진 변동을 측정</a:t>
            </a:r>
            <a:endParaRPr lang="en-US" altLang="ko-KR" sz="20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51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704088" y="2513657"/>
            <a:ext cx="6783825" cy="2440289"/>
            <a:chOff x="1994442" y="2513657"/>
            <a:chExt cx="6783825" cy="244028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442" y="2513657"/>
              <a:ext cx="2519008" cy="2440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7549" y="2530245"/>
              <a:ext cx="2530718" cy="2407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88764" y="4937356"/>
                <a:ext cx="15496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ko-KR" altLang="en-US" sz="1600" dirty="0" smtClean="0"/>
                  <a:t>가 작은 경우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764" y="4937356"/>
                <a:ext cx="1549655" cy="338554"/>
              </a:xfrm>
              <a:prstGeom prst="rect">
                <a:avLst/>
              </a:prstGeom>
              <a:blipFill rotWithShape="0">
                <a:blip r:embed="rId5"/>
                <a:stretch>
                  <a:fillRect t="-5455" r="-1181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447726" y="4937356"/>
                <a:ext cx="13444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ko-KR" altLang="en-US" sz="1600" dirty="0" smtClean="0"/>
                  <a:t>가 큰 경우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726" y="4937356"/>
                <a:ext cx="1344471" cy="338554"/>
              </a:xfrm>
              <a:prstGeom prst="rect">
                <a:avLst/>
              </a:prstGeom>
              <a:blipFill rotWithShape="0">
                <a:blip r:embed="rId6"/>
                <a:stretch>
                  <a:fillRect t="-5455" r="-1364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35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>
                <a:latin typeface="+mn-ea"/>
              </a:rPr>
              <a:t>적합도 검증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3"/>
            </a:pPr>
            <a:r>
              <a:rPr lang="ko-KR" altLang="en-US" sz="2000" b="1" dirty="0">
                <a:latin typeface="+mn-ea"/>
              </a:rPr>
              <a:t>추정의 </a:t>
            </a:r>
            <a:r>
              <a:rPr lang="ko-KR" altLang="en-US" sz="2000" b="1" dirty="0" smtClean="0">
                <a:latin typeface="+mn-ea"/>
              </a:rPr>
              <a:t>표준오차 예시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52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표 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02662" y="1556431"/>
              <a:ext cx="7386676" cy="30619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846669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846669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846669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846669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</a:tblGrid>
                  <a:tr h="42204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sz="180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800" b="1" i="1" smtClean="0">
                                            <a:latin typeface="Cambria Math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latin typeface="Cambria Math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800" b="1" i="1" smtClean="0">
                                            <a:latin typeface="Cambria Math"/>
                                          </a:rPr>
                                          <m:t>𝒆</m:t>
                                        </m:r>
                                      </m:e>
                                      <m:sub>
                                        <m:r>
                                          <a:rPr lang="en-US" altLang="ko-KR" sz="1800" b="1" i="1" smtClean="0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8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marL="101069" marR="101069" marT="50534" marB="50534" anchor="ctr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18.34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1.66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2.76</a:t>
                          </a:r>
                          <a:endParaRPr lang="en-US" altLang="ko-K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24.81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-2.81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7.9</a:t>
                          </a:r>
                          <a:endParaRPr lang="en-US" altLang="ko-K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29.51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0.49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0.24</a:t>
                          </a:r>
                          <a:endParaRPr lang="en-US" altLang="ko-K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27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30.4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-3.4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11.56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35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31.61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3.39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11.49</a:t>
                          </a:r>
                          <a:endParaRPr lang="en-US" altLang="ko-K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31.32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0.68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0.46</a:t>
                          </a:r>
                          <a:endParaRPr lang="en-US" altLang="ko-K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166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147.65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-1.65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31.65</a:t>
                          </a:r>
                          <a:endParaRPr lang="en-US" altLang="ko-K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표 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02662" y="1556431"/>
              <a:ext cx="7386676" cy="30619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84666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184666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184666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  <a:gridCol w="184666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3"/>
                        </a:ext>
                      </a:extLst>
                    </a:gridCol>
                  </a:tblGrid>
                  <a:tr h="42204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0">
                          <a:blip r:embed="rId3"/>
                          <a:stretch>
                            <a:fillRect l="-330" t="-1449" r="-300660" b="-6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0">
                          <a:blip r:embed="rId3"/>
                          <a:stretch>
                            <a:fillRect l="-100330" t="-1449" r="-200660" b="-6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0">
                          <a:blip r:embed="rId3"/>
                          <a:stretch>
                            <a:fillRect l="-200330" t="-1449" r="-100660" b="-6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0">
                          <a:blip r:embed="rId3"/>
                          <a:stretch>
                            <a:fillRect l="-300330" t="-1449" r="-660" b="-6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18.34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1.66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2.76</a:t>
                          </a:r>
                          <a:endParaRPr lang="en-US" altLang="ko-K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24.81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-2.81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7.9</a:t>
                          </a:r>
                          <a:endParaRPr lang="en-US" altLang="ko-K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29.51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0.49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0.24</a:t>
                          </a:r>
                          <a:endParaRPr lang="en-US" altLang="ko-K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27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30.4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-3.4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11.56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4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35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31.61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3.39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11.49</a:t>
                          </a:r>
                          <a:endParaRPr lang="en-US" altLang="ko-K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5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31.32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0.68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0.46</a:t>
                          </a:r>
                          <a:endParaRPr lang="en-US" altLang="ko-K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6"/>
                      </a:ext>
                    </a:extLst>
                  </a:tr>
                  <a:tr h="3771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166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147.65</a:t>
                          </a:r>
                          <a:endParaRPr lang="ko-KR" altLang="en-US" sz="18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-1.65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31.65</a:t>
                          </a:r>
                          <a:endParaRPr lang="en-US" altLang="ko-K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750276" y="4442293"/>
                <a:ext cx="11059286" cy="1339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ko-KR" sz="20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i="1"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sz="2000" b="0" i="1" smtClean="0">
                                      <a:latin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sz="20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0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b="0" i="1" smtClean="0">
                                              <a:latin typeface="Cambria Math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ko-KR" sz="20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−(</m:t>
                              </m:r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+1)</m:t>
                              </m:r>
                            </m:den>
                          </m:f>
                        </m:e>
                      </m:rad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31.65</m:t>
                              </m:r>
                            </m:num>
                            <m:den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6−3</m:t>
                              </m:r>
                            </m:den>
                          </m:f>
                        </m:e>
                      </m:rad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10.55</m:t>
                          </m:r>
                        </m:e>
                      </m:rad>
                      <m:r>
                        <a:rPr lang="en-US" altLang="ko-KR" sz="2000" b="0" i="1" smtClean="0">
                          <a:latin typeface="Cambria Math"/>
                        </a:rPr>
                        <m:t>=3.2481</m:t>
                      </m:r>
                    </m:oMath>
                  </m:oMathPara>
                </a14:m>
                <a:endParaRPr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4442293"/>
                <a:ext cx="11059286" cy="13398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50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80645" y="856127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4"/>
            </a:pPr>
            <a:r>
              <a:rPr lang="ko-KR" altLang="en-US" sz="2000" b="1" dirty="0" err="1" smtClean="0">
                <a:latin typeface="+mn-ea"/>
              </a:rPr>
              <a:t>총변</a:t>
            </a:r>
            <a:r>
              <a:rPr lang="ko-KR" altLang="en-US" sz="2000" b="1" dirty="0" err="1">
                <a:latin typeface="+mn-ea"/>
              </a:rPr>
              <a:t>동</a:t>
            </a:r>
            <a:r>
              <a:rPr lang="en-US" altLang="ko-KR" sz="2000" b="1" dirty="0" smtClean="0">
                <a:latin typeface="+mn-ea"/>
              </a:rPr>
              <a:t>(total variation)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>
                <a:latin typeface="+mn-ea"/>
              </a:rPr>
              <a:t>적합도 검증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53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750276" y="1360220"/>
                <a:ext cx="11059286" cy="4223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ko-KR" sz="2000" dirty="0" smtClean="0">
                    <a:latin typeface="+mn-ea"/>
                    <a:ea typeface="맑은 고딕" panose="020B0503020000020004" pitchFamily="50" charset="-127"/>
                  </a:rPr>
                  <a:t>※</a:t>
                </a:r>
                <a:r>
                  <a:rPr lang="ko-KR" altLang="en-US" sz="2000" dirty="0" err="1">
                    <a:latin typeface="+mn-ea"/>
                  </a:rPr>
                  <a:t>총제곱합</a:t>
                </a:r>
                <a:r>
                  <a:rPr lang="en-US" altLang="ko-KR" sz="2000" dirty="0">
                    <a:latin typeface="+mn-ea"/>
                  </a:rPr>
                  <a:t>(Sum of Squares Total : SST)= </a:t>
                </a:r>
                <a:r>
                  <a:rPr lang="ko-KR" altLang="en-US" sz="2000" dirty="0" err="1">
                    <a:latin typeface="+mn-ea"/>
                  </a:rPr>
                  <a:t>회귀제곱합</a:t>
                </a:r>
                <a:r>
                  <a:rPr lang="en-US" altLang="ko-KR" sz="2000" dirty="0">
                    <a:latin typeface="+mn-ea"/>
                  </a:rPr>
                  <a:t>(Sum of Squares </a:t>
                </a:r>
                <a:r>
                  <a:rPr lang="en-US" altLang="ko-KR" sz="2000" dirty="0" err="1">
                    <a:latin typeface="+mn-ea"/>
                  </a:rPr>
                  <a:t>Regression:SSR</a:t>
                </a:r>
                <a:r>
                  <a:rPr lang="en-US" altLang="ko-KR" sz="2000" dirty="0">
                    <a:latin typeface="+mn-ea"/>
                  </a:rPr>
                  <a:t>)+ </a:t>
                </a:r>
                <a:r>
                  <a:rPr lang="ko-KR" altLang="en-US" sz="2000" dirty="0" err="1">
                    <a:latin typeface="+mn-ea"/>
                  </a:rPr>
                  <a:t>잔차제곱합</a:t>
                </a:r>
                <a:r>
                  <a:rPr lang="en-US" altLang="ko-KR" sz="2000" dirty="0">
                    <a:latin typeface="+mn-ea"/>
                  </a:rPr>
                  <a:t>(Sum of Squares </a:t>
                </a:r>
                <a:r>
                  <a:rPr lang="en-US" altLang="ko-KR" sz="2000" dirty="0" err="1">
                    <a:latin typeface="+mn-ea"/>
                  </a:rPr>
                  <a:t>Error:SSE</a:t>
                </a:r>
                <a:r>
                  <a:rPr lang="en-US" altLang="ko-KR" sz="2000" dirty="0">
                    <a:latin typeface="+mn-ea"/>
                  </a:rPr>
                  <a:t>) </a:t>
                </a:r>
              </a:p>
              <a:p>
                <a:endParaRPr lang="en-US" altLang="ko-KR" sz="20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0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0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0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sz="2000" dirty="0" smtClean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</a:rPr>
                        <m:t>𝑆𝑆𝑇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𝑆𝑆𝑅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𝑆𝑆𝐸</m:t>
                      </m:r>
                    </m:oMath>
                  </m:oMathPara>
                </a14:m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:r>
                  <a:rPr lang="en-US" altLang="ko-KR" sz="2000" dirty="0">
                    <a:latin typeface="+mn-ea"/>
                  </a:rPr>
                  <a:t>SST : </a:t>
                </a:r>
                <a:r>
                  <a:rPr lang="ko-KR" altLang="en-US" sz="2000" dirty="0">
                    <a:latin typeface="+mn-ea"/>
                  </a:rPr>
                  <a:t>실제 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+mn-ea"/>
                  </a:rPr>
                  <a:t>들이 이들의 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2000" dirty="0" err="1">
                    <a:latin typeface="+mn-ea"/>
                  </a:rPr>
                  <a:t>로부터</a:t>
                </a:r>
                <a:r>
                  <a:rPr lang="ko-KR" altLang="en-US" sz="2000" dirty="0">
                    <a:latin typeface="+mn-ea"/>
                  </a:rPr>
                  <a:t> 흩어진 정도</a:t>
                </a:r>
                <a:endParaRPr lang="en-US" altLang="ko-KR" sz="2000" dirty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:r>
                  <a:rPr lang="en-US" altLang="ko-KR" sz="2000" dirty="0">
                    <a:latin typeface="+mn-ea"/>
                  </a:rPr>
                  <a:t>SSR : </a:t>
                </a:r>
                <a:r>
                  <a:rPr lang="ko-KR" altLang="en-US" sz="2000" dirty="0" err="1">
                    <a:latin typeface="+mn-ea"/>
                  </a:rPr>
                  <a:t>예측치와</a:t>
                </a:r>
                <a:r>
                  <a:rPr lang="ko-KR" altLang="en-US" sz="2000" dirty="0">
                    <a:latin typeface="+mn-ea"/>
                  </a:rPr>
                  <a:t> 실제 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+mn-ea"/>
                  </a:rPr>
                  <a:t>들의 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2000" dirty="0">
                    <a:latin typeface="+mn-ea"/>
                  </a:rPr>
                  <a:t>의 차이의 제곱의 합</a:t>
                </a:r>
                <a:endParaRPr lang="en-US" altLang="ko-KR" sz="2000" dirty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:r>
                  <a:rPr lang="en-US" altLang="ko-KR" sz="2000" dirty="0">
                    <a:latin typeface="+mn-ea"/>
                  </a:rPr>
                  <a:t>SSE : </a:t>
                </a:r>
                <a:r>
                  <a:rPr lang="ko-KR" altLang="en-US" sz="2000" dirty="0" err="1">
                    <a:latin typeface="+mn-ea"/>
                  </a:rPr>
                  <a:t>예측치와</a:t>
                </a:r>
                <a:r>
                  <a:rPr lang="ko-KR" altLang="en-US" sz="2000" dirty="0">
                    <a:latin typeface="+mn-ea"/>
                  </a:rPr>
                  <a:t> 실제 값의 차이의 제곱의 합</a:t>
                </a:r>
                <a:endParaRPr lang="en-US" altLang="ko-KR" sz="2000" dirty="0">
                  <a:latin typeface="+mn-ea"/>
                </a:endParaRPr>
              </a:p>
              <a:p>
                <a:endParaRPr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360220"/>
                <a:ext cx="11059286" cy="4223207"/>
              </a:xfrm>
              <a:prstGeom prst="rect">
                <a:avLst/>
              </a:prstGeom>
              <a:blipFill rotWithShape="0">
                <a:blip r:embed="rId3"/>
                <a:stretch>
                  <a:fillRect l="-717" t="-722" r="-2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0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>
                <a:latin typeface="+mn-ea"/>
              </a:rPr>
              <a:t>적합도 검증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5"/>
            </a:pPr>
            <a:r>
              <a:rPr lang="ko-KR" altLang="en-US" sz="2000" b="1" dirty="0">
                <a:latin typeface="+mn-ea"/>
              </a:rPr>
              <a:t>결정계수</a:t>
            </a:r>
            <a:r>
              <a:rPr lang="en-US" altLang="ko-KR" sz="2000" b="1" dirty="0" smtClean="0">
                <a:latin typeface="+mn-ea"/>
              </a:rPr>
              <a:t>(Coefficient </a:t>
            </a:r>
            <a:r>
              <a:rPr lang="en-US" altLang="ko-KR" sz="2000" b="1" dirty="0">
                <a:latin typeface="+mn-ea"/>
              </a:rPr>
              <a:t>of </a:t>
            </a:r>
            <a:r>
              <a:rPr lang="en-US" altLang="ko-KR" sz="2000" b="1" dirty="0" smtClean="0">
                <a:latin typeface="+mn-ea"/>
              </a:rPr>
              <a:t>Determination</a:t>
            </a:r>
            <a:r>
              <a:rPr lang="en-US" altLang="ko-KR" sz="2000" b="1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50276" y="1347375"/>
                <a:ext cx="11059286" cy="5343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ko-KR" altLang="en-US" sz="2000" b="0" i="1" smtClean="0">
                              <a:latin typeface="Cambria Math"/>
                            </a:rPr>
                            <m:t>설명되는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ko-KR" altLang="en-US" sz="2000" b="0" i="1" smtClean="0">
                              <a:latin typeface="Cambria Math"/>
                            </a:rPr>
                            <m:t>변동</m:t>
                          </m:r>
                        </m:num>
                        <m:den>
                          <m:r>
                            <a:rPr lang="ko-KR" altLang="en-US" sz="2000" b="0" i="1" smtClean="0">
                              <a:latin typeface="Cambria Math"/>
                            </a:rPr>
                            <m:t>총변동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/>
                            </a:rPr>
                            <m:t>𝑆𝑆𝑅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/>
                            </a:rPr>
                            <m:t>𝑆𝑆𝑇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sz="2000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20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0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ko-KR" sz="20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sz="2000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ko-KR" sz="20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ko-KR" sz="2000" b="0" i="1" smtClean="0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/>
                            </a:rPr>
                            <m:t>𝑆𝑆𝐸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US" altLang="ko-KR" sz="2000" dirty="0" smtClean="0">
                  <a:latin typeface="+mn-ea"/>
                </a:endParaRPr>
              </a:p>
              <a:p>
                <a:endParaRPr lang="en-US" altLang="ko-KR" sz="2000" dirty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:r>
                  <a:rPr lang="ko-KR" altLang="en-US" sz="2000" dirty="0" smtClean="0">
                    <a:latin typeface="+mn-ea"/>
                  </a:rPr>
                  <a:t>결정계수는 </a:t>
                </a:r>
                <a:r>
                  <a:rPr lang="en-US" altLang="ko-KR" sz="2000" dirty="0" smtClean="0">
                    <a:latin typeface="+mn-ea"/>
                  </a:rPr>
                  <a:t>0</a:t>
                </a:r>
                <a:r>
                  <a:rPr lang="ko-KR" altLang="en-US" sz="2000" dirty="0" smtClean="0">
                    <a:latin typeface="+mn-ea"/>
                  </a:rPr>
                  <a:t>부터 </a:t>
                </a:r>
                <a:r>
                  <a:rPr lang="en-US" altLang="ko-KR" sz="2000" dirty="0" smtClean="0">
                    <a:latin typeface="+mn-ea"/>
                  </a:rPr>
                  <a:t>1</a:t>
                </a:r>
                <a:r>
                  <a:rPr lang="ko-KR" altLang="en-US" sz="2000" dirty="0" smtClean="0">
                    <a:latin typeface="+mn-ea"/>
                  </a:rPr>
                  <a:t>까지의 값을 가짐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:r>
                  <a:rPr lang="ko-KR" altLang="en-US" sz="2000" dirty="0" smtClean="0">
                    <a:latin typeface="+mn-ea"/>
                  </a:rPr>
                  <a:t>표본회귀선이 모든 자료에 완전히 적합하면 </a:t>
                </a:r>
                <a:r>
                  <a:rPr lang="en-US" altLang="ko-KR" sz="2000" dirty="0" smtClean="0">
                    <a:latin typeface="+mn-ea"/>
                  </a:rPr>
                  <a:t>SSE=0,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20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sz="2000" dirty="0" smtClean="0">
                    <a:latin typeface="+mn-ea"/>
                  </a:rPr>
                  <a:t>이 됨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000" dirty="0" smtClean="0">
                    <a:latin typeface="+mn-ea"/>
                  </a:rPr>
                  <a:t>의 값이 </a:t>
                </a:r>
                <a:r>
                  <a:rPr lang="en-US" altLang="ko-KR" sz="2000" dirty="0" smtClean="0">
                    <a:latin typeface="+mn-ea"/>
                  </a:rPr>
                  <a:t>1</a:t>
                </a:r>
                <a:r>
                  <a:rPr lang="ko-KR" altLang="en-US" sz="2000" dirty="0" smtClean="0">
                    <a:latin typeface="+mn-ea"/>
                  </a:rPr>
                  <a:t>에 가까울수록 표본회귀선으로 종속변수의 실제 </a:t>
                </a:r>
                <a:r>
                  <a:rPr lang="ko-KR" altLang="en-US" sz="2000" dirty="0">
                    <a:latin typeface="+mn-ea"/>
                  </a:rPr>
                  <a:t>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000" dirty="0" smtClean="0">
                    <a:latin typeface="+mn-ea"/>
                  </a:rPr>
                  <a:t>를 예측하는데 정확성이 더 높음</a:t>
                </a:r>
                <a:endParaRPr lang="en-US" altLang="ko-KR" sz="2000" dirty="0" smtClean="0">
                  <a:latin typeface="+mn-ea"/>
                </a:endParaRPr>
              </a:p>
              <a:p>
                <a:r>
                  <a:rPr lang="ko-KR" altLang="ko-KR" sz="2000" dirty="0">
                    <a:latin typeface="+mn-ea"/>
                    <a:ea typeface="맑은 고딕" panose="020B0503020000020004" pitchFamily="50" charset="-127"/>
                  </a:rPr>
                  <a:t>※</a:t>
                </a:r>
                <a:r>
                  <a:rPr lang="ko-KR" altLang="en-US" sz="2000" dirty="0" smtClean="0">
                    <a:latin typeface="+mn-ea"/>
                  </a:rPr>
                  <a:t>조정 결정계수</a:t>
                </a:r>
                <a:endParaRPr lang="en-US" altLang="ko-KR" sz="2000" dirty="0" smtClean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:r>
                  <a:rPr lang="ko-KR" altLang="en-US" sz="2000" dirty="0" smtClean="0"/>
                  <a:t>독립변수의 </a:t>
                </a:r>
                <a:r>
                  <a:rPr lang="ko-KR" altLang="en-US" sz="2000" dirty="0"/>
                  <a:t>수가 증가하면 모형도 복잡해지고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독립 변수의 상관관계가 높아져서 독립변수들 간에 서로 영향을 미치는 다중공선성의 문제가 </a:t>
                </a:r>
                <a:r>
                  <a:rPr lang="ko-KR" altLang="en-US" sz="2000" dirty="0" smtClean="0"/>
                  <a:t>발생하기 때문에 </a:t>
                </a:r>
                <a:r>
                  <a:rPr lang="ko-KR" altLang="en-US" sz="2000" dirty="0"/>
                  <a:t>상대적인 조정이 필요</a:t>
                </a:r>
                <a:endParaRPr lang="en-US" altLang="ko-KR" sz="20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</a:rPr>
                        <m:t>𝑅</m:t>
                      </m:r>
                      <m:sPre>
                        <m:sPre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sPrePr>
                        <m:sub>
                          <m:r>
                            <a:rPr lang="en-US" altLang="ko-KR" sz="2000" b="0" i="1" smtClean="0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/>
                            </a:rPr>
                            <m:t>2</m:t>
                          </m:r>
                        </m:sup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 =1−(1−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b="0" i="1" smtClean="0">
                              <a:latin typeface="Cambria Math"/>
                            </a:rPr>
                            <m:t>)(</m:t>
                          </m:r>
                          <m:f>
                            <m:fPr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altLang="ko-KR" sz="2000" b="0" i="1" smtClean="0">
                              <a:latin typeface="Cambria Math"/>
                            </a:rPr>
                            <m:t>)</m:t>
                          </m:r>
                        </m:e>
                      </m:sPre>
                    </m:oMath>
                  </m:oMathPara>
                </a14:m>
                <a:endParaRPr lang="en-US" altLang="ko-KR" sz="2000" dirty="0">
                  <a:latin typeface="+mn-ea"/>
                </a:endParaRPr>
              </a:p>
              <a:p>
                <a:endParaRPr lang="en-US" altLang="ko-KR" sz="2000" dirty="0" smtClean="0">
                  <a:latin typeface="+mn-ea"/>
                  <a:ea typeface="맑은 고딕" panose="020B0503020000020004" pitchFamily="50" charset="-127"/>
                </a:endParaRPr>
              </a:p>
              <a:p>
                <a:r>
                  <a:rPr lang="ko-KR" altLang="ko-KR" sz="2000" dirty="0" smtClean="0">
                    <a:latin typeface="+mn-ea"/>
                    <a:ea typeface="맑은 고딕" panose="020B0503020000020004" pitchFamily="50" charset="-127"/>
                  </a:rPr>
                  <a:t>※</a:t>
                </a:r>
                <a:r>
                  <a:rPr lang="ko-KR" altLang="en-US" sz="2000" dirty="0" err="1">
                    <a:latin typeface="+mn-ea"/>
                  </a:rPr>
                  <a:t>총편차</a:t>
                </a:r>
                <a:r>
                  <a:rPr lang="en-US" altLang="ko-KR" sz="2000" dirty="0" smtClean="0">
                    <a:latin typeface="+mn-ea"/>
                    <a:ea typeface="맑은 고딕" panose="020B0503020000020004" pitchFamily="50" charset="-127"/>
                  </a:rPr>
                  <a:t>(Total Deviation</a:t>
                </a:r>
                <a:r>
                  <a:rPr lang="en-US" altLang="ko-KR" sz="2000" dirty="0">
                    <a:latin typeface="+mn-ea"/>
                    <a:ea typeface="맑은 고딕" panose="020B0503020000020004" pitchFamily="50" charset="-127"/>
                  </a:rPr>
                  <a:t>) </a:t>
                </a:r>
                <a:r>
                  <a:rPr lang="en-US" altLang="ko-KR" sz="2000" dirty="0">
                    <a:latin typeface="+mn-ea"/>
                  </a:rPr>
                  <a:t>= </a:t>
                </a:r>
                <a:r>
                  <a:rPr lang="ko-KR" altLang="en-US" sz="2000" dirty="0">
                    <a:latin typeface="+mn-ea"/>
                  </a:rPr>
                  <a:t>설명된 편차 </a:t>
                </a:r>
                <a:r>
                  <a:rPr lang="en-US" altLang="ko-KR" sz="2000" dirty="0">
                    <a:latin typeface="+mn-ea"/>
                  </a:rPr>
                  <a:t>+ </a:t>
                </a:r>
                <a:r>
                  <a:rPr lang="ko-KR" altLang="en-US" sz="2000" dirty="0">
                    <a:latin typeface="+mn-ea"/>
                  </a:rPr>
                  <a:t>설명 안된 편차</a:t>
                </a:r>
                <a:endParaRPr lang="en-US" altLang="ko-KR" sz="2000" dirty="0">
                  <a:latin typeface="+mn-ea"/>
                </a:endParaRPr>
              </a:p>
              <a:p>
                <a:endParaRPr lang="en-US" altLang="ko-KR" sz="20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sz="200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ko-KR" sz="200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>
                          <a:latin typeface="Cambria Math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2000" i="1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ko-KR" sz="2000" i="1">
                          <a:latin typeface="Cambria Math"/>
                        </a:rPr>
                        <m:t>)=(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sz="20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>
                          <a:latin typeface="Cambria Math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2000" i="1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ko-KR" sz="2000" i="1">
                          <a:latin typeface="Cambria Math"/>
                        </a:rPr>
                        <m:t>)+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sz="20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ko-KR" sz="2000" dirty="0">
                  <a:latin typeface="+mn-ea"/>
                </a:endParaRPr>
              </a:p>
              <a:p>
                <a:pPr marL="342900" indent="-342900">
                  <a:buFont typeface="맑은 고딕" pitchFamily="50" charset="-127"/>
                  <a:buChar char="-"/>
                </a:pPr>
                <a:endParaRPr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347375"/>
                <a:ext cx="11059286" cy="5343835"/>
              </a:xfrm>
              <a:prstGeom prst="rect">
                <a:avLst/>
              </a:prstGeom>
              <a:blipFill rotWithShape="0">
                <a:blip r:embed="rId3"/>
                <a:stretch>
                  <a:fillRect l="-717" r="-4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37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 smtClean="0">
                <a:latin typeface="+mn-ea"/>
              </a:rPr>
              <a:t>적합도 검증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5"/>
            </a:pPr>
            <a:r>
              <a:rPr lang="ko-KR" altLang="en-US" sz="2000" b="1" dirty="0" smtClean="0">
                <a:latin typeface="+mn-ea"/>
              </a:rPr>
              <a:t>결정계수 예시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55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표 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697486" y="1334531"/>
              <a:ext cx="6797028" cy="2660258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13283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13283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132838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132838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132838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1132838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</a:tblGrid>
                  <a:tr h="331639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sz="180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800" b="1" i="1" smtClean="0">
                                            <a:latin typeface="Cambria Math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800" b="1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800" b="1" i="1" smtClean="0">
                                            <a:latin typeface="Cambria Math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altLang="ko-KR" sz="1800" b="1" i="1" smtClean="0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altLang="ko-KR" sz="18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1800" b="1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800" b="1" i="1" smtClean="0">
                                            <a:latin typeface="Cambria Math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ko-KR" sz="1800" b="1" i="1" smtClean="0">
                                        <a:latin typeface="Cambria Math"/>
                                      </a:rPr>
                                      <m:t>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600" b="1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altLang="ko-KR" sz="1600" b="1" i="1" smtClean="0">
                                            <a:latin typeface="Cambria Math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1" i="1" smtClean="0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1600" b="1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ko-KR" sz="14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sz="160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ko-KR" sz="1600" b="1" i="1" smtClean="0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sz="1600" b="1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marL="101069" marR="101069" marT="50534" marB="50534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ko-KR" sz="1600" i="1" smtClean="0">
                                                <a:latin typeface="Cambria Math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sz="1600" b="1" i="1" smtClean="0">
                                                <a:latin typeface="Cambria Math"/>
                                              </a:rPr>
                                              <m:t>𝒚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ko-KR" sz="1600" b="1" i="1" smtClean="0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1600" b="1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ko-KR" sz="16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marL="101069" marR="101069" marT="50534" marB="50534" anchor="ctr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20</a:t>
                          </a:r>
                          <a:endParaRPr lang="ko-KR" altLang="en-US" sz="14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18.34</a:t>
                          </a:r>
                          <a:endParaRPr lang="ko-KR" altLang="en-US" sz="14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</a:t>
                          </a:r>
                          <a:r>
                            <a:rPr lang="en-US" altLang="ko-K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7.67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58.8289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-9.33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87.0489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22</a:t>
                          </a:r>
                          <a:endParaRPr lang="ko-KR" altLang="en-US" sz="14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24.81</a:t>
                          </a:r>
                          <a:endParaRPr lang="ko-KR" altLang="en-US" sz="14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</a:t>
                          </a:r>
                          <a:r>
                            <a:rPr lang="en-US" altLang="ko-K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5.67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32.1489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-2.86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8.1796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30</a:t>
                          </a:r>
                          <a:endParaRPr lang="ko-KR" altLang="en-US" sz="14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29.51</a:t>
                          </a:r>
                          <a:endParaRPr lang="ko-KR" altLang="en-US" sz="14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2.33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5.4289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1.84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3.3856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27</a:t>
                          </a:r>
                          <a:endParaRPr lang="ko-KR" altLang="en-US" sz="14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30.4</a:t>
                          </a:r>
                          <a:endParaRPr lang="ko-KR" altLang="en-US" sz="14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</a:t>
                          </a:r>
                          <a:r>
                            <a:rPr lang="en-US" altLang="ko-K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0.67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0.4489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2.73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7.4529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35</a:t>
                          </a:r>
                          <a:endParaRPr lang="ko-KR" altLang="en-US" sz="14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31.61</a:t>
                          </a:r>
                          <a:endParaRPr lang="ko-KR" altLang="en-US" sz="14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7.33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53.7289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3.94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15.5236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32</a:t>
                          </a:r>
                          <a:endParaRPr lang="ko-KR" altLang="en-US" sz="14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31.32</a:t>
                          </a:r>
                          <a:endParaRPr lang="ko-KR" altLang="en-US" sz="14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4.33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18.7489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3.65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13.3225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166</a:t>
                          </a:r>
                          <a:endParaRPr lang="ko-KR" altLang="en-US" sz="14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147.65</a:t>
                          </a:r>
                          <a:endParaRPr lang="ko-KR" altLang="en-US" sz="14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0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169.3334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119.98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134.91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표 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697486" y="1334531"/>
              <a:ext cx="6797028" cy="2660258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13283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113283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113283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  <a:gridCol w="113283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3"/>
                        </a:ext>
                      </a:extLst>
                    </a:gridCol>
                    <a:gridCol w="113283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4"/>
                        </a:ext>
                      </a:extLst>
                    </a:gridCol>
                    <a:gridCol w="113283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5"/>
                        </a:ext>
                      </a:extLst>
                    </a:gridCol>
                  </a:tblGrid>
                  <a:tr h="37538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0">
                          <a:blip r:embed="rId3"/>
                          <a:stretch>
                            <a:fillRect l="-538" r="-501075" b="-6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0">
                          <a:blip r:embed="rId3"/>
                          <a:stretch>
                            <a:fillRect l="-100538" r="-401075" b="-6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0">
                          <a:blip r:embed="rId3"/>
                          <a:stretch>
                            <a:fillRect l="-200538" r="-301075" b="-6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0">
                          <a:blip r:embed="rId3"/>
                          <a:stretch>
                            <a:fillRect l="-300538" r="-201075" b="-6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0">
                          <a:blip r:embed="rId3"/>
                          <a:stretch>
                            <a:fillRect l="-400538" r="-101075" b="-6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 anchor="ctr">
                        <a:blipFill rotWithShape="0">
                          <a:blip r:embed="rId3"/>
                          <a:stretch>
                            <a:fillRect l="-500538" r="-1075" b="-6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20</a:t>
                          </a:r>
                          <a:endParaRPr lang="ko-KR" altLang="en-US" sz="14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18.34</a:t>
                          </a:r>
                          <a:endParaRPr lang="ko-KR" altLang="en-US" sz="14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</a:t>
                          </a:r>
                          <a:r>
                            <a:rPr lang="en-US" altLang="ko-K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7.67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58.8289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-9.33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87.0489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22</a:t>
                          </a:r>
                          <a:endParaRPr lang="ko-KR" altLang="en-US" sz="14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24.81</a:t>
                          </a:r>
                          <a:endParaRPr lang="ko-KR" altLang="en-US" sz="14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</a:t>
                          </a:r>
                          <a:r>
                            <a:rPr lang="en-US" altLang="ko-K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5.67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32.1489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-2.86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8.1796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30</a:t>
                          </a:r>
                          <a:endParaRPr lang="ko-KR" altLang="en-US" sz="14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29.51</a:t>
                          </a:r>
                          <a:endParaRPr lang="ko-KR" altLang="en-US" sz="14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2.33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5.4289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1.84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3.3856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27</a:t>
                          </a:r>
                          <a:endParaRPr lang="ko-KR" altLang="en-US" sz="14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30.4</a:t>
                          </a:r>
                          <a:endParaRPr lang="ko-KR" altLang="en-US" sz="14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</a:t>
                          </a:r>
                          <a:r>
                            <a:rPr lang="en-US" altLang="ko-K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0.67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0.4489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2.73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7.4529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4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35</a:t>
                          </a:r>
                          <a:endParaRPr lang="ko-KR" altLang="en-US" sz="14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31.61</a:t>
                          </a:r>
                          <a:endParaRPr lang="ko-KR" altLang="en-US" sz="14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7.33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53.7289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3.94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15.5236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5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32</a:t>
                          </a:r>
                          <a:endParaRPr lang="ko-KR" altLang="en-US" sz="14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31.32</a:t>
                          </a:r>
                          <a:endParaRPr lang="ko-KR" altLang="en-US" sz="1400" dirty="0"/>
                        </a:p>
                      </a:txBody>
                      <a:tcPr marL="101069" marR="101069" marT="50534" marB="50534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4.33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18.7489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3.65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13.3225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6"/>
                      </a:ext>
                    </a:extLst>
                  </a:tr>
                  <a:tr h="3264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166</a:t>
                          </a:r>
                          <a:endParaRPr lang="ko-KR" altLang="en-US" sz="14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147.65</a:t>
                          </a:r>
                          <a:endParaRPr lang="ko-KR" altLang="en-US" sz="1400" dirty="0"/>
                        </a:p>
                      </a:txBody>
                      <a:tcPr marL="101069" marR="101069" marT="50534" marB="50534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0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169.3334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119.98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134.91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750276" y="4032095"/>
                <a:ext cx="11059286" cy="23544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sz="2000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20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0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ko-KR" sz="20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sz="2000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ko-KR" sz="20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/>
                            </a:rPr>
                            <m:t>134.91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/>
                            </a:rPr>
                            <m:t>169.3334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/>
                        </a:rPr>
                        <m:t>=0.7967</m:t>
                      </m:r>
                    </m:oMath>
                  </m:oMathPara>
                </a14:m>
                <a:endParaRPr lang="en-US" altLang="ko-KR" sz="20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>
                          <a:latin typeface="Cambria Math"/>
                        </a:rPr>
                        <m:t>𝑅</m:t>
                      </m:r>
                      <m:sPre>
                        <m:sPrePr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sPrePr>
                        <m:sub>
                          <m:r>
                            <a:rPr lang="en-US" altLang="ko-KR" sz="2000" i="1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000" i="1">
                              <a:latin typeface="Cambria Math"/>
                            </a:rPr>
                            <m:t>2</m:t>
                          </m:r>
                        </m:sup>
                        <m:e>
                          <m:r>
                            <a:rPr lang="en-US" altLang="ko-KR" sz="2000" i="1">
                              <a:latin typeface="Cambria Math"/>
                            </a:rPr>
                            <m:t> =1−(1−</m:t>
                          </m:r>
                          <m:sSup>
                            <m:sSupPr>
                              <m:ctrlPr>
                                <a:rPr lang="en-US" altLang="ko-KR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i="1">
                              <a:latin typeface="Cambria Math"/>
                            </a:rPr>
                            <m:t>)(</m:t>
                          </m:r>
                          <m:f>
                            <m:fPr>
                              <m:ctrlPr>
                                <a:rPr lang="en-US" altLang="ko-KR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ko-KR" sz="2000" i="1"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altLang="ko-KR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ko-KR" sz="2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ko-KR" sz="2000" i="1"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altLang="ko-KR" sz="2000" i="1">
                              <a:latin typeface="Cambria Math"/>
                            </a:rPr>
                            <m:t>)</m:t>
                          </m:r>
                        </m:e>
                      </m:sPre>
                      <m:r>
                        <a:rPr lang="en-US" altLang="ko-KR" sz="2000" b="0" i="1" smtClean="0">
                          <a:latin typeface="Cambria Math"/>
                        </a:rPr>
                        <m:t>=1−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1−0.7967</m:t>
                          </m:r>
                        </m:e>
                      </m:d>
                      <m:f>
                        <m:f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/>
                            </a:rPr>
                            <m:t>6−1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/>
                            </a:rPr>
                            <m:t>6−2−1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/>
                        </a:rPr>
                        <m:t>=0.6612</m:t>
                      </m:r>
                    </m:oMath>
                  </m:oMathPara>
                </a14:m>
                <a:endParaRPr lang="en-US" altLang="ko-KR" sz="2000" i="1" dirty="0" smtClean="0">
                  <a:latin typeface="Cambria Math"/>
                </a:endParaRPr>
              </a:p>
              <a:p>
                <a:endParaRPr lang="en-US" altLang="ko-KR" sz="2000" dirty="0" smtClean="0">
                  <a:latin typeface="+mn-ea"/>
                </a:endParaRPr>
              </a:p>
              <a:p>
                <a:r>
                  <a:rPr lang="ko-KR" altLang="en-US" sz="2000" dirty="0" smtClean="0">
                    <a:latin typeface="+mn-ea"/>
                  </a:rPr>
                  <a:t>여기서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/>
                      </a:rPr>
                      <m:t>𝑅</m:t>
                    </m:r>
                    <m:sPre>
                      <m:sPrePr>
                        <m:ctrlPr>
                          <a:rPr lang="en-US" altLang="ko-KR" sz="2000" i="1">
                            <a:latin typeface="Cambria Math"/>
                          </a:rPr>
                        </m:ctrlPr>
                      </m:sPrePr>
                      <m:sub>
                        <m:r>
                          <a:rPr lang="en-US" altLang="ko-KR" sz="2000" i="1">
                            <a:latin typeface="Cambria Math"/>
                          </a:rPr>
                          <m:t>𝑎</m:t>
                        </m:r>
                      </m:sub>
                      <m:sup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sup>
                      <m:e>
                        <m:r>
                          <a:rPr lang="ko-KR" altLang="en-US" sz="2000" b="0" i="1" smtClean="0">
                            <a:latin typeface="Cambria Math"/>
                          </a:rPr>
                          <m:t>과</m:t>
                        </m:r>
                        <m:r>
                          <a:rPr lang="en-US" altLang="ko-KR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ko-KR" sz="2000" i="1"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sPre>
                  </m:oMath>
                </a14:m>
                <a:r>
                  <a:rPr lang="ko-KR" altLang="en-US" sz="2000" dirty="0" smtClean="0">
                    <a:latin typeface="+mn-ea"/>
                  </a:rPr>
                  <a:t>은 판매액의 변동의 </a:t>
                </a:r>
                <a:r>
                  <a:rPr lang="en-US" altLang="ko-KR" sz="2000" dirty="0" smtClean="0">
                    <a:latin typeface="+mn-ea"/>
                  </a:rPr>
                  <a:t>79.67%</a:t>
                </a:r>
                <a:r>
                  <a:rPr lang="ko-KR" altLang="en-US" sz="2000" dirty="0" smtClean="0">
                    <a:latin typeface="+mn-ea"/>
                  </a:rPr>
                  <a:t>와 </a:t>
                </a:r>
                <a:r>
                  <a:rPr lang="en-US" altLang="ko-KR" sz="2000" dirty="0" smtClean="0">
                    <a:latin typeface="+mn-ea"/>
                  </a:rPr>
                  <a:t>66.12%</a:t>
                </a:r>
                <a:r>
                  <a:rPr lang="ko-KR" altLang="en-US" sz="2000" dirty="0" smtClean="0">
                    <a:latin typeface="+mn-ea"/>
                  </a:rPr>
                  <a:t>는 각각 차량가격과 광고비에 의하여 설명될 수 있다는 것을 의미</a:t>
                </a:r>
                <a:endParaRPr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4032095"/>
                <a:ext cx="11059286" cy="2354491"/>
              </a:xfrm>
              <a:prstGeom prst="rect">
                <a:avLst/>
              </a:prstGeom>
              <a:blipFill rotWithShape="0">
                <a:blip r:embed="rId4"/>
                <a:stretch>
                  <a:fillRect l="-551" r="-496" b="-33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539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4. </a:t>
            </a:r>
            <a:r>
              <a:rPr lang="ko-KR" altLang="en-US" sz="2400" b="1" dirty="0" smtClean="0">
                <a:latin typeface="+mn-ea"/>
              </a:rPr>
              <a:t>성능 평가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ko-KR" altLang="en-US" sz="2000" b="1" dirty="0" err="1" smtClean="0">
                <a:latin typeface="+mn-ea"/>
              </a:rPr>
              <a:t>잔차</a:t>
            </a:r>
            <a:r>
              <a:rPr lang="en-US" altLang="ko-KR" sz="2000" b="1" dirty="0" smtClean="0">
                <a:latin typeface="+mn-ea"/>
              </a:rPr>
              <a:t>(Residuals)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50276" y="1347375"/>
                <a:ext cx="11059286" cy="102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>
                          <a:latin typeface="Cambria Math"/>
                        </a:rPr>
                        <m:t> </m:t>
                      </m:r>
                      <m:r>
                        <a:rPr lang="en-US" altLang="ko-KR" sz="2000">
                          <a:latin typeface="Cambria Math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ko-KR" altLang="en-US" sz="2000" i="1">
                              <a:latin typeface="Cambria Math"/>
                              <a:ea typeface="맑은 고딕" panose="020B0503020000020004" pitchFamily="50" charset="-127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/>
                              <a:ea typeface="맑은 고딕" panose="020B0503020000020004" pitchFamily="50" charset="-127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altLang="ko-KR" sz="2000" dirty="0" smtClean="0">
                  <a:latin typeface="+mn-ea"/>
                  <a:ea typeface="맑은 고딕" panose="020B0503020000020004" pitchFamily="50" charset="-127"/>
                </a:endParaRPr>
              </a:p>
              <a:p>
                <a:endParaRPr lang="en-US" altLang="ko-KR" sz="2000" dirty="0" smtClean="0">
                  <a:latin typeface="+mn-ea"/>
                  <a:ea typeface="맑은 고딕" panose="020B0503020000020004" pitchFamily="50" charset="-127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  <a:ea typeface="맑은 고딕" panose="020B0503020000020004" pitchFamily="50" charset="-127"/>
                  </a:rPr>
                  <a:t>회귀분석 모델의 예측 값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00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/>
                            <a:ea typeface="맑은 고딕" panose="020B0503020000020004" pitchFamily="50" charset="-127"/>
                          </a:rPr>
                          <m:t>𝑌</m:t>
                        </m:r>
                      </m:e>
                    </m:acc>
                  </m:oMath>
                </a14:m>
                <a:r>
                  <a:rPr lang="ko-KR" altLang="en-US" sz="2000" dirty="0">
                    <a:latin typeface="+mn-ea"/>
                  </a:rPr>
                  <a:t>와 </a:t>
                </a:r>
                <a:r>
                  <a:rPr lang="ko-KR" altLang="en-US" sz="2000" dirty="0" smtClean="0">
                    <a:latin typeface="+mn-ea"/>
                  </a:rPr>
                  <a:t>실제 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000" dirty="0" smtClean="0">
                    <a:latin typeface="+mn-ea"/>
                  </a:rPr>
                  <a:t>사이 </a:t>
                </a:r>
                <a:r>
                  <a:rPr lang="ko-KR" altLang="en-US" sz="2000" dirty="0">
                    <a:latin typeface="+mn-ea"/>
                  </a:rPr>
                  <a:t>표본오차 때문에 발생하는 </a:t>
                </a:r>
                <a:r>
                  <a:rPr lang="ko-KR" altLang="en-US" sz="2000" dirty="0" smtClean="0">
                    <a:latin typeface="+mn-ea"/>
                  </a:rPr>
                  <a:t>차이</a:t>
                </a:r>
                <a:endParaRPr lang="en-US" altLang="ko-KR" sz="200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347375"/>
                <a:ext cx="11059286" cy="1023998"/>
              </a:xfrm>
              <a:prstGeom prst="rect">
                <a:avLst/>
              </a:prstGeom>
              <a:blipFill rotWithShape="0">
                <a:blip r:embed="rId3"/>
                <a:stretch>
                  <a:fillRect l="-717" t="-1190" b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0645" y="2441345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en-US" altLang="ko-KR" sz="2000" b="1" dirty="0" smtClean="0">
                <a:latin typeface="+mn-ea"/>
              </a:rPr>
              <a:t>MSE(Mean Squared Error)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750276" y="2945438"/>
                <a:ext cx="11059286" cy="1633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ko-KR" sz="20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ko-KR" sz="2000" dirty="0" smtClean="0">
                  <a:latin typeface="+mn-ea"/>
                  <a:ea typeface="맑은 고딕" panose="020B0503020000020004" pitchFamily="50" charset="-127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+mn-ea"/>
                    <a:ea typeface="맑은 고딕" panose="020B0503020000020004" pitchFamily="50" charset="-127"/>
                  </a:rPr>
                  <a:t>평균제곱오차</a:t>
                </a:r>
                <a:endParaRPr lang="en-US" altLang="ko-KR" sz="2000" i="1" dirty="0">
                  <a:latin typeface="Cambria Math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Cambria Math"/>
                    <a:ea typeface="맑은 고딕" panose="020B0503020000020004" pitchFamily="50" charset="-127"/>
                  </a:rPr>
                  <a:t>회귀선과 모델 예측 값 사이의 오차를 사용</a:t>
                </a:r>
                <a:endParaRPr lang="en-US" altLang="ko-KR" sz="2000" dirty="0" smtClean="0">
                  <a:latin typeface="Cambria Math"/>
                  <a:ea typeface="맑은 고딕" panose="020B0503020000020004" pitchFamily="50" charset="-127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ko-KR" altLang="en-US" sz="2000" dirty="0" smtClean="0">
                    <a:latin typeface="Cambria Math"/>
                    <a:ea typeface="맑은 고딕" panose="020B0503020000020004" pitchFamily="50" charset="-127"/>
                  </a:rPr>
                  <a:t>오차를 제곱한 값들의 평균</a:t>
                </a:r>
                <a:endParaRPr lang="en-US" altLang="ko-KR" sz="2000" dirty="0" smtClean="0">
                  <a:latin typeface="+mn-ea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2945438"/>
                <a:ext cx="11059286" cy="1633268"/>
              </a:xfrm>
              <a:prstGeom prst="rect">
                <a:avLst/>
              </a:prstGeom>
              <a:blipFill rotWithShape="0">
                <a:blip r:embed="rId4"/>
                <a:stretch>
                  <a:fillRect l="-717" b="-55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480645" y="4593958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en-US" altLang="ko-KR" sz="2000" b="1" dirty="0" smtClean="0">
                <a:latin typeface="+mn-ea"/>
              </a:rPr>
              <a:t>RMSE(Root Mean Squared Error)</a:t>
            </a:r>
            <a:endParaRPr lang="en-US" altLang="ko-KR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750276" y="4994068"/>
                <a:ext cx="11059286" cy="1309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ko-KR" sz="20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ko-KR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20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ko-KR" sz="2000" dirty="0" smtClean="0">
                  <a:latin typeface="+mn-ea"/>
                  <a:ea typeface="맑은 고딕" panose="020B0503020000020004" pitchFamily="50" charset="-127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en-US" altLang="ko-KR" sz="2000" dirty="0" smtClean="0">
                    <a:latin typeface="+mn-ea"/>
                    <a:ea typeface="맑은 고딕" panose="020B0503020000020004" pitchFamily="50" charset="-127"/>
                  </a:rPr>
                  <a:t>MSE</a:t>
                </a:r>
                <a:r>
                  <a:rPr lang="ko-KR" altLang="en-US" sz="2000" dirty="0" smtClean="0">
                    <a:latin typeface="+mn-ea"/>
                    <a:ea typeface="맑은 고딕" panose="020B0503020000020004" pitchFamily="50" charset="-127"/>
                  </a:rPr>
                  <a:t>에서 구한 값에 루트를 적용한 값</a:t>
                </a:r>
                <a:endParaRPr lang="en-US" altLang="ko-KR" sz="20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4994068"/>
                <a:ext cx="11059286" cy="1309461"/>
              </a:xfrm>
              <a:prstGeom prst="rect">
                <a:avLst/>
              </a:prstGeom>
              <a:blipFill rotWithShape="0">
                <a:blip r:embed="rId5"/>
                <a:stretch>
                  <a:fillRect l="-717" b="-88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70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5. </a:t>
            </a:r>
            <a:r>
              <a:rPr lang="ko-KR" altLang="en-US" sz="2400" b="1" dirty="0" smtClean="0">
                <a:latin typeface="+mn-ea"/>
              </a:rPr>
              <a:t>다중선형회귀분석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1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en-US" altLang="ko-KR" dirty="0" smtClean="0">
                <a:latin typeface="+mn-ea"/>
              </a:rPr>
              <a:t>Python package </a:t>
            </a:r>
            <a:r>
              <a:rPr lang="ko-KR" altLang="en-US" dirty="0" smtClean="0">
                <a:latin typeface="+mn-ea"/>
              </a:rPr>
              <a:t>가져오기 및 </a:t>
            </a:r>
            <a:r>
              <a:rPr lang="en-US" altLang="ko-KR" dirty="0" err="1" smtClean="0">
                <a:latin typeface="+mn-ea"/>
              </a:rPr>
              <a:t>matplotlib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출력 옵션 설정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2790040"/>
            <a:ext cx="11181472" cy="3277473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4400" indent="-2844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모듈 설명</a:t>
            </a:r>
            <a:endParaRPr lang="en-US" altLang="ko-KR" dirty="0"/>
          </a:p>
          <a:p>
            <a:pPr marL="284400" indent="-284400" fontAlgn="base">
              <a:buFontTx/>
              <a:buChar char="-"/>
            </a:pPr>
            <a:r>
              <a:rPr lang="en-US" altLang="ko-KR" sz="1600" dirty="0" err="1" smtClean="0"/>
              <a:t>linear_model</a:t>
            </a:r>
            <a:r>
              <a:rPr lang="en-US" altLang="ko-KR" sz="1600" dirty="0" smtClean="0"/>
              <a:t> : </a:t>
            </a:r>
            <a:r>
              <a:rPr lang="en-US" altLang="ko-KR" sz="1600" dirty="0" err="1" smtClean="0"/>
              <a:t>sklearn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패키지에서 제공하는 </a:t>
            </a:r>
            <a:r>
              <a:rPr lang="ko-KR" altLang="en-US" sz="1600" dirty="0" smtClean="0"/>
              <a:t>선형회귀분석을 할 수 있게 도와주는 모듈</a:t>
            </a:r>
            <a:endParaRPr lang="en-US" altLang="ko-KR" sz="1600" dirty="0" smtClean="0">
              <a:latin typeface="+mn-ea"/>
            </a:endParaRPr>
          </a:p>
          <a:p>
            <a:pPr marL="284400" indent="-2844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패키지 설명</a:t>
            </a:r>
            <a:endParaRPr lang="en-US" altLang="ko-KR" dirty="0" smtClean="0"/>
          </a:p>
          <a:p>
            <a:pPr marL="284400" indent="-284400">
              <a:buFontTx/>
              <a:buChar char="-"/>
            </a:pPr>
            <a:r>
              <a:rPr lang="en-US" altLang="ko-KR" sz="1600" dirty="0" err="1" smtClean="0">
                <a:latin typeface="+mn-ea"/>
              </a:rPr>
              <a:t>numpy</a:t>
            </a:r>
            <a:r>
              <a:rPr lang="en-US" altLang="ko-KR" sz="1600" dirty="0" smtClean="0">
                <a:latin typeface="+mn-ea"/>
              </a:rPr>
              <a:t> : </a:t>
            </a:r>
            <a:r>
              <a:rPr lang="ko-KR" altLang="en-US" sz="1600" dirty="0" err="1" smtClean="0">
                <a:latin typeface="+mn-ea"/>
              </a:rPr>
              <a:t>파이썬</a:t>
            </a:r>
            <a:r>
              <a:rPr lang="ko-KR" altLang="en-US" sz="1600" dirty="0" smtClean="0">
                <a:latin typeface="+mn-ea"/>
              </a:rPr>
              <a:t> 언어를 위한 행렬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벡터 등의 수학 계산을 위한 자료구조와 계산 함수를 제공하는 패키지</a:t>
            </a:r>
            <a:endParaRPr lang="en-US" altLang="ko-KR" sz="1600" dirty="0" smtClean="0">
              <a:latin typeface="+mn-ea"/>
            </a:endParaRPr>
          </a:p>
          <a:p>
            <a:pPr marL="284400" indent="-284400">
              <a:buFontTx/>
              <a:buChar char="-"/>
            </a:pPr>
            <a:r>
              <a:rPr lang="en-US" altLang="ko-KR" sz="1600" dirty="0"/>
              <a:t>pandas : </a:t>
            </a:r>
            <a:r>
              <a:rPr lang="ko-KR" altLang="en-US" sz="1600" dirty="0"/>
              <a:t>데이터 분석</a:t>
            </a:r>
            <a:r>
              <a:rPr lang="en-US" altLang="ko-KR" sz="1600" dirty="0"/>
              <a:t>, </a:t>
            </a:r>
            <a:r>
              <a:rPr lang="ko-KR" altLang="en-US" sz="1600" dirty="0"/>
              <a:t>가공</a:t>
            </a:r>
            <a:r>
              <a:rPr lang="en-US" altLang="ko-KR" sz="1600" dirty="0"/>
              <a:t>, </a:t>
            </a:r>
            <a:r>
              <a:rPr lang="ko-KR" altLang="en-US" sz="1600" dirty="0"/>
              <a:t>처리</a:t>
            </a:r>
            <a:r>
              <a:rPr lang="en-US" altLang="ko-KR" sz="1600" dirty="0"/>
              <a:t> </a:t>
            </a:r>
            <a:r>
              <a:rPr lang="ko-KR" altLang="en-US" sz="1600" dirty="0"/>
              <a:t>등을 쉽게 하기 위한 자료구조와 처리 함수들을 제공하는 </a:t>
            </a:r>
            <a:r>
              <a:rPr lang="ko-KR" altLang="en-US" sz="1600" dirty="0" smtClean="0"/>
              <a:t>패키지</a:t>
            </a:r>
            <a:endParaRPr lang="en-US" altLang="ko-KR" sz="1600" dirty="0" smtClean="0"/>
          </a:p>
          <a:p>
            <a:pPr marL="284400" indent="-284400">
              <a:buFontTx/>
              <a:buChar char="-"/>
            </a:pPr>
            <a:r>
              <a:rPr lang="en-US" altLang="ko-KR" sz="1600" dirty="0" err="1">
                <a:latin typeface="+mn-ea"/>
              </a:rPr>
              <a:t>m</a:t>
            </a:r>
            <a:r>
              <a:rPr lang="en-US" altLang="ko-KR" sz="1600" dirty="0" err="1" smtClean="0">
                <a:latin typeface="+mn-ea"/>
              </a:rPr>
              <a:t>atplotlib</a:t>
            </a:r>
            <a:r>
              <a:rPr lang="en-US" altLang="ko-KR" sz="1600" dirty="0" smtClean="0">
                <a:latin typeface="+mn-ea"/>
              </a:rPr>
              <a:t> : </a:t>
            </a:r>
            <a:r>
              <a:rPr lang="ko-KR" altLang="en-US" sz="1600" dirty="0" smtClean="0">
                <a:latin typeface="+mn-ea"/>
              </a:rPr>
              <a:t>플롯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그래프</a:t>
            </a:r>
            <a:r>
              <a:rPr lang="en-US" altLang="ko-KR" sz="1600" dirty="0" smtClean="0">
                <a:latin typeface="+mn-ea"/>
              </a:rPr>
              <a:t>)</a:t>
            </a:r>
            <a:r>
              <a:rPr lang="ko-KR" altLang="en-US" sz="1600" dirty="0" smtClean="0">
                <a:latin typeface="+mn-ea"/>
              </a:rPr>
              <a:t>를 그릴 때 주로 쓰이는 </a:t>
            </a:r>
            <a:r>
              <a:rPr lang="en-US" altLang="ko-KR" sz="1600" dirty="0" smtClean="0">
                <a:latin typeface="+mn-ea"/>
              </a:rPr>
              <a:t>2D, 3D </a:t>
            </a:r>
            <a:r>
              <a:rPr lang="ko-KR" altLang="en-US" sz="1600" dirty="0" err="1" smtClean="0">
                <a:latin typeface="+mn-ea"/>
              </a:rPr>
              <a:t>플롯팅</a:t>
            </a:r>
            <a:r>
              <a:rPr lang="ko-KR" altLang="en-US" sz="1600" dirty="0" smtClean="0">
                <a:latin typeface="+mn-ea"/>
              </a:rPr>
              <a:t> 패키지</a:t>
            </a:r>
            <a:r>
              <a:rPr lang="en-US" altLang="ko-KR" sz="1600" dirty="0" smtClean="0">
                <a:latin typeface="+mn-ea"/>
              </a:rPr>
              <a:t> </a:t>
            </a:r>
          </a:p>
          <a:p>
            <a:pPr marL="284400" indent="-284400">
              <a:buFontTx/>
              <a:buChar char="-"/>
            </a:pPr>
            <a:r>
              <a:rPr lang="en-US" altLang="ko-KR" sz="1600" dirty="0" err="1" smtClean="0">
                <a:latin typeface="+mn-ea"/>
              </a:rPr>
              <a:t>matplotlib.pyplot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 </a:t>
            </a:r>
            <a:r>
              <a:rPr lang="en-US" altLang="ko-KR" sz="1600" dirty="0" err="1">
                <a:latin typeface="+mn-ea"/>
              </a:rPr>
              <a:t>matplotlib</a:t>
            </a:r>
            <a:r>
              <a:rPr lang="ko-KR" altLang="en-US" sz="1600" dirty="0">
                <a:latin typeface="+mn-ea"/>
              </a:rPr>
              <a:t>의 서브패키지로 </a:t>
            </a:r>
            <a:r>
              <a:rPr lang="en-US" altLang="ko-KR" sz="1600" dirty="0" smtClean="0">
                <a:latin typeface="+mn-ea"/>
              </a:rPr>
              <a:t>*</a:t>
            </a:r>
            <a:r>
              <a:rPr lang="en-US" altLang="ko-KR" sz="1600" dirty="0">
                <a:latin typeface="+mn-ea"/>
              </a:rPr>
              <a:t>MATLAB </a:t>
            </a:r>
            <a:r>
              <a:rPr lang="ko-KR" altLang="en-US" sz="1600" dirty="0">
                <a:latin typeface="+mn-ea"/>
              </a:rPr>
              <a:t>처럼 플롯을 그려주는 </a:t>
            </a:r>
            <a:r>
              <a:rPr lang="ko-KR" altLang="en-US" sz="1600" dirty="0" smtClean="0">
                <a:latin typeface="+mn-ea"/>
              </a:rPr>
              <a:t>패키지</a:t>
            </a:r>
            <a:endParaRPr lang="en-US" altLang="ko-KR" sz="1600" dirty="0" smtClean="0">
              <a:latin typeface="+mn-ea"/>
            </a:endParaRPr>
          </a:p>
          <a:p>
            <a:pPr marL="284400" lvl="0" indent="-284400" algn="r"/>
            <a:r>
              <a:rPr lang="en-US" altLang="ko-KR" sz="1400" dirty="0" smtClean="0">
                <a:solidFill>
                  <a:prstClr val="black"/>
                </a:solidFill>
              </a:rPr>
              <a:t>*MATLAB : </a:t>
            </a:r>
            <a:r>
              <a:rPr lang="ko-KR" altLang="en-US" sz="1400" dirty="0" smtClean="0">
                <a:solidFill>
                  <a:prstClr val="black"/>
                </a:solidFill>
              </a:rPr>
              <a:t>수치 해석 및 프로그래밍 환경을 제공하는 </a:t>
            </a:r>
            <a:r>
              <a:rPr lang="ko-KR" altLang="en-US" sz="1400" dirty="0">
                <a:solidFill>
                  <a:prstClr val="black"/>
                </a:solidFill>
              </a:rPr>
              <a:t>공학용 </a:t>
            </a:r>
            <a:r>
              <a:rPr lang="ko-KR" altLang="en-US" sz="1400" dirty="0" smtClean="0">
                <a:solidFill>
                  <a:prstClr val="black"/>
                </a:solidFill>
              </a:rPr>
              <a:t>소프트웨어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marL="284400" indent="-2844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코드 설명</a:t>
            </a:r>
            <a:endParaRPr lang="en-US" altLang="ko-KR" dirty="0">
              <a:latin typeface="+mn-ea"/>
            </a:endParaRPr>
          </a:p>
          <a:p>
            <a:pPr marL="284400" indent="-284400">
              <a:buFontTx/>
              <a:buChar char="-"/>
            </a:pPr>
            <a:r>
              <a:rPr lang="en-US" altLang="ko-KR" sz="1600" dirty="0">
                <a:latin typeface="+mn-ea"/>
              </a:rPr>
              <a:t>%</a:t>
            </a:r>
            <a:r>
              <a:rPr lang="en-US" altLang="ko-KR" sz="1600" dirty="0" err="1">
                <a:latin typeface="+mn-ea"/>
              </a:rPr>
              <a:t>matplotlib</a:t>
            </a:r>
            <a:r>
              <a:rPr lang="en-US" altLang="ko-KR" sz="1600" dirty="0">
                <a:latin typeface="+mn-ea"/>
              </a:rPr>
              <a:t> inline : </a:t>
            </a:r>
            <a:r>
              <a:rPr lang="en-US" altLang="ko-KR" sz="1600" dirty="0" err="1">
                <a:latin typeface="+mn-ea"/>
              </a:rPr>
              <a:t>ipython</a:t>
            </a:r>
            <a:r>
              <a:rPr lang="ko-KR" altLang="en-US" sz="1600" dirty="0">
                <a:latin typeface="+mn-ea"/>
              </a:rPr>
              <a:t>의 </a:t>
            </a:r>
            <a:r>
              <a:rPr lang="en-US" altLang="ko-KR" sz="1600" dirty="0">
                <a:latin typeface="+mn-ea"/>
              </a:rPr>
              <a:t>“magic function” </a:t>
            </a:r>
            <a:r>
              <a:rPr lang="ko-KR" altLang="en-US" sz="1600" dirty="0">
                <a:latin typeface="+mn-ea"/>
              </a:rPr>
              <a:t>중 하나로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matplotlib</a:t>
            </a:r>
            <a:r>
              <a:rPr lang="ko-KR" altLang="en-US" sz="1600" dirty="0">
                <a:latin typeface="+mn-ea"/>
              </a:rPr>
              <a:t>의 시각화 결과를 </a:t>
            </a:r>
            <a:r>
              <a:rPr lang="en-US" altLang="ko-KR" sz="1600" dirty="0" err="1">
                <a:latin typeface="+mn-ea"/>
              </a:rPr>
              <a:t>Ipython</a:t>
            </a:r>
            <a:r>
              <a:rPr lang="en-US" altLang="ko-KR" sz="1600" dirty="0">
                <a:latin typeface="+mn-ea"/>
              </a:rPr>
              <a:t> notebook </a:t>
            </a:r>
            <a:r>
              <a:rPr lang="ko-KR" altLang="en-US" sz="1600" dirty="0">
                <a:latin typeface="+mn-ea"/>
              </a:rPr>
              <a:t>안에서 출력하는 </a:t>
            </a:r>
            <a:r>
              <a:rPr lang="ko-KR" altLang="en-US" sz="1600" dirty="0" smtClean="0">
                <a:latin typeface="+mn-ea"/>
              </a:rPr>
              <a:t>함수</a:t>
            </a:r>
            <a:endParaRPr lang="en-US" altLang="ko-KR" sz="1600" dirty="0">
              <a:latin typeface="+mn-ea"/>
            </a:endParaRPr>
          </a:p>
          <a:p>
            <a:pPr marL="284400" indent="-284400">
              <a:buFontTx/>
              <a:buChar char="-"/>
            </a:pPr>
            <a:r>
              <a:rPr lang="en-US" altLang="ko-KR" sz="1600" dirty="0" err="1">
                <a:latin typeface="+mn-ea"/>
              </a:rPr>
              <a:t>matplotlib.style.use</a:t>
            </a:r>
            <a:r>
              <a:rPr lang="en-US" altLang="ko-KR" sz="1600" dirty="0" smtClean="0">
                <a:latin typeface="+mn-ea"/>
              </a:rPr>
              <a:t>.(‘</a:t>
            </a:r>
            <a:r>
              <a:rPr lang="en-US" altLang="ko-KR" sz="1600" dirty="0" err="1" smtClean="0">
                <a:latin typeface="+mn-ea"/>
              </a:rPr>
              <a:t>ggplot</a:t>
            </a:r>
            <a:r>
              <a:rPr lang="en-US" altLang="ko-KR" sz="1600" dirty="0" smtClean="0">
                <a:latin typeface="+mn-ea"/>
              </a:rPr>
              <a:t>’) </a:t>
            </a:r>
            <a:r>
              <a:rPr lang="en-US" altLang="ko-KR" sz="1600" dirty="0">
                <a:latin typeface="+mn-ea"/>
              </a:rPr>
              <a:t>: </a:t>
            </a:r>
            <a:r>
              <a:rPr lang="en-US" altLang="ko-KR" sz="1600" dirty="0" err="1" smtClean="0">
                <a:latin typeface="+mn-ea"/>
              </a:rPr>
              <a:t>matplotlib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패키</a:t>
            </a:r>
            <a:r>
              <a:rPr lang="ko-KR" altLang="en-US" sz="1600" dirty="0">
                <a:latin typeface="+mn-ea"/>
              </a:rPr>
              <a:t>지</a:t>
            </a:r>
            <a:r>
              <a:rPr lang="ko-KR" altLang="en-US" sz="1600" dirty="0" smtClean="0">
                <a:latin typeface="+mn-ea"/>
              </a:rPr>
              <a:t>에서 </a:t>
            </a:r>
            <a:r>
              <a:rPr lang="ko-KR" altLang="en-US" sz="1600" dirty="0">
                <a:latin typeface="+mn-ea"/>
              </a:rPr>
              <a:t>제공하는 </a:t>
            </a:r>
            <a:r>
              <a:rPr lang="ko-KR" altLang="en-US" sz="1600" dirty="0" smtClean="0">
                <a:latin typeface="+mn-ea"/>
              </a:rPr>
              <a:t>스타일중 </a:t>
            </a:r>
            <a:r>
              <a:rPr lang="en-US" altLang="ko-KR" sz="1600" dirty="0" smtClean="0">
                <a:latin typeface="+mn-ea"/>
              </a:rPr>
              <a:t>‘</a:t>
            </a:r>
            <a:r>
              <a:rPr lang="en-US" altLang="ko-KR" sz="1600" dirty="0" err="1" smtClean="0">
                <a:latin typeface="+mn-ea"/>
              </a:rPr>
              <a:t>ggplot</a:t>
            </a:r>
            <a:r>
              <a:rPr lang="en-US" altLang="ko-KR" sz="1600" dirty="0" smtClean="0">
                <a:latin typeface="+mn-ea"/>
              </a:rPr>
              <a:t>’</a:t>
            </a:r>
            <a:r>
              <a:rPr lang="ko-KR" altLang="en-US" sz="1600" dirty="0" smtClean="0">
                <a:latin typeface="+mn-ea"/>
              </a:rPr>
              <a:t>을 </a:t>
            </a:r>
            <a:r>
              <a:rPr lang="ko-KR" altLang="en-US" sz="1600" dirty="0">
                <a:latin typeface="+mn-ea"/>
              </a:rPr>
              <a:t>지정해서 </a:t>
            </a:r>
            <a:r>
              <a:rPr lang="ko-KR" altLang="en-US" sz="1600" dirty="0" smtClean="0">
                <a:latin typeface="+mn-ea"/>
              </a:rPr>
              <a:t>사용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5" y="1404733"/>
            <a:ext cx="949642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8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5. </a:t>
            </a:r>
            <a:r>
              <a:rPr lang="ko-KR" altLang="en-US" sz="2400" b="1" dirty="0">
                <a:latin typeface="+mn-ea"/>
              </a:rPr>
              <a:t>다중선형회귀분석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1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dirty="0" smtClean="0">
                <a:latin typeface="+mn-ea"/>
              </a:rPr>
              <a:t>데이터 만들기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1298961"/>
            <a:ext cx="4347729" cy="4313274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변수 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data </a:t>
            </a:r>
            <a:r>
              <a:rPr lang="en-US" altLang="ko-KR" dirty="0">
                <a:latin typeface="+mn-ea"/>
              </a:rPr>
              <a:t>:  </a:t>
            </a:r>
            <a:r>
              <a:rPr lang="en-US" altLang="ko-KR" dirty="0" smtClean="0">
                <a:latin typeface="+mn-ea"/>
              </a:rPr>
              <a:t>                                     </a:t>
            </a:r>
            <a:r>
              <a:rPr lang="ko-KR" altLang="en-US" dirty="0" smtClean="0">
                <a:latin typeface="+mn-ea"/>
              </a:rPr>
              <a:t>임의로 </a:t>
            </a:r>
            <a:r>
              <a:rPr lang="en-US" altLang="ko-KR" dirty="0" smtClean="0">
                <a:latin typeface="+mn-ea"/>
              </a:rPr>
              <a:t>‘x1’, ‘x2’</a:t>
            </a:r>
            <a:r>
              <a:rPr lang="ko-KR" altLang="en-US" dirty="0" smtClean="0">
                <a:latin typeface="+mn-ea"/>
              </a:rPr>
              <a:t>와 </a:t>
            </a:r>
            <a:r>
              <a:rPr lang="en-US" altLang="ko-KR" dirty="0" smtClean="0">
                <a:latin typeface="+mn-ea"/>
              </a:rPr>
              <a:t>‘y’</a:t>
            </a:r>
            <a:r>
              <a:rPr lang="ko-KR" altLang="en-US" dirty="0" smtClean="0">
                <a:latin typeface="+mn-ea"/>
              </a:rPr>
              <a:t> 이름</a:t>
            </a:r>
            <a:r>
              <a:rPr lang="ko-KR" altLang="en-US" dirty="0">
                <a:latin typeface="+mn-ea"/>
              </a:rPr>
              <a:t>을</a:t>
            </a:r>
            <a:r>
              <a:rPr lang="ko-KR" altLang="en-US" dirty="0" smtClean="0">
                <a:latin typeface="+mn-ea"/>
              </a:rPr>
              <a:t> 가진 리스트형식에 데이터를 생성하여 </a:t>
            </a:r>
            <a:r>
              <a:rPr lang="en-US" altLang="ko-KR" dirty="0" err="1" smtClean="0">
                <a:latin typeface="+mn-ea"/>
              </a:rPr>
              <a:t>pandas.DataFrame</a:t>
            </a:r>
            <a:r>
              <a:rPr lang="ko-KR" altLang="en-US" dirty="0" smtClean="0">
                <a:latin typeface="+mn-ea"/>
              </a:rPr>
              <a:t>형으로 변경 후 저장한 변수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X </a:t>
            </a:r>
            <a:r>
              <a:rPr lang="en-US" altLang="ko-KR" dirty="0">
                <a:latin typeface="+mn-ea"/>
              </a:rPr>
              <a:t>:                                       </a:t>
            </a:r>
            <a:r>
              <a:rPr lang="en-US" altLang="ko-KR" dirty="0" smtClean="0">
                <a:latin typeface="+mn-ea"/>
              </a:rPr>
              <a:t>   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‘data’</a:t>
            </a:r>
            <a:r>
              <a:rPr lang="ko-KR" altLang="en-US" dirty="0" smtClean="0">
                <a:latin typeface="+mn-ea"/>
              </a:rPr>
              <a:t>변수에 </a:t>
            </a:r>
            <a:r>
              <a:rPr lang="en-US" altLang="ko-KR" dirty="0" smtClean="0">
                <a:latin typeface="+mn-ea"/>
              </a:rPr>
              <a:t>‘x1’, x2’ </a:t>
            </a:r>
            <a:r>
              <a:rPr lang="ko-KR" altLang="en-US" dirty="0" smtClean="0">
                <a:latin typeface="+mn-ea"/>
              </a:rPr>
              <a:t>데이터만 저장한 변수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독립변수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y </a:t>
            </a:r>
            <a:r>
              <a:rPr lang="en-US" altLang="ko-KR" dirty="0">
                <a:latin typeface="+mn-ea"/>
              </a:rPr>
              <a:t>: ‘data’</a:t>
            </a:r>
            <a:r>
              <a:rPr lang="ko-KR" altLang="en-US" dirty="0">
                <a:latin typeface="+mn-ea"/>
              </a:rPr>
              <a:t>변수에 </a:t>
            </a:r>
            <a:r>
              <a:rPr lang="en-US" altLang="ko-KR" dirty="0" smtClean="0">
                <a:latin typeface="+mn-ea"/>
              </a:rPr>
              <a:t>‘y’ </a:t>
            </a:r>
            <a:r>
              <a:rPr lang="ko-KR" altLang="en-US" dirty="0">
                <a:latin typeface="+mn-ea"/>
              </a:rPr>
              <a:t>데이터만 저장한 변수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종</a:t>
            </a:r>
            <a:r>
              <a:rPr lang="ko-KR" altLang="en-US" dirty="0">
                <a:latin typeface="+mn-ea"/>
              </a:rPr>
              <a:t>속</a:t>
            </a:r>
            <a:r>
              <a:rPr lang="ko-KR" altLang="en-US" dirty="0" smtClean="0">
                <a:latin typeface="+mn-ea"/>
              </a:rPr>
              <a:t>변수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 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함수 설명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pandas.DataFrame</a:t>
            </a:r>
            <a:r>
              <a:rPr lang="en-US" altLang="ko-KR" dirty="0">
                <a:latin typeface="+mn-ea"/>
              </a:rPr>
              <a:t>() :  </a:t>
            </a:r>
            <a:r>
              <a:rPr lang="en-US" altLang="ko-KR" dirty="0" smtClean="0">
                <a:latin typeface="+mn-ea"/>
              </a:rPr>
              <a:t>                  2</a:t>
            </a:r>
            <a:r>
              <a:rPr lang="ko-KR" altLang="en-US" dirty="0">
                <a:latin typeface="+mn-ea"/>
              </a:rPr>
              <a:t>차원의 수정 가능한 테이블 </a:t>
            </a:r>
            <a:r>
              <a:rPr lang="ko-KR" altLang="en-US" dirty="0" smtClean="0">
                <a:latin typeface="+mn-ea"/>
              </a:rPr>
              <a:t>형태의 데이터 </a:t>
            </a:r>
            <a:r>
              <a:rPr lang="ko-KR" altLang="en-US" dirty="0">
                <a:latin typeface="+mn-ea"/>
              </a:rPr>
              <a:t>구조를 만드는 </a:t>
            </a:r>
            <a:r>
              <a:rPr lang="ko-KR" altLang="en-US" dirty="0" smtClean="0">
                <a:latin typeface="+mn-ea"/>
              </a:rPr>
              <a:t>함수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839" y="1298961"/>
            <a:ext cx="4120278" cy="405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789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5. </a:t>
            </a:r>
            <a:r>
              <a:rPr lang="ko-KR" altLang="en-US" sz="2400" b="1" dirty="0">
                <a:latin typeface="+mn-ea"/>
              </a:rPr>
              <a:t>다중선형회귀분석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1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lang="ko-KR" altLang="en-US" dirty="0" smtClean="0">
                <a:latin typeface="+mn-ea"/>
              </a:rPr>
              <a:t>데이터 학습시키기</a:t>
            </a:r>
            <a:endParaRPr lang="en-US" altLang="ko-KR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480645" y="2888479"/>
                <a:ext cx="11181472" cy="3226459"/>
              </a:xfrm>
              <a:prstGeom prst="rect">
                <a:avLst/>
              </a:prstGeom>
              <a:noFill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dirty="0" smtClean="0">
                    <a:latin typeface="+mn-ea"/>
                  </a:rPr>
                  <a:t>변수 설명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 err="1" smtClean="0">
                    <a:latin typeface="+mn-ea"/>
                  </a:rPr>
                  <a:t>linear_regression</a:t>
                </a:r>
                <a:r>
                  <a:rPr lang="en-US" altLang="ko-KR" dirty="0">
                    <a:latin typeface="+mn-ea"/>
                  </a:rPr>
                  <a:t>: </a:t>
                </a:r>
                <a:r>
                  <a:rPr lang="ko-KR" altLang="en-US" dirty="0">
                    <a:latin typeface="+mn-ea"/>
                  </a:rPr>
                  <a:t>선형회귀분석 모델을 저장한 변수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 smtClean="0">
                    <a:latin typeface="+mn-ea"/>
                  </a:rPr>
                  <a:t>prediction </a:t>
                </a:r>
                <a:r>
                  <a:rPr lang="en-US" altLang="ko-KR" dirty="0">
                    <a:latin typeface="+mn-ea"/>
                  </a:rPr>
                  <a:t>: </a:t>
                </a:r>
                <a:r>
                  <a:rPr lang="ko-KR" altLang="en-US" dirty="0" smtClean="0">
                    <a:latin typeface="+mn-ea"/>
                  </a:rPr>
                  <a:t>학습된 선형회귀분석을 이용해 나온 예측 값을 저장한 변수</a:t>
                </a:r>
                <a:endParaRPr lang="en-US" altLang="ko-KR" dirty="0" smtClean="0">
                  <a:latin typeface="+mn-ea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dirty="0" smtClean="0">
                    <a:latin typeface="+mn-ea"/>
                  </a:rPr>
                  <a:t>함수 설명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맑은 고딕" pitchFamily="50" charset="-127"/>
                  <a:buChar char="-"/>
                </a:pPr>
                <a:r>
                  <a:rPr lang="en-US" altLang="ko-KR" dirty="0" err="1" smtClean="0">
                    <a:latin typeface="+mn-ea"/>
                  </a:rPr>
                  <a:t>linear_model.LinearRegression</a:t>
                </a:r>
                <a:r>
                  <a:rPr lang="en-US" altLang="ko-KR" dirty="0" smtClean="0">
                    <a:latin typeface="+mn-ea"/>
                  </a:rPr>
                  <a:t>() : </a:t>
                </a:r>
                <a:r>
                  <a:rPr lang="ko-KR" altLang="en-US" dirty="0" smtClean="0">
                    <a:latin typeface="+mn-ea"/>
                  </a:rPr>
                  <a:t>선형회귀분석 </a:t>
                </a:r>
                <a:r>
                  <a:rPr lang="ko-KR" altLang="en-US" dirty="0">
                    <a:latin typeface="+mn-ea"/>
                  </a:rPr>
                  <a:t>모델을 만드는 함수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맑은 고딕" pitchFamily="50" charset="-127"/>
                  <a:buChar char="-"/>
                </a:pPr>
                <a:r>
                  <a:rPr lang="en-US" altLang="ko-KR" dirty="0" err="1" smtClean="0">
                    <a:latin typeface="+mn-ea"/>
                  </a:rPr>
                  <a:t>linear_regression.fit</a:t>
                </a:r>
                <a:r>
                  <a:rPr lang="en-US" altLang="ko-KR" dirty="0" smtClean="0">
                    <a:latin typeface="+mn-ea"/>
                  </a:rPr>
                  <a:t>() : </a:t>
                </a:r>
                <a:r>
                  <a:rPr lang="ko-KR" altLang="en-US" dirty="0" smtClean="0">
                    <a:latin typeface="+mn-ea"/>
                  </a:rPr>
                  <a:t>선형회귀분석 모델에 맞게 학습하는 함수</a:t>
                </a:r>
                <a:endParaRPr lang="en-US" altLang="ko-KR" dirty="0" smtClean="0">
                  <a:latin typeface="+mn-ea"/>
                </a:endParaRPr>
              </a:p>
              <a:p>
                <a:pPr marL="285750" indent="-285750">
                  <a:buFont typeface="맑은 고딕" pitchFamily="50" charset="-127"/>
                  <a:buChar char="-"/>
                </a:pPr>
                <a:r>
                  <a:rPr lang="en-US" altLang="ko-KR" dirty="0" err="1" smtClean="0">
                    <a:latin typeface="+mn-ea"/>
                  </a:rPr>
                  <a:t>linear_regression.predict</a:t>
                </a:r>
                <a:r>
                  <a:rPr lang="en-US" altLang="ko-KR" dirty="0" smtClean="0">
                    <a:latin typeface="+mn-ea"/>
                  </a:rPr>
                  <a:t>() : </a:t>
                </a:r>
                <a:r>
                  <a:rPr lang="ko-KR" altLang="en-US" dirty="0" smtClean="0">
                    <a:latin typeface="+mn-ea"/>
                  </a:rPr>
                  <a:t>학습된 선형회귀분석 모델을 통해 새로운 값을 예측하는 함수 </a:t>
                </a:r>
                <a:endParaRPr lang="en-US" altLang="ko-KR" dirty="0" smtClean="0">
                  <a:latin typeface="+mn-ea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+mn-ea"/>
                  </a:rPr>
                  <a:t>코드 설명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+mn-ea"/>
                  </a:rPr>
                  <a:t>print</a:t>
                </a:r>
                <a:r>
                  <a:rPr lang="en-US" altLang="ko-KR" dirty="0" smtClean="0">
                    <a:latin typeface="+mn-ea"/>
                  </a:rPr>
                  <a:t>(‘a value = ‘, </a:t>
                </a:r>
                <a:r>
                  <a:rPr lang="en-US" altLang="ko-KR" dirty="0" err="1" smtClean="0">
                    <a:latin typeface="+mn-ea"/>
                  </a:rPr>
                  <a:t>linear_regression.intercept</a:t>
                </a:r>
                <a:r>
                  <a:rPr lang="en-US" altLang="ko-KR" dirty="0">
                    <a:latin typeface="+mn-ea"/>
                  </a:rPr>
                  <a:t>_) : </a:t>
                </a:r>
                <a:r>
                  <a:rPr lang="ko-KR" altLang="en-US" dirty="0" smtClean="0">
                    <a:latin typeface="+mn-ea"/>
                  </a:rPr>
                  <a:t>선형회귀분석에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ko-KR" altLang="en-US" dirty="0" smtClean="0">
                    <a:latin typeface="+mn-ea"/>
                  </a:rPr>
                  <a:t>회귀계수 </a:t>
                </a:r>
                <a:r>
                  <a:rPr lang="ko-KR" altLang="en-US" dirty="0">
                    <a:latin typeface="+mn-ea"/>
                  </a:rPr>
                  <a:t>출력 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+mn-ea"/>
                  </a:rPr>
                  <a:t>print</a:t>
                </a:r>
                <a:r>
                  <a:rPr lang="en-US" altLang="ko-KR" dirty="0" smtClean="0">
                    <a:latin typeface="+mn-ea"/>
                  </a:rPr>
                  <a:t>(‘b value = ‘, </a:t>
                </a:r>
                <a:r>
                  <a:rPr lang="en-US" altLang="ko-KR" dirty="0" err="1" smtClean="0">
                    <a:latin typeface="+mn-ea"/>
                  </a:rPr>
                  <a:t>linear_regression.coef</a:t>
                </a:r>
                <a:r>
                  <a:rPr lang="en-US" altLang="ko-KR" dirty="0">
                    <a:latin typeface="+mn-ea"/>
                  </a:rPr>
                  <a:t>_) : </a:t>
                </a:r>
                <a:r>
                  <a:rPr lang="ko-KR" altLang="en-US" dirty="0" smtClean="0">
                    <a:latin typeface="+mn-ea"/>
                  </a:rPr>
                  <a:t>선형회귀분석에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ko-KR" altLang="en-US" dirty="0" smtClean="0">
                    <a:latin typeface="+mn-ea"/>
                  </a:rPr>
                  <a:t>회귀계수 </a:t>
                </a:r>
                <a:r>
                  <a:rPr lang="ko-KR" altLang="en-US" dirty="0">
                    <a:latin typeface="+mn-ea"/>
                  </a:rPr>
                  <a:t>출력 </a:t>
                </a:r>
                <a:endParaRPr lang="en-US" altLang="ko-KR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45" y="2888479"/>
                <a:ext cx="11181472" cy="3226459"/>
              </a:xfrm>
              <a:prstGeom prst="rect">
                <a:avLst/>
              </a:prstGeom>
              <a:blipFill rotWithShape="0">
                <a:blip r:embed="rId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5" y="1212614"/>
            <a:ext cx="5278565" cy="1625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359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단일선형회귀분석이란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2000" b="1" dirty="0" smtClean="0">
                <a:latin typeface="+mn-ea"/>
              </a:rPr>
              <a:t>회귀분석 소개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두 변수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종속변수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독립변수</a:t>
            </a:r>
            <a:r>
              <a:rPr lang="en-US" altLang="ko-KR" sz="2000" dirty="0" smtClean="0">
                <a:latin typeface="+mn-ea"/>
              </a:rPr>
              <a:t>)</a:t>
            </a:r>
            <a:r>
              <a:rPr lang="ko-KR" altLang="en-US" sz="2000" dirty="0" smtClean="0">
                <a:latin typeface="+mn-ea"/>
              </a:rPr>
              <a:t>사이의 함수적 관계를 기술하는 수학적 방정식을 구하는데 사용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식은 독립변수의 값이 주어질 때 종속변수의 값을 추정하거나 예측하는데 사용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서로 영향을 주고 받는 인과관계를 갖는 두 변수 사이의 관계를 분석</a:t>
            </a:r>
            <a:r>
              <a:rPr lang="en-US" altLang="ko-KR" sz="2000" dirty="0" smtClean="0">
                <a:latin typeface="+mn-ea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+mn-ea"/>
              </a:rPr>
              <a:t>Python</a:t>
            </a:r>
            <a:r>
              <a:rPr lang="ko-KR" altLang="en-US" sz="2000" dirty="0" smtClean="0">
                <a:latin typeface="+mn-ea"/>
              </a:rPr>
              <a:t>에서는 대표적으로 </a:t>
            </a:r>
            <a:r>
              <a:rPr lang="en-US" altLang="ko-KR" sz="2000" dirty="0" err="1" smtClean="0">
                <a:latin typeface="+mn-ea"/>
              </a:rPr>
              <a:t>sklearn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en-US" altLang="ko-KR" sz="2000" dirty="0" err="1" smtClean="0">
                <a:latin typeface="+mn-ea"/>
              </a:rPr>
              <a:t>scikit</a:t>
            </a:r>
            <a:r>
              <a:rPr lang="en-US" altLang="ko-KR" sz="2000" dirty="0" smtClean="0">
                <a:latin typeface="+mn-ea"/>
              </a:rPr>
              <a:t>-learn) </a:t>
            </a:r>
            <a:r>
              <a:rPr lang="ko-KR" altLang="en-US" sz="2000" dirty="0" smtClean="0">
                <a:latin typeface="+mn-ea"/>
              </a:rPr>
              <a:t>패키지에서 </a:t>
            </a:r>
            <a:r>
              <a:rPr lang="en-US" altLang="ko-KR" sz="2000" dirty="0" smtClean="0">
                <a:latin typeface="+mn-ea"/>
              </a:rPr>
              <a:t>Linear regression </a:t>
            </a:r>
            <a:r>
              <a:rPr lang="ko-KR" altLang="en-US" sz="2000" dirty="0" smtClean="0">
                <a:latin typeface="+mn-ea"/>
              </a:rPr>
              <a:t>회귀분석을 위한 </a:t>
            </a:r>
            <a:r>
              <a:rPr lang="ko-KR" altLang="en-US" sz="2000" smtClean="0">
                <a:latin typeface="+mn-ea"/>
              </a:rPr>
              <a:t>함수를 제공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000" dirty="0" smtClean="0">
              <a:latin typeface="+mn-ea"/>
            </a:endParaRPr>
          </a:p>
          <a:p>
            <a:r>
              <a:rPr lang="ko-KR" altLang="ko-KR" dirty="0" smtClean="0">
                <a:latin typeface="+mn-ea"/>
                <a:ea typeface="맑은 고딕" panose="020B0503020000020004" pitchFamily="50" charset="-127"/>
              </a:rPr>
              <a:t>※</a:t>
            </a:r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+mn-ea"/>
                <a:ea typeface="맑은 고딕" panose="020B0503020000020004" pitchFamily="50" charset="-127"/>
              </a:rPr>
              <a:t>종속변수</a:t>
            </a:r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(Dependent Variable)</a:t>
            </a:r>
          </a:p>
          <a:p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+mn-ea"/>
                <a:ea typeface="맑은 고딕" panose="020B0503020000020004" pitchFamily="50" charset="-127"/>
              </a:rPr>
              <a:t>독립변수의 특정한 값에 따른 그의 값을 예측하고자 하는 변수</a:t>
            </a:r>
            <a:endParaRPr lang="en-US" altLang="ko-KR" dirty="0" smtClean="0">
              <a:latin typeface="+mn-ea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 </a:t>
            </a:r>
          </a:p>
          <a:p>
            <a:r>
              <a:rPr lang="ko-KR" altLang="ko-KR" dirty="0" smtClean="0">
                <a:latin typeface="+mn-ea"/>
              </a:rPr>
              <a:t>※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독립변수</a:t>
            </a:r>
            <a:r>
              <a:rPr lang="en-US" altLang="ko-KR" dirty="0" smtClean="0">
                <a:latin typeface="+mn-ea"/>
              </a:rPr>
              <a:t>(Independent Variable)</a:t>
            </a:r>
          </a:p>
          <a:p>
            <a:r>
              <a:rPr lang="en-US" altLang="ko-KR" dirty="0" smtClean="0">
                <a:latin typeface="+mn-ea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+mn-ea"/>
                <a:ea typeface="맑은 고딕" panose="020B0503020000020004" pitchFamily="50" charset="-127"/>
              </a:rPr>
              <a:t>다른 변수에 영향을 주고 그 변수의 값을 예측하려는 변수</a:t>
            </a:r>
            <a:endParaRPr lang="en-US" altLang="ko-KR" dirty="0" smtClean="0">
              <a:latin typeface="+mn-ea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+mn-ea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  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2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5. </a:t>
            </a:r>
            <a:r>
              <a:rPr lang="ko-KR" altLang="en-US" sz="2400" b="1" dirty="0">
                <a:latin typeface="+mn-ea"/>
              </a:rPr>
              <a:t>다중선형회귀분석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1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4"/>
            </a:pPr>
            <a:r>
              <a:rPr lang="ko-KR" altLang="en-US" dirty="0" smtClean="0">
                <a:latin typeface="+mn-ea"/>
              </a:rPr>
              <a:t>적합도 </a:t>
            </a:r>
            <a:r>
              <a:rPr lang="ko-KR" altLang="en-US" dirty="0">
                <a:latin typeface="+mn-ea"/>
              </a:rPr>
              <a:t>검증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1298963"/>
            <a:ext cx="4347729" cy="329013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함수 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Pandas.DataFrame.decribe</a:t>
            </a:r>
            <a:r>
              <a:rPr lang="en-US" altLang="ko-KR" dirty="0" smtClean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smtClean="0">
                <a:latin typeface="+mn-ea"/>
              </a:rPr>
              <a:t>        </a:t>
            </a:r>
            <a:r>
              <a:rPr lang="ko-KR" altLang="en-US" dirty="0" smtClean="0">
                <a:latin typeface="+mn-ea"/>
              </a:rPr>
              <a:t>다양한 요약 통계를 생성하는 함수</a:t>
            </a:r>
            <a:r>
              <a:rPr lang="en-US" altLang="ko-KR" dirty="0" smtClean="0">
                <a:latin typeface="+mn-ea"/>
              </a:rPr>
              <a:t>.      </a:t>
            </a:r>
            <a:r>
              <a:rPr lang="ko-KR" altLang="en-US" dirty="0" smtClean="0">
                <a:latin typeface="+mn-ea"/>
              </a:rPr>
              <a:t>숫자 형의 경우 전체 개수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평균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표준편차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최대 값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최소 값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백분위 수를 보여줌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변수 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residuals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smtClean="0">
                <a:latin typeface="+mn-ea"/>
              </a:rPr>
              <a:t>                                </a:t>
            </a:r>
            <a:r>
              <a:rPr lang="ko-KR" altLang="en-US" dirty="0" smtClean="0">
                <a:latin typeface="+mn-ea"/>
              </a:rPr>
              <a:t>예측하고자 </a:t>
            </a:r>
            <a:r>
              <a:rPr lang="ko-KR" altLang="en-US" dirty="0">
                <a:latin typeface="+mn-ea"/>
              </a:rPr>
              <a:t>하는 </a:t>
            </a:r>
            <a:r>
              <a:rPr lang="en-US" altLang="ko-KR" dirty="0" smtClean="0">
                <a:latin typeface="+mn-ea"/>
              </a:rPr>
              <a:t>‘y’</a:t>
            </a:r>
            <a:r>
              <a:rPr lang="ko-KR" altLang="en-US" dirty="0">
                <a:latin typeface="+mn-ea"/>
              </a:rPr>
              <a:t>값에서 모델을 통해 예측된 값을 빼서 </a:t>
            </a:r>
            <a:r>
              <a:rPr lang="ko-KR" altLang="en-US" dirty="0" err="1" smtClean="0">
                <a:latin typeface="+mn-ea"/>
              </a:rPr>
              <a:t>잔차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오차 값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를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저장한 </a:t>
            </a:r>
            <a:r>
              <a:rPr lang="ko-KR" altLang="en-US" dirty="0" smtClean="0">
                <a:latin typeface="+mn-ea"/>
              </a:rPr>
              <a:t>변수</a:t>
            </a:r>
            <a:endParaRPr lang="en-US" altLang="ko-KR" dirty="0"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926" y="1298963"/>
            <a:ext cx="3793191" cy="294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75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5. </a:t>
            </a:r>
            <a:r>
              <a:rPr lang="ko-KR" altLang="en-US" sz="2400" b="1" dirty="0">
                <a:latin typeface="+mn-ea"/>
              </a:rPr>
              <a:t>다중선형회귀분석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1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4"/>
            </a:pPr>
            <a:r>
              <a:rPr lang="ko-KR" altLang="en-US" dirty="0" smtClean="0">
                <a:latin typeface="+mn-ea"/>
              </a:rPr>
              <a:t>적합도 </a:t>
            </a:r>
            <a:r>
              <a:rPr lang="ko-KR" altLang="en-US" dirty="0">
                <a:latin typeface="+mn-ea"/>
              </a:rPr>
              <a:t>검증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3230309"/>
            <a:ext cx="11181472" cy="2777383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함수 설명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맑은 고딕" pitchFamily="50" charset="-127"/>
              <a:buChar char="-"/>
            </a:pPr>
            <a:r>
              <a:rPr lang="en-US" altLang="ko-KR" dirty="0" err="1">
                <a:latin typeface="+mn-ea"/>
              </a:rPr>
              <a:t>numpy.sum</a:t>
            </a:r>
            <a:r>
              <a:rPr lang="en-US" altLang="ko-KR" dirty="0">
                <a:latin typeface="+mn-ea"/>
              </a:rPr>
              <a:t>() : </a:t>
            </a:r>
            <a:r>
              <a:rPr lang="ko-KR" altLang="en-US" dirty="0" smtClean="0">
                <a:latin typeface="+mn-ea"/>
              </a:rPr>
              <a:t>합계를 </a:t>
            </a:r>
            <a:r>
              <a:rPr lang="ko-KR" altLang="en-US" dirty="0">
                <a:latin typeface="+mn-ea"/>
              </a:rPr>
              <a:t>구하는 </a:t>
            </a:r>
            <a:r>
              <a:rPr lang="ko-KR" altLang="en-US" dirty="0" smtClean="0">
                <a:latin typeface="+mn-ea"/>
              </a:rPr>
              <a:t>함수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numpy.mean</a:t>
            </a:r>
            <a:r>
              <a:rPr lang="en-US" altLang="ko-KR" dirty="0" smtClean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평균을 구하는 함수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변수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SSE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결정계수 값을 구하기 위해 필요한 </a:t>
            </a:r>
            <a:r>
              <a:rPr lang="en-US" altLang="ko-KR" dirty="0" smtClean="0">
                <a:latin typeface="+mn-ea"/>
              </a:rPr>
              <a:t>SSE </a:t>
            </a:r>
            <a:r>
              <a:rPr lang="ko-KR" altLang="en-US" dirty="0" smtClean="0">
                <a:latin typeface="+mn-ea"/>
              </a:rPr>
              <a:t>값을 계산 후 저장한 변수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SST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결정계수 값을 구하기 위해 </a:t>
            </a:r>
            <a:r>
              <a:rPr lang="ko-KR" altLang="en-US" dirty="0" smtClean="0">
                <a:latin typeface="+mn-ea"/>
              </a:rPr>
              <a:t>필요한 </a:t>
            </a:r>
            <a:r>
              <a:rPr lang="en-US" altLang="ko-KR" dirty="0" smtClean="0">
                <a:latin typeface="+mn-ea"/>
              </a:rPr>
              <a:t>SST </a:t>
            </a:r>
            <a:r>
              <a:rPr lang="ko-KR" altLang="en-US" dirty="0">
                <a:latin typeface="+mn-ea"/>
              </a:rPr>
              <a:t>값을 계산 후 저장한 </a:t>
            </a:r>
            <a:r>
              <a:rPr lang="ko-KR" altLang="en-US" dirty="0" smtClean="0">
                <a:latin typeface="+mn-ea"/>
              </a:rPr>
              <a:t>변수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R_squared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적합도 </a:t>
            </a:r>
            <a:r>
              <a:rPr lang="ko-KR" altLang="en-US" dirty="0">
                <a:latin typeface="+mn-ea"/>
              </a:rPr>
              <a:t>검증을 위해 필요한 </a:t>
            </a:r>
            <a:r>
              <a:rPr lang="ko-KR" altLang="en-US" dirty="0" smtClean="0">
                <a:latin typeface="+mn-ea"/>
              </a:rPr>
              <a:t>결정계</a:t>
            </a:r>
            <a:r>
              <a:rPr lang="ko-KR" altLang="en-US" dirty="0">
                <a:latin typeface="+mn-ea"/>
              </a:rPr>
              <a:t>수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값을 계산 후 저장한 </a:t>
            </a:r>
            <a:r>
              <a:rPr lang="ko-KR" altLang="en-US" dirty="0" smtClean="0">
                <a:latin typeface="+mn-ea"/>
              </a:rPr>
              <a:t>변수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5" y="1212614"/>
            <a:ext cx="3946592" cy="153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587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5. </a:t>
            </a:r>
            <a:r>
              <a:rPr lang="ko-KR" altLang="en-US" sz="2400" b="1" dirty="0">
                <a:latin typeface="+mn-ea"/>
              </a:rPr>
              <a:t>다중선형회귀분석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1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5"/>
            </a:pPr>
            <a:r>
              <a:rPr lang="ko-KR" altLang="en-US" dirty="0" smtClean="0">
                <a:latin typeface="+mn-ea"/>
              </a:rPr>
              <a:t>성능평가 하기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0645" y="1489614"/>
            <a:ext cx="4347729" cy="273200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모듈 설명</a:t>
            </a:r>
            <a:endParaRPr lang="en-US" altLang="ko-KR" dirty="0"/>
          </a:p>
          <a:p>
            <a:pPr marL="342900" indent="-342900" fontAlgn="base">
              <a:buFontTx/>
              <a:buChar char="-"/>
            </a:pPr>
            <a:r>
              <a:rPr lang="en-US" altLang="ko-KR" dirty="0" err="1"/>
              <a:t>mean_squared_error</a:t>
            </a:r>
            <a:r>
              <a:rPr lang="en-US" altLang="ko-KR" dirty="0"/>
              <a:t> :              </a:t>
            </a:r>
            <a:r>
              <a:rPr lang="en-US" altLang="ko-KR" dirty="0" err="1"/>
              <a:t>sklearn</a:t>
            </a:r>
            <a:r>
              <a:rPr lang="en-US" altLang="ko-KR" dirty="0"/>
              <a:t> </a:t>
            </a:r>
            <a:r>
              <a:rPr lang="ko-KR" altLang="en-US" dirty="0"/>
              <a:t>패키지에서 제공하는 </a:t>
            </a:r>
            <a:r>
              <a:rPr lang="en-US" altLang="ko-KR" dirty="0"/>
              <a:t>MSE</a:t>
            </a:r>
            <a:r>
              <a:rPr lang="ko-KR" altLang="en-US" dirty="0"/>
              <a:t>를 구하기 위한 </a:t>
            </a:r>
            <a:r>
              <a:rPr lang="ko-KR" altLang="en-US" dirty="0" smtClean="0"/>
              <a:t>모듈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함수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sklearn.metrics.score</a:t>
            </a:r>
            <a:r>
              <a:rPr lang="en-US" altLang="ko-KR" dirty="0" smtClean="0">
                <a:latin typeface="+mn-ea"/>
              </a:rPr>
              <a:t> : </a:t>
            </a:r>
            <a:r>
              <a:rPr lang="ko-KR" altLang="en-US" dirty="0" smtClean="0">
                <a:latin typeface="+mn-ea"/>
              </a:rPr>
              <a:t>                      샘플 데이터를 통해 예측한 결과 값과 정확한 결과 값을 비교해서 성능을 평가하는 함수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512" y="1489614"/>
            <a:ext cx="5981605" cy="161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554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6. </a:t>
            </a:r>
            <a:r>
              <a:rPr lang="ko-KR" altLang="en-US" sz="2400" b="1" dirty="0">
                <a:latin typeface="+mn-ea"/>
              </a:rPr>
              <a:t>다중선형회귀분석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en-US" altLang="ko-KR" dirty="0" smtClean="0">
                <a:latin typeface="+mn-ea"/>
              </a:rPr>
              <a:t>Python package </a:t>
            </a:r>
            <a:r>
              <a:rPr lang="ko-KR" altLang="en-US" dirty="0" smtClean="0">
                <a:latin typeface="+mn-ea"/>
              </a:rPr>
              <a:t>가져오기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Tx/>
              <a:buAutoNum type="arabicParenR"/>
            </a:pPr>
            <a:r>
              <a:rPr lang="en-US" altLang="ko-KR" dirty="0" smtClean="0">
                <a:latin typeface="+mn-ea"/>
              </a:rPr>
              <a:t>Boston dataset </a:t>
            </a:r>
            <a:r>
              <a:rPr lang="ko-KR" altLang="en-US" dirty="0" err="1" smtClean="0">
                <a:latin typeface="+mn-ea"/>
              </a:rPr>
              <a:t>로드하기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3185063"/>
            <a:ext cx="11181472" cy="3061913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변수 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Boston_house_prices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 smtClean="0">
                <a:latin typeface="+mn-ea"/>
              </a:rPr>
              <a:t>sklearn</a:t>
            </a:r>
            <a:r>
              <a:rPr lang="ko-KR" altLang="en-US" dirty="0" smtClean="0">
                <a:latin typeface="+mn-ea"/>
              </a:rPr>
              <a:t>패키지에서 제공하는 </a:t>
            </a:r>
            <a:r>
              <a:rPr lang="ko-KR" altLang="en-US" dirty="0" err="1" smtClean="0">
                <a:latin typeface="+mn-ea"/>
              </a:rPr>
              <a:t>데이터셋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boston</a:t>
            </a:r>
            <a:r>
              <a:rPr lang="ko-KR" altLang="en-US" dirty="0" smtClean="0">
                <a:latin typeface="+mn-ea"/>
              </a:rPr>
              <a:t>을 저장한 변수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모듈 설명</a:t>
            </a:r>
            <a:endParaRPr lang="en-US" altLang="ko-KR" dirty="0" smtClean="0"/>
          </a:p>
          <a:p>
            <a:pPr marL="342900" indent="-342900" fontAlgn="base">
              <a:buFontTx/>
              <a:buChar char="-"/>
            </a:pPr>
            <a:r>
              <a:rPr lang="en-US" altLang="ko-KR" dirty="0" smtClean="0"/>
              <a:t>datasets </a:t>
            </a:r>
            <a:r>
              <a:rPr lang="en-US" altLang="ko-KR" dirty="0"/>
              <a:t>: </a:t>
            </a:r>
            <a:r>
              <a:rPr lang="en-US" altLang="ko-KR" dirty="0" err="1" smtClean="0"/>
              <a:t>sklearn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패키지에서 제공하는 </a:t>
            </a:r>
            <a:r>
              <a:rPr lang="en-US" altLang="ko-KR" dirty="0"/>
              <a:t>o</a:t>
            </a:r>
            <a:r>
              <a:rPr lang="en-US" altLang="ko-KR" dirty="0" smtClean="0"/>
              <a:t>pen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dataset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로드할</a:t>
            </a:r>
            <a:r>
              <a:rPr lang="ko-KR" altLang="en-US" dirty="0" smtClean="0"/>
              <a:t> 때 사용하는 모듈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함수 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datasets.load_boston</a:t>
            </a:r>
            <a:r>
              <a:rPr lang="en-US" altLang="ko-KR" dirty="0" smtClean="0">
                <a:latin typeface="+mn-ea"/>
              </a:rPr>
              <a:t>() : </a:t>
            </a:r>
            <a:r>
              <a:rPr lang="en-US" altLang="ko-KR" dirty="0" err="1" smtClean="0">
                <a:latin typeface="+mn-ea"/>
              </a:rPr>
              <a:t>sklearn</a:t>
            </a:r>
            <a:r>
              <a:rPr lang="ko-KR" altLang="en-US" dirty="0">
                <a:latin typeface="+mn-ea"/>
              </a:rPr>
              <a:t>의 내장 </a:t>
            </a:r>
            <a:r>
              <a:rPr lang="ko-KR" altLang="en-US" dirty="0" err="1">
                <a:latin typeface="+mn-ea"/>
              </a:rPr>
              <a:t>데이터셋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boston</a:t>
            </a:r>
            <a:r>
              <a:rPr lang="ko-KR" altLang="en-US" dirty="0">
                <a:latin typeface="+mn-ea"/>
              </a:rPr>
              <a:t>을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로드하는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함수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+mn-ea"/>
              </a:rPr>
              <a:t>딕셔너리</a:t>
            </a:r>
            <a:r>
              <a:rPr lang="en-US" altLang="ko-KR" dirty="0" smtClean="0">
                <a:latin typeface="+mn-ea"/>
              </a:rPr>
              <a:t>.</a:t>
            </a:r>
            <a:r>
              <a:rPr lang="en-US" altLang="ko-KR" dirty="0">
                <a:latin typeface="+mn-ea"/>
              </a:rPr>
              <a:t>keys</a:t>
            </a:r>
            <a:r>
              <a:rPr lang="en-US" altLang="ko-KR" dirty="0" smtClean="0">
                <a:latin typeface="+mn-ea"/>
              </a:rPr>
              <a:t>() : </a:t>
            </a:r>
            <a:r>
              <a:rPr lang="ko-KR" altLang="en-US" dirty="0" err="1" smtClean="0">
                <a:latin typeface="+mn-ea"/>
              </a:rPr>
              <a:t>딕셔너리</a:t>
            </a:r>
            <a:r>
              <a:rPr lang="ko-KR" altLang="en-US" dirty="0" smtClean="0">
                <a:latin typeface="+mn-ea"/>
              </a:rPr>
              <a:t> 형식에 데이터에서 </a:t>
            </a:r>
            <a:r>
              <a:rPr lang="en-US" altLang="ko-KR" dirty="0">
                <a:latin typeface="+mn-ea"/>
              </a:rPr>
              <a:t>k</a:t>
            </a:r>
            <a:r>
              <a:rPr lang="en-US" altLang="ko-KR" dirty="0" smtClean="0">
                <a:latin typeface="+mn-ea"/>
              </a:rPr>
              <a:t>ey</a:t>
            </a:r>
            <a:r>
              <a:rPr lang="ko-KR" altLang="en-US" dirty="0" smtClean="0">
                <a:latin typeface="+mn-ea"/>
              </a:rPr>
              <a:t>값만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출력하는 함수 </a:t>
            </a:r>
            <a:r>
              <a:rPr lang="en-US" altLang="ko-KR" dirty="0" smtClean="0">
                <a:latin typeface="+mn-ea"/>
              </a:rPr>
              <a:t>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코드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</a:rPr>
              <a:t>p</a:t>
            </a:r>
            <a:r>
              <a:rPr lang="en-US" altLang="ko-KR" dirty="0" smtClean="0">
                <a:latin typeface="+mn-ea"/>
              </a:rPr>
              <a:t>rint(</a:t>
            </a:r>
            <a:r>
              <a:rPr lang="en-US" altLang="ko-KR" dirty="0" err="1" smtClean="0">
                <a:latin typeface="+mn-ea"/>
              </a:rPr>
              <a:t>boston_house_prices.keys</a:t>
            </a:r>
            <a:r>
              <a:rPr lang="en-US" altLang="ko-KR" dirty="0" smtClean="0">
                <a:latin typeface="+mn-ea"/>
              </a:rPr>
              <a:t>()) : </a:t>
            </a:r>
            <a:r>
              <a:rPr lang="ko-KR" altLang="en-US" dirty="0" err="1" smtClean="0">
                <a:latin typeface="+mn-ea"/>
              </a:rPr>
              <a:t>로드한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boston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전체 데이터</a:t>
            </a:r>
            <a:r>
              <a:rPr lang="ko-KR" altLang="en-US" dirty="0">
                <a:latin typeface="+mn-ea"/>
              </a:rPr>
              <a:t>에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key </a:t>
            </a:r>
            <a:r>
              <a:rPr lang="ko-KR" altLang="en-US" dirty="0" smtClean="0">
                <a:latin typeface="+mn-ea"/>
              </a:rPr>
              <a:t>값을 출력</a:t>
            </a:r>
            <a:r>
              <a:rPr lang="en-US" altLang="ko-KR" dirty="0" smtClean="0">
                <a:latin typeface="+mn-ea"/>
              </a:rPr>
              <a:t>print(</a:t>
            </a:r>
            <a:r>
              <a:rPr lang="en-US" altLang="ko-KR" dirty="0" err="1" smtClean="0">
                <a:latin typeface="+mn-ea"/>
              </a:rPr>
              <a:t>boston_house_prices.data.shape</a:t>
            </a:r>
            <a:r>
              <a:rPr lang="en-US" altLang="ko-KR" dirty="0" smtClean="0">
                <a:latin typeface="+mn-ea"/>
              </a:rPr>
              <a:t>) : </a:t>
            </a:r>
            <a:r>
              <a:rPr lang="en-US" altLang="ko-KR" dirty="0" err="1" smtClean="0">
                <a:latin typeface="+mn-ea"/>
              </a:rPr>
              <a:t>boston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전체 데이터 중 </a:t>
            </a:r>
            <a:r>
              <a:rPr lang="en-US" altLang="ko-KR" dirty="0" smtClean="0">
                <a:latin typeface="+mn-ea"/>
              </a:rPr>
              <a:t>data</a:t>
            </a:r>
            <a:r>
              <a:rPr lang="ko-KR" altLang="en-US" dirty="0" smtClean="0">
                <a:latin typeface="+mn-ea"/>
              </a:rPr>
              <a:t>에 대한 전체 행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열 길이를 출력</a:t>
            </a:r>
            <a:r>
              <a:rPr lang="en-US" altLang="ko-KR" dirty="0" smtClean="0">
                <a:latin typeface="+mn-ea"/>
              </a:rPr>
              <a:t>print(</a:t>
            </a:r>
            <a:r>
              <a:rPr lang="en-US" altLang="ko-KR" dirty="0" err="1" smtClean="0">
                <a:latin typeface="+mn-ea"/>
              </a:rPr>
              <a:t>boston_house_prices.feature_names</a:t>
            </a:r>
            <a:r>
              <a:rPr lang="en-US" altLang="ko-KR" dirty="0" smtClean="0">
                <a:latin typeface="+mn-ea"/>
              </a:rPr>
              <a:t>) :   </a:t>
            </a:r>
            <a:r>
              <a:rPr lang="en-US" altLang="ko-KR" dirty="0" err="1" smtClean="0">
                <a:latin typeface="+mn-ea"/>
              </a:rPr>
              <a:t>boston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데이터에 </a:t>
            </a:r>
            <a:r>
              <a:rPr lang="ko-KR" altLang="en-US" dirty="0" err="1" smtClean="0">
                <a:latin typeface="+mn-ea"/>
              </a:rPr>
              <a:t>컬럼</a:t>
            </a:r>
            <a:r>
              <a:rPr lang="ko-KR" altLang="en-US" dirty="0" smtClean="0">
                <a:latin typeface="+mn-ea"/>
              </a:rPr>
              <a:t> 이름을 출력 </a:t>
            </a:r>
            <a:endParaRPr lang="en-US" altLang="ko-KR" dirty="0">
              <a:latin typeface="+mn-ea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5" y="1489613"/>
            <a:ext cx="520065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84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6. </a:t>
            </a:r>
            <a:r>
              <a:rPr lang="ko-KR" altLang="en-US" sz="2400" b="1" dirty="0">
                <a:latin typeface="+mn-ea"/>
              </a:rPr>
              <a:t>다중선형회귀분석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lang="en-US" altLang="ko-KR" dirty="0" smtClean="0">
                <a:latin typeface="+mn-ea"/>
              </a:rPr>
              <a:t>Boston dataset </a:t>
            </a:r>
            <a:r>
              <a:rPr lang="ko-KR" altLang="en-US" dirty="0" smtClean="0">
                <a:latin typeface="+mn-ea"/>
              </a:rPr>
              <a:t>정보 보기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1489613"/>
            <a:ext cx="4347729" cy="2313266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코드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print(</a:t>
            </a:r>
            <a:r>
              <a:rPr lang="en-US" altLang="ko-KR" dirty="0" err="1" smtClean="0">
                <a:latin typeface="+mn-ea"/>
              </a:rPr>
              <a:t>boston_house_prices.DESCR</a:t>
            </a:r>
            <a:r>
              <a:rPr lang="en-US" altLang="ko-KR" dirty="0" smtClean="0">
                <a:latin typeface="+mn-ea"/>
              </a:rPr>
              <a:t>) :             </a:t>
            </a:r>
            <a:r>
              <a:rPr lang="en-US" altLang="ko-KR" dirty="0" err="1" smtClean="0">
                <a:latin typeface="+mn-ea"/>
              </a:rPr>
              <a:t>boston_house_prices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변수에 저장된 </a:t>
            </a:r>
            <a:r>
              <a:rPr lang="en-US" altLang="ko-KR" dirty="0" err="1" smtClean="0">
                <a:latin typeface="+mn-ea"/>
              </a:rPr>
              <a:t>boston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데이터 중 데이터에 세부적인 내용을 저장하고 있는 </a:t>
            </a:r>
            <a:r>
              <a:rPr lang="en-US" altLang="ko-KR" dirty="0" smtClean="0">
                <a:latin typeface="+mn-ea"/>
              </a:rPr>
              <a:t>DESCR</a:t>
            </a:r>
            <a:r>
              <a:rPr lang="ko-KR" altLang="en-US" dirty="0" smtClean="0">
                <a:latin typeface="+mn-ea"/>
              </a:rPr>
              <a:t>을 출력</a:t>
            </a:r>
            <a:r>
              <a:rPr lang="en-US" altLang="ko-KR" dirty="0" smtClean="0">
                <a:latin typeface="+mn-ea"/>
              </a:rPr>
              <a:t>           </a:t>
            </a:r>
            <a:r>
              <a:rPr lang="ko-KR" altLang="en-US" dirty="0" smtClean="0">
                <a:latin typeface="+mn-ea"/>
              </a:rPr>
              <a:t>                           </a:t>
            </a:r>
            <a:r>
              <a:rPr lang="en-US" altLang="ko-KR" dirty="0" smtClean="0">
                <a:latin typeface="+mn-ea"/>
              </a:rPr>
              <a:t>(</a:t>
            </a:r>
            <a:r>
              <a:rPr lang="en-US" altLang="ko-KR" dirty="0" err="1" smtClean="0">
                <a:latin typeface="+mn-ea"/>
              </a:rPr>
              <a:t>sklearn</a:t>
            </a:r>
            <a:r>
              <a:rPr lang="en-US" altLang="ko-KR" dirty="0" smtClean="0">
                <a:latin typeface="+mn-ea"/>
              </a:rPr>
              <a:t> dataset</a:t>
            </a:r>
            <a:r>
              <a:rPr lang="ko-KR" altLang="en-US" dirty="0" smtClean="0">
                <a:latin typeface="+mn-ea"/>
              </a:rPr>
              <a:t>은 해당 </a:t>
            </a:r>
            <a:r>
              <a:rPr lang="en-US" altLang="ko-KR" dirty="0" smtClean="0">
                <a:latin typeface="+mn-ea"/>
              </a:rPr>
              <a:t>dataset</a:t>
            </a:r>
            <a:r>
              <a:rPr lang="ko-KR" altLang="en-US" dirty="0" smtClean="0">
                <a:latin typeface="+mn-ea"/>
              </a:rPr>
              <a:t>에 세부정보를 다음과 같이 제공</a:t>
            </a:r>
            <a:r>
              <a:rPr lang="en-US" altLang="ko-KR" dirty="0" smtClean="0">
                <a:latin typeface="+mn-ea"/>
              </a:rPr>
              <a:t>)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99" y="1212614"/>
            <a:ext cx="596265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496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6. </a:t>
            </a:r>
            <a:r>
              <a:rPr lang="ko-KR" altLang="en-US" sz="2400" b="1" dirty="0">
                <a:latin typeface="+mn-ea"/>
              </a:rPr>
              <a:t>다중선형회귀분석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4"/>
            </a:pPr>
            <a:r>
              <a:rPr lang="en-US" altLang="ko-KR" dirty="0" smtClean="0">
                <a:latin typeface="+mn-ea"/>
              </a:rPr>
              <a:t>Boston dataset </a:t>
            </a:r>
            <a:r>
              <a:rPr lang="ko-KR" altLang="en-US" dirty="0" smtClean="0">
                <a:latin typeface="+mn-ea"/>
              </a:rPr>
              <a:t>데이터프레임으로 정제하기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1489612"/>
            <a:ext cx="4347729" cy="3330215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변</a:t>
            </a:r>
            <a:r>
              <a:rPr lang="ko-KR" altLang="en-US" dirty="0">
                <a:latin typeface="+mn-ea"/>
              </a:rPr>
              <a:t>수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X :                                </a:t>
            </a:r>
            <a:r>
              <a:rPr lang="en-US" altLang="ko-KR" dirty="0" err="1" smtClean="0">
                <a:latin typeface="+mn-ea"/>
              </a:rPr>
              <a:t>boston_house_price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변수에 전체 데이터 중 </a:t>
            </a:r>
            <a:r>
              <a:rPr lang="en-US" altLang="ko-KR" dirty="0" smtClean="0">
                <a:latin typeface="+mn-ea"/>
              </a:rPr>
              <a:t>data</a:t>
            </a:r>
            <a:r>
              <a:rPr lang="ko-KR" altLang="en-US" dirty="0" smtClean="0">
                <a:latin typeface="+mn-ea"/>
              </a:rPr>
              <a:t>에 해당하는 값을 </a:t>
            </a:r>
            <a:r>
              <a:rPr lang="en-US" altLang="ko-KR" dirty="0" err="1" smtClean="0">
                <a:latin typeface="+mn-ea"/>
              </a:rPr>
              <a:t>pandas.DataFrame</a:t>
            </a:r>
            <a:r>
              <a:rPr lang="ko-KR" altLang="en-US" dirty="0" smtClean="0">
                <a:latin typeface="+mn-ea"/>
              </a:rPr>
              <a:t>형으로 변경 후 저장한 변수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함수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tailer.tail</a:t>
            </a:r>
            <a:r>
              <a:rPr lang="en-US" altLang="ko-KR" dirty="0" smtClean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smtClean="0">
                <a:latin typeface="+mn-ea"/>
              </a:rPr>
              <a:t>                               </a:t>
            </a:r>
            <a:r>
              <a:rPr lang="ko-KR" altLang="en-US" dirty="0" smtClean="0">
                <a:latin typeface="+mn-ea"/>
              </a:rPr>
              <a:t>전체 데이터 중 기본 값으로 마지막 </a:t>
            </a:r>
            <a:r>
              <a:rPr lang="en-US" altLang="ko-KR" dirty="0" smtClean="0">
                <a:latin typeface="+mn-ea"/>
              </a:rPr>
              <a:t>5</a:t>
            </a:r>
            <a:r>
              <a:rPr lang="ko-KR" altLang="en-US" dirty="0" smtClean="0">
                <a:latin typeface="+mn-ea"/>
              </a:rPr>
              <a:t>개 데이터 출력함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                  (</a:t>
            </a:r>
            <a:r>
              <a:rPr lang="ko-KR" altLang="en-US" dirty="0" smtClean="0">
                <a:latin typeface="+mn-ea"/>
              </a:rPr>
              <a:t>괄호 안에 숫자를 입력해 데이터 개수 교체가능</a:t>
            </a:r>
            <a:r>
              <a:rPr lang="en-US" altLang="ko-KR" dirty="0" smtClean="0">
                <a:latin typeface="+mn-ea"/>
              </a:rPr>
              <a:t>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825" y="1489613"/>
            <a:ext cx="6523292" cy="2524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74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6. </a:t>
            </a:r>
            <a:r>
              <a:rPr lang="ko-KR" altLang="en-US" sz="2400" b="1" dirty="0">
                <a:latin typeface="+mn-ea"/>
              </a:rPr>
              <a:t>다중선형회귀분석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1489614"/>
            <a:ext cx="4347729" cy="195434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코드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X.columns</a:t>
            </a:r>
            <a:r>
              <a:rPr lang="en-US" altLang="ko-KR" dirty="0" smtClean="0">
                <a:latin typeface="+mn-ea"/>
              </a:rPr>
              <a:t> = </a:t>
            </a:r>
            <a:r>
              <a:rPr lang="en-US" altLang="ko-KR" dirty="0" err="1" smtClean="0">
                <a:latin typeface="+mn-ea"/>
              </a:rPr>
              <a:t>boston_house_prices.feature_names</a:t>
            </a:r>
            <a:r>
              <a:rPr lang="en-US" altLang="ko-KR" dirty="0" smtClean="0">
                <a:latin typeface="+mn-ea"/>
              </a:rPr>
              <a:t> :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숫자로 구성된 </a:t>
            </a:r>
            <a:r>
              <a:rPr lang="en-US" altLang="ko-KR" dirty="0" err="1" smtClean="0">
                <a:latin typeface="+mn-ea"/>
              </a:rPr>
              <a:t>data_frame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컬럼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이름을 </a:t>
            </a:r>
            <a:r>
              <a:rPr lang="en-US" altLang="ko-KR" dirty="0" err="1" smtClean="0">
                <a:latin typeface="+mn-ea"/>
              </a:rPr>
              <a:t>feature_names</a:t>
            </a:r>
            <a:r>
              <a:rPr lang="ko-KR" altLang="en-US" dirty="0" smtClean="0">
                <a:latin typeface="+mn-ea"/>
              </a:rPr>
              <a:t>에 저장된 </a:t>
            </a:r>
            <a:r>
              <a:rPr lang="ko-KR" altLang="en-US" dirty="0" err="1" smtClean="0">
                <a:latin typeface="+mn-ea"/>
              </a:rPr>
              <a:t>컬럼</a:t>
            </a:r>
            <a:r>
              <a:rPr lang="ko-KR" altLang="en-US" dirty="0" smtClean="0">
                <a:latin typeface="+mn-ea"/>
              </a:rPr>
              <a:t> 이름으로 교체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4"/>
            </a:pPr>
            <a:r>
              <a:rPr lang="en-US" altLang="ko-KR" dirty="0" smtClean="0">
                <a:latin typeface="+mn-ea"/>
              </a:rPr>
              <a:t>Boston dataset </a:t>
            </a:r>
            <a:r>
              <a:rPr lang="ko-KR" altLang="en-US" dirty="0" smtClean="0">
                <a:latin typeface="+mn-ea"/>
              </a:rPr>
              <a:t>데이터프레임으로 정제하기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129" y="1489614"/>
            <a:ext cx="6757988" cy="228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42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6. </a:t>
            </a:r>
            <a:r>
              <a:rPr lang="ko-KR" altLang="en-US" sz="2400" b="1" dirty="0">
                <a:latin typeface="+mn-ea"/>
              </a:rPr>
              <a:t>다중선형회귀분석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645" y="1489613"/>
            <a:ext cx="4347729" cy="433861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변수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y </a:t>
            </a:r>
            <a:r>
              <a:rPr lang="en-US" altLang="ko-KR" dirty="0">
                <a:latin typeface="+mn-ea"/>
              </a:rPr>
              <a:t>:           </a:t>
            </a:r>
            <a:r>
              <a:rPr lang="en-US" altLang="ko-KR" dirty="0" smtClean="0">
                <a:latin typeface="+mn-ea"/>
              </a:rPr>
              <a:t>                                 ‘X’ </a:t>
            </a:r>
            <a:r>
              <a:rPr lang="ko-KR" altLang="en-US" dirty="0">
                <a:latin typeface="+mn-ea"/>
              </a:rPr>
              <a:t>변수에 전체 데이터 중 </a:t>
            </a:r>
            <a:r>
              <a:rPr lang="en-US" altLang="ko-KR" dirty="0" smtClean="0">
                <a:latin typeface="+mn-ea"/>
              </a:rPr>
              <a:t>‘Price’</a:t>
            </a:r>
            <a:r>
              <a:rPr lang="ko-KR" altLang="en-US" dirty="0" smtClean="0">
                <a:latin typeface="+mn-ea"/>
              </a:rPr>
              <a:t>에 </a:t>
            </a:r>
            <a:r>
              <a:rPr lang="ko-KR" altLang="en-US" dirty="0">
                <a:latin typeface="+mn-ea"/>
              </a:rPr>
              <a:t>해당하는 </a:t>
            </a:r>
            <a:r>
              <a:rPr lang="ko-KR" altLang="en-US" dirty="0" smtClean="0">
                <a:latin typeface="+mn-ea"/>
              </a:rPr>
              <a:t>값만 데이터프레임에서 제외시키고 해당 </a:t>
            </a:r>
            <a:r>
              <a:rPr lang="en-US" altLang="ko-KR" dirty="0" smtClean="0">
                <a:latin typeface="+mn-ea"/>
              </a:rPr>
              <a:t>‘Price’</a:t>
            </a:r>
            <a:r>
              <a:rPr lang="ko-KR" altLang="en-US" smtClean="0">
                <a:latin typeface="+mn-ea"/>
              </a:rPr>
              <a:t>값을 저장한 </a:t>
            </a:r>
            <a:r>
              <a:rPr lang="ko-KR" altLang="en-US" dirty="0" smtClean="0">
                <a:latin typeface="+mn-ea"/>
              </a:rPr>
              <a:t>변수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함수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n-ea"/>
              </a:rPr>
              <a:t>python.list.pop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                                           </a:t>
            </a:r>
            <a:r>
              <a:rPr lang="ko-KR" altLang="en-US" dirty="0" smtClean="0">
                <a:latin typeface="+mn-ea"/>
              </a:rPr>
              <a:t>리스트 내의 지정한 위치에 </a:t>
            </a:r>
            <a:r>
              <a:rPr lang="ko-KR" altLang="en-US" smtClean="0">
                <a:latin typeface="+mn-ea"/>
              </a:rPr>
              <a:t>있는 컬럼 삭제하고 삭제된 컬럼 반환</a:t>
            </a:r>
            <a:endParaRPr lang="en-US" altLang="ko-KR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+mn-ea"/>
              </a:rPr>
              <a:t>코드 설명</a:t>
            </a:r>
            <a:endParaRPr lang="en-US" altLang="ko-KR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mtClean="0">
                <a:latin typeface="+mn-ea"/>
              </a:rPr>
              <a:t>X</a:t>
            </a:r>
            <a:r>
              <a:rPr lang="en-US" altLang="ko-KR" dirty="0" smtClean="0">
                <a:latin typeface="+mn-ea"/>
              </a:rPr>
              <a:t>[‘Price’] = </a:t>
            </a:r>
            <a:r>
              <a:rPr lang="en-US" altLang="ko-KR" dirty="0" err="1" smtClean="0">
                <a:latin typeface="+mn-ea"/>
              </a:rPr>
              <a:t>boston_house_prices.target</a:t>
            </a:r>
            <a:r>
              <a:rPr lang="en-US" altLang="ko-KR" dirty="0" smtClean="0">
                <a:latin typeface="+mn-ea"/>
              </a:rPr>
              <a:t> :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      </a:t>
            </a:r>
            <a:r>
              <a:rPr lang="en-US" altLang="ko-KR" dirty="0" err="1" smtClean="0">
                <a:latin typeface="+mn-ea"/>
              </a:rPr>
              <a:t>data_frame</a:t>
            </a:r>
            <a:r>
              <a:rPr lang="ko-KR" altLang="en-US" dirty="0" smtClean="0">
                <a:latin typeface="+mn-ea"/>
              </a:rPr>
              <a:t>에 </a:t>
            </a:r>
            <a:r>
              <a:rPr lang="en-US" altLang="ko-KR" dirty="0" smtClean="0">
                <a:latin typeface="+mn-ea"/>
              </a:rPr>
              <a:t>Price</a:t>
            </a:r>
            <a:r>
              <a:rPr lang="ko-KR" altLang="en-US" dirty="0" smtClean="0">
                <a:latin typeface="+mn-ea"/>
              </a:rPr>
              <a:t>란 </a:t>
            </a:r>
            <a:r>
              <a:rPr lang="ko-KR" altLang="en-US" dirty="0" err="1" smtClean="0">
                <a:latin typeface="+mn-ea"/>
              </a:rPr>
              <a:t>컬럼을</a:t>
            </a:r>
            <a:r>
              <a:rPr lang="ko-KR" altLang="en-US" dirty="0" smtClean="0">
                <a:latin typeface="+mn-ea"/>
              </a:rPr>
              <a:t> 추가하고 데이터는 </a:t>
            </a:r>
            <a:r>
              <a:rPr lang="en-US" altLang="ko-KR" dirty="0" smtClean="0">
                <a:latin typeface="+mn-ea"/>
              </a:rPr>
              <a:t>target</a:t>
            </a:r>
            <a:r>
              <a:rPr lang="ko-KR" altLang="en-US" dirty="0" smtClean="0">
                <a:latin typeface="+mn-ea"/>
              </a:rPr>
              <a:t>에 저장된 데이터를 사용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4"/>
            </a:pPr>
            <a:r>
              <a:rPr lang="en-US" altLang="ko-KR" dirty="0" smtClean="0">
                <a:latin typeface="+mn-ea"/>
              </a:rPr>
              <a:t>Boston dataset </a:t>
            </a:r>
            <a:r>
              <a:rPr lang="ko-KR" altLang="en-US" dirty="0" smtClean="0">
                <a:latin typeface="+mn-ea"/>
              </a:rPr>
              <a:t>데이터프레임으로 정제하기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442" y="1489614"/>
            <a:ext cx="6162675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159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6. </a:t>
            </a:r>
            <a:r>
              <a:rPr lang="ko-KR" altLang="en-US" sz="2400" b="1" dirty="0">
                <a:latin typeface="+mn-ea"/>
              </a:rPr>
              <a:t>다중선형회귀분석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5"/>
            </a:pPr>
            <a:r>
              <a:rPr lang="ko-KR" altLang="en-US" dirty="0" smtClean="0">
                <a:latin typeface="+mn-ea"/>
              </a:rPr>
              <a:t>데이터 학습시키기</a:t>
            </a:r>
            <a:endParaRPr lang="en-US" altLang="ko-KR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480645" y="4537816"/>
                <a:ext cx="11181472" cy="1478423"/>
              </a:xfrm>
              <a:prstGeom prst="rect">
                <a:avLst/>
              </a:prstGeom>
              <a:noFill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dirty="0" smtClean="0">
                    <a:latin typeface="+mn-ea"/>
                  </a:rPr>
                  <a:t>코드 </a:t>
                </a:r>
                <a:r>
                  <a:rPr lang="ko-KR" altLang="en-US" dirty="0">
                    <a:latin typeface="+mn-ea"/>
                  </a:rPr>
                  <a:t>설명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 smtClean="0">
                    <a:latin typeface="+mn-ea"/>
                  </a:rPr>
                  <a:t>print(‘a value = ‘, </a:t>
                </a:r>
                <a:r>
                  <a:rPr lang="en-US" altLang="ko-KR" dirty="0" err="1" smtClean="0">
                    <a:latin typeface="+mn-ea"/>
                  </a:rPr>
                  <a:t>linear_regression.intercept</a:t>
                </a:r>
                <a:r>
                  <a:rPr lang="en-US" altLang="ko-KR" dirty="0" smtClean="0">
                    <a:latin typeface="+mn-ea"/>
                  </a:rPr>
                  <a:t>_) :       </a:t>
                </a:r>
                <a:r>
                  <a:rPr lang="ko-KR" altLang="en-US" dirty="0" smtClean="0">
                    <a:latin typeface="+mn-ea"/>
                  </a:rPr>
                  <a:t>선형회귀분석에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𝛼</m:t>
                    </m:r>
                  </m:oMath>
                </a14:m>
                <a:r>
                  <a:rPr lang="ko-KR" altLang="en-US" dirty="0" smtClean="0">
                    <a:latin typeface="+mn-ea"/>
                  </a:rPr>
                  <a:t>회귀계수 출력 </a:t>
                </a:r>
                <a:endParaRPr lang="en-US" altLang="ko-KR" dirty="0" smtClean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+mn-ea"/>
                  </a:rPr>
                  <a:t>p</a:t>
                </a:r>
                <a:r>
                  <a:rPr lang="en-US" altLang="ko-KR" dirty="0" smtClean="0">
                    <a:latin typeface="+mn-ea"/>
                  </a:rPr>
                  <a:t>rint(‘b value = ‘, </a:t>
                </a:r>
                <a:r>
                  <a:rPr lang="en-US" altLang="ko-KR" dirty="0" err="1" smtClean="0">
                    <a:latin typeface="+mn-ea"/>
                  </a:rPr>
                  <a:t>linear_regression.coef</a:t>
                </a:r>
                <a:r>
                  <a:rPr lang="en-US" altLang="ko-KR" dirty="0" smtClean="0">
                    <a:latin typeface="+mn-ea"/>
                  </a:rPr>
                  <a:t>_) :        </a:t>
                </a:r>
                <a:r>
                  <a:rPr lang="ko-KR" altLang="en-US" dirty="0" smtClean="0">
                    <a:latin typeface="+mn-ea"/>
                  </a:rPr>
                  <a:t>선형회귀분석에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ko-KR" altLang="en-US" dirty="0">
                    <a:latin typeface="+mn-ea"/>
                  </a:rPr>
                  <a:t>회귀계수 출력 </a:t>
                </a:r>
                <a:endParaRPr lang="en-US" altLang="ko-KR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45" y="4537816"/>
                <a:ext cx="11181472" cy="1478423"/>
              </a:xfrm>
              <a:prstGeom prst="rect">
                <a:avLst/>
              </a:prstGeom>
              <a:blipFill rotWithShape="0">
                <a:blip r:embed="rId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5" y="1212614"/>
            <a:ext cx="7112233" cy="2484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402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6. </a:t>
            </a:r>
            <a:r>
              <a:rPr lang="ko-KR" altLang="en-US" sz="2400" b="1" dirty="0">
                <a:latin typeface="+mn-ea"/>
              </a:rPr>
              <a:t>다중선형회귀분석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6"/>
            </a:pPr>
            <a:r>
              <a:rPr lang="ko-KR" altLang="en-US" dirty="0">
                <a:latin typeface="+mn-ea"/>
              </a:rPr>
              <a:t>적합도 검증</a:t>
            </a:r>
            <a:endParaRPr lang="en-US" altLang="ko-KR" dirty="0">
              <a:latin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531" y="1489615"/>
            <a:ext cx="3589586" cy="325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80645" y="1298964"/>
            <a:ext cx="4347729" cy="166642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변수 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</a:rPr>
              <a:t>residuals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smtClean="0">
                <a:latin typeface="+mn-ea"/>
              </a:rPr>
              <a:t>                                </a:t>
            </a:r>
            <a:r>
              <a:rPr lang="ko-KR" altLang="en-US" dirty="0" smtClean="0">
                <a:latin typeface="+mn-ea"/>
              </a:rPr>
              <a:t>예측하고자 </a:t>
            </a:r>
            <a:r>
              <a:rPr lang="ko-KR" altLang="en-US" dirty="0">
                <a:latin typeface="+mn-ea"/>
              </a:rPr>
              <a:t>하는 </a:t>
            </a:r>
            <a:r>
              <a:rPr lang="en-US" altLang="ko-KR" dirty="0" smtClean="0">
                <a:latin typeface="+mn-ea"/>
              </a:rPr>
              <a:t>‘y’</a:t>
            </a:r>
            <a:r>
              <a:rPr lang="ko-KR" altLang="en-US" dirty="0">
                <a:latin typeface="+mn-ea"/>
              </a:rPr>
              <a:t>값에서 모델을 통해 예측된 값을 빼서 </a:t>
            </a:r>
            <a:r>
              <a:rPr lang="ko-KR" altLang="en-US" dirty="0" err="1" smtClean="0">
                <a:latin typeface="+mn-ea"/>
              </a:rPr>
              <a:t>잔차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오차 값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를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저장한 </a:t>
            </a:r>
            <a:r>
              <a:rPr lang="ko-KR" altLang="en-US" dirty="0" smtClean="0">
                <a:latin typeface="+mn-ea"/>
              </a:rPr>
              <a:t>변수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212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단일선형회귀분석 </a:t>
            </a:r>
            <a:r>
              <a:rPr lang="ko-KR" altLang="en-US" sz="2400" b="1" dirty="0">
                <a:latin typeface="+mn-ea"/>
              </a:rPr>
              <a:t>이란</a:t>
            </a:r>
            <a:r>
              <a:rPr lang="en-US" altLang="ko-KR" sz="2400" b="1" dirty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6333" y="2565400"/>
            <a:ext cx="247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94874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ko-KR" altLang="en-US" sz="2000" b="1" dirty="0" smtClean="0">
                <a:latin typeface="+mn-ea"/>
              </a:rPr>
              <a:t>회귀분석 적용분야 예시</a:t>
            </a:r>
            <a:endParaRPr lang="en-US" altLang="ko-KR" sz="2000" b="1" dirty="0" smtClean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8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4480756"/>
              </p:ext>
            </p:extLst>
          </p:nvPr>
        </p:nvGraphicFramePr>
        <p:xfrm>
          <a:off x="1468240" y="1412422"/>
          <a:ext cx="9255520" cy="458859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51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11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51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110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5110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55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종속변수</a:t>
                      </a:r>
                      <a:endParaRPr lang="ko-KR" altLang="en-US" sz="1800" dirty="0"/>
                    </a:p>
                  </a:txBody>
                  <a:tcPr marL="99768" marR="99768" marT="49883" marB="49883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시리얼 수요</a:t>
                      </a:r>
                      <a:endParaRPr lang="ko-KR" altLang="en-US" sz="1800" dirty="0"/>
                    </a:p>
                  </a:txBody>
                  <a:tcPr marL="99768" marR="99768" marT="49883" marB="49883" anchor="ctr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금가격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주택가격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중고차 가격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551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독립변수</a:t>
                      </a:r>
                      <a:endParaRPr lang="ko-KR" altLang="en-US" sz="1800" dirty="0"/>
                    </a:p>
                  </a:txBody>
                  <a:tcPr marL="99768" marR="99768" marT="49883" marB="49883"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제품의 가격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이자율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주택의 크기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차종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55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99768" marR="99768" marT="49883" marB="4988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5~12</a:t>
                      </a:r>
                      <a:r>
                        <a:rPr lang="ko-KR" altLang="en-US" sz="1800" dirty="0" smtClean="0"/>
                        <a:t>세 아동의 수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물가상승률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침실의 수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배기량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555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99768" marR="99768" marT="49883" marB="4988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경쟁회사 제품의 가격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석유가격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도로 </a:t>
                      </a:r>
                      <a:r>
                        <a:rPr lang="ko-KR" altLang="en-US" sz="1800" dirty="0" err="1" smtClean="0"/>
                        <a:t>접근성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연식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55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99768" marR="99768" marT="49883" marB="4988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광고투자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보석용 금에 대한 수요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주택의 위치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관리상태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555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99768" marR="99768" marT="49883" marB="4988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금년도 연간 매출액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산업용 금에 대한 수요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주택의 상태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옵션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555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99768" marR="99768" marT="49883" marB="4988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과거년도</a:t>
                      </a:r>
                      <a:r>
                        <a:rPr lang="ko-KR" altLang="en-US" sz="1800" dirty="0" smtClean="0"/>
                        <a:t> 연간 매출액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상업용 금에 대한 수요</a:t>
                      </a:r>
                    </a:p>
                  </a:txBody>
                  <a:tcPr marL="99768" marR="99768" marT="49883" marB="4988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사고여부</a:t>
                      </a:r>
                      <a:endParaRPr lang="ko-KR" altLang="en-US" sz="1800" dirty="0"/>
                    </a:p>
                  </a:txBody>
                  <a:tcPr marL="99768" marR="99768" marT="49883" marB="49883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998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6. </a:t>
            </a:r>
            <a:r>
              <a:rPr lang="ko-KR" altLang="en-US" sz="2400" b="1" dirty="0">
                <a:latin typeface="+mn-ea"/>
              </a:rPr>
              <a:t>다중선형회귀분석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6"/>
            </a:pPr>
            <a:r>
              <a:rPr lang="ko-KR" altLang="en-US" dirty="0">
                <a:latin typeface="+mn-ea"/>
              </a:rPr>
              <a:t>적합도 검증</a:t>
            </a:r>
            <a:endParaRPr lang="en-US" altLang="ko-KR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645" y="1489615"/>
            <a:ext cx="4347729" cy="295419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변수 설명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</a:rPr>
              <a:t>SSE : </a:t>
            </a:r>
            <a:r>
              <a:rPr lang="en-US" altLang="ko-KR" dirty="0" smtClean="0">
                <a:latin typeface="+mn-ea"/>
              </a:rPr>
              <a:t>                                      </a:t>
            </a:r>
            <a:r>
              <a:rPr lang="ko-KR" altLang="en-US" dirty="0" smtClean="0">
                <a:latin typeface="+mn-ea"/>
              </a:rPr>
              <a:t>결정계수 </a:t>
            </a:r>
            <a:r>
              <a:rPr lang="ko-KR" altLang="en-US" dirty="0">
                <a:latin typeface="+mn-ea"/>
              </a:rPr>
              <a:t>값을 구하기 위해 필요한 </a:t>
            </a:r>
            <a:r>
              <a:rPr lang="en-US" altLang="ko-KR" dirty="0">
                <a:latin typeface="+mn-ea"/>
              </a:rPr>
              <a:t>SSE </a:t>
            </a:r>
            <a:r>
              <a:rPr lang="ko-KR" altLang="en-US" dirty="0">
                <a:latin typeface="+mn-ea"/>
              </a:rPr>
              <a:t>값을 계산 후 저장한 변수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</a:rPr>
              <a:t>SST : </a:t>
            </a:r>
            <a:r>
              <a:rPr lang="en-US" altLang="ko-KR" dirty="0" smtClean="0">
                <a:latin typeface="+mn-ea"/>
              </a:rPr>
              <a:t>                                      </a:t>
            </a:r>
            <a:r>
              <a:rPr lang="ko-KR" altLang="en-US" dirty="0" smtClean="0">
                <a:latin typeface="+mn-ea"/>
              </a:rPr>
              <a:t>결정계수 </a:t>
            </a:r>
            <a:r>
              <a:rPr lang="ko-KR" altLang="en-US" dirty="0">
                <a:latin typeface="+mn-ea"/>
              </a:rPr>
              <a:t>값을 구하기 위해 필요한 </a:t>
            </a:r>
            <a:r>
              <a:rPr lang="en-US" altLang="ko-KR" dirty="0">
                <a:latin typeface="+mn-ea"/>
              </a:rPr>
              <a:t>SST </a:t>
            </a:r>
            <a:r>
              <a:rPr lang="ko-KR" altLang="en-US" dirty="0">
                <a:latin typeface="+mn-ea"/>
              </a:rPr>
              <a:t>값을 계산 후 저장한 변수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</a:rPr>
              <a:t>R_squared</a:t>
            </a:r>
            <a:r>
              <a:rPr lang="en-US" altLang="ko-KR" dirty="0">
                <a:latin typeface="+mn-ea"/>
              </a:rPr>
              <a:t> : </a:t>
            </a:r>
            <a:r>
              <a:rPr lang="en-US" altLang="ko-KR" dirty="0" smtClean="0">
                <a:latin typeface="+mn-ea"/>
              </a:rPr>
              <a:t>                              </a:t>
            </a:r>
            <a:r>
              <a:rPr lang="ko-KR" altLang="en-US" dirty="0" smtClean="0">
                <a:latin typeface="+mn-ea"/>
              </a:rPr>
              <a:t>적합도 </a:t>
            </a:r>
            <a:r>
              <a:rPr lang="ko-KR" altLang="en-US" dirty="0">
                <a:latin typeface="+mn-ea"/>
              </a:rPr>
              <a:t>검증을 위해 필요한 결정계수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값을 계산 후 저장한 변수</a:t>
            </a:r>
            <a:endParaRPr lang="en-US" altLang="ko-KR" dirty="0">
              <a:latin typeface="+mn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247" y="1489615"/>
            <a:ext cx="4233870" cy="1656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223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6. </a:t>
            </a:r>
            <a:r>
              <a:rPr lang="ko-KR" altLang="en-US" sz="2400" b="1" dirty="0">
                <a:latin typeface="+mn-ea"/>
              </a:rPr>
              <a:t>다중선형회귀분석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실습 </a:t>
            </a:r>
            <a:r>
              <a:rPr lang="en-US" altLang="ko-KR" sz="2400" b="1" dirty="0" smtClean="0">
                <a:latin typeface="+mn-ea"/>
              </a:rPr>
              <a:t>– Basic 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18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7"/>
            </a:pPr>
            <a:r>
              <a:rPr lang="ko-KR" altLang="en-US" dirty="0" smtClean="0">
                <a:latin typeface="+mn-ea"/>
              </a:rPr>
              <a:t>성능평가 하기</a:t>
            </a:r>
            <a:endParaRPr lang="en-US" altLang="ko-KR" dirty="0">
              <a:latin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11" y="2439563"/>
            <a:ext cx="8252979" cy="197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67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981950" y="6356354"/>
            <a:ext cx="2057400" cy="365125"/>
          </a:xfrm>
        </p:spPr>
        <p:txBody>
          <a:bodyPr/>
          <a:lstStyle/>
          <a:p>
            <a:fld id="{74A2B979-F945-4E6D-A38D-6D15DB8770D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42391" y="2996952"/>
            <a:ext cx="410721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Decision Tree</a:t>
            </a:r>
            <a:endParaRPr lang="en-US" altLang="ko-KR" sz="40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234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7877" y="808892"/>
            <a:ext cx="401173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◆ 학습목차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Decision Tree </a:t>
            </a:r>
            <a:r>
              <a:rPr lang="ko-KR" altLang="en-US" dirty="0" smtClean="0"/>
              <a:t>알고리즘 개념 학습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예제를 이용한 </a:t>
            </a:r>
            <a:r>
              <a:rPr lang="en-US" altLang="ko-KR" dirty="0" smtClean="0"/>
              <a:t>Decision Tree </a:t>
            </a:r>
            <a:r>
              <a:rPr lang="ko-KR" altLang="en-US" dirty="0" smtClean="0"/>
              <a:t>실습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97877" y="4050322"/>
            <a:ext cx="1123070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◆ 학습목표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강의에 대해 전반적으로 파악할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smtClean="0"/>
              <a:t>Decision Tree </a:t>
            </a:r>
            <a:r>
              <a:rPr lang="ko-KR" altLang="en-US" dirty="0" smtClean="0"/>
              <a:t>알고리즘의 기본 개념을 알아본다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A2B979-F945-4E6D-A38D-6D15DB8770D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07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1. </a:t>
            </a:r>
            <a:r>
              <a:rPr lang="ko-KR" altLang="en-US" sz="2400" b="1" dirty="0" smtClean="0">
                <a:latin typeface="+mn-ea"/>
              </a:rPr>
              <a:t>강의 개요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4841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1) Decision Tree </a:t>
            </a:r>
            <a:r>
              <a:rPr lang="ko-KR" altLang="en-US" sz="2000" b="1" dirty="0" smtClean="0">
                <a:latin typeface="+mn-ea"/>
              </a:rPr>
              <a:t>알고리즘에 대해 학습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83702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Both"/>
            </a:pPr>
            <a:r>
              <a:rPr lang="en-US" altLang="ko-KR" sz="2000" dirty="0" smtClean="0">
                <a:latin typeface="+mn-ea"/>
              </a:rPr>
              <a:t>Decision Tree </a:t>
            </a:r>
            <a:r>
              <a:rPr lang="ko-KR" altLang="en-US" sz="2000" dirty="0" smtClean="0">
                <a:latin typeface="+mn-ea"/>
              </a:rPr>
              <a:t>알고리즘 개념 학습</a:t>
            </a:r>
            <a:endParaRPr lang="en-US" altLang="ko-KR" sz="2000" dirty="0" smtClean="0">
              <a:latin typeface="+mn-ea"/>
            </a:endParaRPr>
          </a:p>
          <a:p>
            <a:pPr marL="457200" indent="-457200">
              <a:buAutoNum type="arabicParenBoth"/>
            </a:pPr>
            <a:r>
              <a:rPr lang="ko-KR" altLang="en-US" sz="2000" dirty="0" smtClean="0">
                <a:latin typeface="+mn-ea"/>
              </a:rPr>
              <a:t>예제를 이용한 </a:t>
            </a:r>
            <a:r>
              <a:rPr lang="en-US" altLang="ko-KR" sz="2000" dirty="0" smtClean="0">
                <a:latin typeface="+mn-ea"/>
              </a:rPr>
              <a:t>Decision Tree </a:t>
            </a:r>
            <a:r>
              <a:rPr lang="ko-KR" altLang="en-US" sz="2000" dirty="0" smtClean="0">
                <a:latin typeface="+mn-ea"/>
              </a:rPr>
              <a:t>실습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07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Decision Tree </a:t>
            </a:r>
            <a:r>
              <a:rPr lang="ko-KR" altLang="en-US" sz="2400" b="1" dirty="0" smtClean="0">
                <a:latin typeface="+mn-ea"/>
              </a:rPr>
              <a:t>개념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Decision Tree</a:t>
            </a:r>
            <a:r>
              <a:rPr lang="ko-KR" altLang="en-US" sz="2000" b="1" dirty="0" smtClean="0">
                <a:latin typeface="+mn-ea"/>
              </a:rPr>
              <a:t>란</a:t>
            </a:r>
            <a:r>
              <a:rPr lang="en-US" altLang="ko-KR" sz="2000" b="1" dirty="0" smtClean="0">
                <a:latin typeface="+mn-ea"/>
              </a:rPr>
              <a:t>?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0725032" cy="303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500" dirty="0" smtClean="0">
                <a:latin typeface="+mn-ea"/>
              </a:rPr>
              <a:t>의사결정 트리 또는 의사결정 나무</a:t>
            </a:r>
            <a:r>
              <a:rPr lang="en-US" altLang="ko-KR" sz="1500" dirty="0" smtClean="0">
                <a:latin typeface="+mn-ea"/>
              </a:rPr>
              <a:t>(Decision Tree)</a:t>
            </a:r>
            <a:r>
              <a:rPr lang="ko-KR" altLang="en-US" sz="1500" dirty="0" smtClean="0">
                <a:latin typeface="+mn-ea"/>
              </a:rPr>
              <a:t>는 기계학습</a:t>
            </a:r>
            <a:r>
              <a:rPr lang="en-US" altLang="ko-KR" sz="1500" dirty="0" smtClean="0">
                <a:latin typeface="+mn-ea"/>
              </a:rPr>
              <a:t>(Machine Learning)</a:t>
            </a:r>
            <a:r>
              <a:rPr lang="ko-KR" altLang="en-US" sz="1500" dirty="0" smtClean="0">
                <a:latin typeface="+mn-ea"/>
              </a:rPr>
              <a:t>에서</a:t>
            </a:r>
            <a:r>
              <a:rPr lang="en-US" altLang="ko-KR" sz="1500" dirty="0" smtClean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지도학습</a:t>
            </a:r>
            <a:r>
              <a:rPr lang="en-US" altLang="ko-KR" sz="1500" dirty="0" smtClean="0">
                <a:latin typeface="+mn-ea"/>
              </a:rPr>
              <a:t>(Supervised Learning)</a:t>
            </a:r>
            <a:r>
              <a:rPr lang="ko-KR" altLang="en-US" sz="1500" dirty="0" smtClean="0">
                <a:latin typeface="+mn-ea"/>
              </a:rPr>
              <a:t>의 알고리즘으로 분류</a:t>
            </a:r>
            <a:r>
              <a:rPr lang="en-US" altLang="ko-KR" sz="1500" dirty="0" smtClean="0">
                <a:latin typeface="+mn-ea"/>
              </a:rPr>
              <a:t>(Classification) </a:t>
            </a:r>
            <a:r>
              <a:rPr lang="ko-KR" altLang="en-US" sz="1500" dirty="0" smtClean="0">
                <a:latin typeface="+mn-ea"/>
              </a:rPr>
              <a:t>또는 회귀</a:t>
            </a:r>
            <a:r>
              <a:rPr lang="en-US" altLang="ko-KR" sz="1500" dirty="0" smtClean="0">
                <a:latin typeface="+mn-ea"/>
              </a:rPr>
              <a:t>(Regression)</a:t>
            </a:r>
            <a:r>
              <a:rPr lang="ko-KR" altLang="en-US" sz="1500" dirty="0" smtClean="0">
                <a:latin typeface="+mn-ea"/>
              </a:rPr>
              <a:t>분석 목적으로 사용</a:t>
            </a:r>
            <a:endParaRPr lang="en-US" altLang="ko-KR" sz="15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15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1500" dirty="0" smtClean="0">
                <a:latin typeface="+mn-ea"/>
              </a:rPr>
              <a:t>의사결정 규칙</a:t>
            </a:r>
            <a:r>
              <a:rPr lang="en-US" altLang="ko-KR" sz="1500" dirty="0" smtClean="0">
                <a:latin typeface="+mn-ea"/>
              </a:rPr>
              <a:t>(Decision Rule)</a:t>
            </a:r>
            <a:r>
              <a:rPr lang="ko-KR" altLang="en-US" sz="1500" dirty="0" smtClean="0">
                <a:latin typeface="+mn-ea"/>
              </a:rPr>
              <a:t>을 나무구조 표현을 통해 분류와 예측을 수행하는 분석 방법</a:t>
            </a:r>
            <a:endParaRPr lang="en-US" altLang="ko-KR" sz="15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15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1500" dirty="0" smtClean="0">
                <a:latin typeface="+mn-ea"/>
              </a:rPr>
              <a:t>분류 또는 예측 과정이 나무구조로 표현되어 비교적 쉽게 이해</a:t>
            </a:r>
            <a:endParaRPr lang="en-US" altLang="ko-KR" sz="15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15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1500" dirty="0" smtClean="0">
                <a:latin typeface="+mn-ea"/>
              </a:rPr>
              <a:t>목표변수 유형에 따른 의사결정 트리</a:t>
            </a:r>
            <a:endParaRPr lang="en-US" altLang="ko-KR" sz="1500" dirty="0" smtClean="0">
              <a:latin typeface="+mn-ea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1500" dirty="0" smtClean="0">
                <a:latin typeface="+mn-ea"/>
              </a:rPr>
              <a:t>범주형 목표변수 </a:t>
            </a:r>
            <a:r>
              <a:rPr lang="en-US" altLang="ko-KR" sz="1500" dirty="0" smtClean="0">
                <a:latin typeface="+mn-ea"/>
              </a:rPr>
              <a:t>: </a:t>
            </a:r>
            <a:r>
              <a:rPr lang="ko-KR" altLang="en-US" sz="1500" dirty="0" smtClean="0">
                <a:latin typeface="+mn-ea"/>
              </a:rPr>
              <a:t>분류 트리</a:t>
            </a:r>
            <a:r>
              <a:rPr lang="en-US" altLang="ko-KR" sz="1500" dirty="0" smtClean="0">
                <a:latin typeface="+mn-ea"/>
              </a:rPr>
              <a:t>(Classification Tree)</a:t>
            </a:r>
          </a:p>
          <a:p>
            <a:pPr marL="1257300" lvl="2" indent="-342900">
              <a:buFontTx/>
              <a:buChar char="-"/>
            </a:pPr>
            <a:r>
              <a:rPr lang="ko-KR" altLang="en-US" sz="1300" dirty="0" smtClean="0">
                <a:latin typeface="+mn-ea"/>
              </a:rPr>
              <a:t>목표변수가 </a:t>
            </a:r>
            <a:r>
              <a:rPr lang="ko-KR" altLang="en-US" sz="1300" dirty="0" err="1" smtClean="0">
                <a:latin typeface="+mn-ea"/>
              </a:rPr>
              <a:t>이산형인</a:t>
            </a:r>
            <a:r>
              <a:rPr lang="ko-KR" altLang="en-US" sz="1300" dirty="0" smtClean="0">
                <a:latin typeface="+mn-ea"/>
              </a:rPr>
              <a:t> 경우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smtClean="0">
                <a:latin typeface="+mn-ea"/>
              </a:rPr>
              <a:t>각각의 범주에 속하는 빈도에 기초해 분리 발생 →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en-US" sz="1300" dirty="0" smtClean="0">
                <a:latin typeface="+mn-ea"/>
              </a:rPr>
              <a:t>분류 트리 구성</a:t>
            </a:r>
            <a:endParaRPr lang="en-US" altLang="ko-KR" sz="1300" dirty="0" smtClean="0">
              <a:latin typeface="+mn-ea"/>
            </a:endParaRPr>
          </a:p>
          <a:p>
            <a:pPr marL="1257300" lvl="2" indent="-342900">
              <a:buFontTx/>
              <a:buChar char="-"/>
            </a:pPr>
            <a:endParaRPr lang="en-US" altLang="ko-KR" sz="1500" dirty="0" smtClean="0">
              <a:latin typeface="+mn-ea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1500" dirty="0" err="1" smtClean="0">
                <a:latin typeface="+mn-ea"/>
              </a:rPr>
              <a:t>연속형</a:t>
            </a:r>
            <a:r>
              <a:rPr lang="ko-KR" altLang="en-US" sz="1500" dirty="0" smtClean="0">
                <a:latin typeface="+mn-ea"/>
              </a:rPr>
              <a:t> 목표변수 </a:t>
            </a:r>
            <a:r>
              <a:rPr lang="en-US" altLang="ko-KR" sz="1500" dirty="0" smtClean="0">
                <a:latin typeface="+mn-ea"/>
              </a:rPr>
              <a:t>: </a:t>
            </a:r>
            <a:r>
              <a:rPr lang="ko-KR" altLang="en-US" sz="1500" dirty="0" smtClean="0">
                <a:latin typeface="+mn-ea"/>
              </a:rPr>
              <a:t>회귀</a:t>
            </a:r>
            <a:r>
              <a:rPr lang="en-US" altLang="ko-KR" sz="1500" dirty="0" smtClean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트리</a:t>
            </a:r>
            <a:r>
              <a:rPr lang="en-US" altLang="ko-KR" sz="1500" dirty="0" smtClean="0">
                <a:latin typeface="+mn-ea"/>
              </a:rPr>
              <a:t>(Regression Tree)</a:t>
            </a:r>
          </a:p>
          <a:p>
            <a:pPr marL="1257300" lvl="2" indent="-342900">
              <a:buFontTx/>
              <a:buChar char="-"/>
            </a:pPr>
            <a:r>
              <a:rPr lang="ko-KR" altLang="en-US" sz="1300" dirty="0" smtClean="0">
                <a:latin typeface="+mn-ea"/>
              </a:rPr>
              <a:t>목표변수가 </a:t>
            </a:r>
            <a:r>
              <a:rPr lang="ko-KR" altLang="en-US" sz="1300" dirty="0" err="1" smtClean="0">
                <a:latin typeface="+mn-ea"/>
              </a:rPr>
              <a:t>연속형인</a:t>
            </a:r>
            <a:r>
              <a:rPr lang="ko-KR" altLang="en-US" sz="1300" dirty="0" smtClean="0">
                <a:latin typeface="+mn-ea"/>
              </a:rPr>
              <a:t> 경우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smtClean="0">
                <a:latin typeface="+mn-ea"/>
              </a:rPr>
              <a:t>평균과 표준편차에 기초해 분리 발생 → 회귀 트리 구성</a:t>
            </a:r>
            <a:endParaRPr lang="en-US" altLang="ko-KR" sz="1300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34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Decision Tree </a:t>
            </a:r>
            <a:r>
              <a:rPr lang="ko-KR" altLang="en-US" sz="2400" b="1" dirty="0" smtClean="0">
                <a:latin typeface="+mn-ea"/>
              </a:rPr>
              <a:t>개념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11263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smtClean="0">
                <a:latin typeface="+mn-ea"/>
              </a:rPr>
              <a:t>구성요소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5469549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500" dirty="0" smtClean="0">
                <a:latin typeface="+mn-ea"/>
              </a:rPr>
              <a:t>뿌리 마디</a:t>
            </a:r>
            <a:r>
              <a:rPr lang="en-US" altLang="ko-KR" sz="1500" dirty="0" smtClean="0">
                <a:latin typeface="+mn-ea"/>
              </a:rPr>
              <a:t>(Root Node)</a:t>
            </a:r>
          </a:p>
          <a:p>
            <a:pPr marL="800100" lvl="1" indent="-342900">
              <a:buFontTx/>
              <a:buChar char="-"/>
            </a:pPr>
            <a:r>
              <a:rPr lang="ko-KR" altLang="en-US" sz="1300" dirty="0" smtClean="0">
                <a:latin typeface="+mn-ea"/>
              </a:rPr>
              <a:t>트리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en-US" sz="1300" dirty="0" smtClean="0">
                <a:latin typeface="+mn-ea"/>
              </a:rPr>
              <a:t>구조가 시작되는 마디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smtClean="0">
                <a:latin typeface="+mn-ea"/>
              </a:rPr>
              <a:t>전체 자료로 구성</a:t>
            </a:r>
            <a:endParaRPr lang="en-US" altLang="ko-KR" sz="13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15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1500" dirty="0" smtClean="0">
                <a:latin typeface="+mn-ea"/>
              </a:rPr>
              <a:t>부모 마디</a:t>
            </a:r>
            <a:r>
              <a:rPr lang="en-US" altLang="ko-KR" sz="1500" dirty="0" smtClean="0">
                <a:latin typeface="+mn-ea"/>
              </a:rPr>
              <a:t>(Parent Node)</a:t>
            </a:r>
          </a:p>
          <a:p>
            <a:pPr marL="800100" lvl="1" indent="-342900">
              <a:buFontTx/>
              <a:buChar char="-"/>
            </a:pPr>
            <a:r>
              <a:rPr lang="ko-KR" altLang="en-US" sz="1300" dirty="0" smtClean="0">
                <a:latin typeface="+mn-ea"/>
              </a:rPr>
              <a:t>자식 마디의 상위 마디</a:t>
            </a:r>
            <a:endParaRPr lang="en-US" altLang="ko-KR" sz="13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15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1500" dirty="0" smtClean="0">
                <a:latin typeface="+mn-ea"/>
              </a:rPr>
              <a:t>자식 마디</a:t>
            </a:r>
            <a:r>
              <a:rPr lang="en-US" altLang="ko-KR" sz="1500" dirty="0" smtClean="0">
                <a:latin typeface="+mn-ea"/>
              </a:rPr>
              <a:t>(Child Node)</a:t>
            </a:r>
          </a:p>
          <a:p>
            <a:pPr marL="800100" lvl="1" indent="-342900">
              <a:buFontTx/>
              <a:buChar char="-"/>
            </a:pPr>
            <a:r>
              <a:rPr lang="ko-KR" altLang="en-US" sz="1300" dirty="0" smtClean="0">
                <a:latin typeface="+mn-ea"/>
              </a:rPr>
              <a:t>하나의 마디로부터 분리되어 나간 </a:t>
            </a:r>
            <a:r>
              <a:rPr lang="en-US" altLang="ko-KR" sz="1300" dirty="0" smtClean="0">
                <a:latin typeface="+mn-ea"/>
              </a:rPr>
              <a:t>2</a:t>
            </a:r>
            <a:r>
              <a:rPr lang="ko-KR" altLang="en-US" sz="1300" dirty="0" smtClean="0">
                <a:latin typeface="+mn-ea"/>
              </a:rPr>
              <a:t>개 이상의 마디들을 의미 </a:t>
            </a:r>
            <a:endParaRPr lang="en-US" altLang="ko-KR" sz="1300" dirty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15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1500" dirty="0" smtClean="0">
                <a:latin typeface="+mn-ea"/>
              </a:rPr>
              <a:t>끝 마디</a:t>
            </a:r>
            <a:r>
              <a:rPr lang="en-US" altLang="ko-KR" sz="1500" dirty="0" smtClean="0">
                <a:latin typeface="+mn-ea"/>
              </a:rPr>
              <a:t>(Terminal Node) </a:t>
            </a:r>
            <a:r>
              <a:rPr lang="ko-KR" altLang="en-US" sz="1500" dirty="0" smtClean="0">
                <a:latin typeface="+mn-ea"/>
              </a:rPr>
              <a:t>또는 잎</a:t>
            </a:r>
            <a:r>
              <a:rPr lang="en-US" altLang="ko-KR" sz="1500" dirty="0" smtClean="0">
                <a:latin typeface="+mn-ea"/>
              </a:rPr>
              <a:t>(Leaf Node)</a:t>
            </a:r>
          </a:p>
          <a:p>
            <a:pPr marL="800100" lvl="1" indent="-342900">
              <a:buFontTx/>
              <a:buChar char="-"/>
            </a:pPr>
            <a:r>
              <a:rPr lang="ko-KR" altLang="en-US" sz="1300" dirty="0" smtClean="0">
                <a:latin typeface="+mn-ea"/>
              </a:rPr>
              <a:t>트리 줄기의 끝에 위치하고 있고 자식 마디가 없는 마디</a:t>
            </a:r>
            <a:endParaRPr lang="en-US" altLang="ko-KR" sz="13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15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1500" dirty="0" smtClean="0">
                <a:latin typeface="+mn-ea"/>
              </a:rPr>
              <a:t>가지</a:t>
            </a:r>
            <a:r>
              <a:rPr lang="en-US" altLang="ko-KR" sz="1500" dirty="0" smtClean="0">
                <a:latin typeface="+mn-ea"/>
              </a:rPr>
              <a:t>(Branch)</a:t>
            </a:r>
          </a:p>
          <a:p>
            <a:pPr marL="800100" lvl="1" indent="-342900">
              <a:buFontTx/>
              <a:buChar char="-"/>
            </a:pPr>
            <a:r>
              <a:rPr lang="ko-KR" altLang="en-US" sz="1300" dirty="0" smtClean="0">
                <a:latin typeface="+mn-ea"/>
              </a:rPr>
              <a:t>뿌리 마디로부터 끝 마디까지 연결된 마디들</a:t>
            </a:r>
            <a:endParaRPr lang="en-US" altLang="ko-KR" sz="13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15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1500" dirty="0" smtClean="0">
                <a:latin typeface="+mn-ea"/>
              </a:rPr>
              <a:t>깊이</a:t>
            </a:r>
            <a:r>
              <a:rPr lang="en-US" altLang="ko-KR" sz="1500" dirty="0" smtClean="0">
                <a:latin typeface="+mn-ea"/>
              </a:rPr>
              <a:t>(Depth)</a:t>
            </a:r>
          </a:p>
          <a:p>
            <a:pPr marL="800100" lvl="1" indent="-342900">
              <a:buFontTx/>
              <a:buChar char="-"/>
            </a:pPr>
            <a:r>
              <a:rPr lang="ko-KR" altLang="en-US" sz="1300" dirty="0" smtClean="0">
                <a:latin typeface="+mn-ea"/>
              </a:rPr>
              <a:t>뿌리 마디로부터 끝 마디를 이루는 층의 수</a:t>
            </a:r>
            <a:endParaRPr lang="en-US" altLang="ko-KR" sz="13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440124" y="1347375"/>
            <a:ext cx="762000" cy="4425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Root Node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174397" y="2370933"/>
            <a:ext cx="762000" cy="43815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Terminal Node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40124" y="2370933"/>
            <a:ext cx="762000" cy="43815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Terminal Node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705851" y="2376075"/>
            <a:ext cx="762000" cy="43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Parent Node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endCxn id="4" idx="0"/>
          </p:cNvCxnSpPr>
          <p:nvPr/>
        </p:nvCxnSpPr>
        <p:spPr>
          <a:xfrm flipH="1">
            <a:off x="6555397" y="1789908"/>
            <a:ext cx="884727" cy="581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3" idx="2"/>
            <a:endCxn id="8" idx="0"/>
          </p:cNvCxnSpPr>
          <p:nvPr/>
        </p:nvCxnSpPr>
        <p:spPr>
          <a:xfrm>
            <a:off x="7821124" y="1789908"/>
            <a:ext cx="0" cy="581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9" idx="0"/>
          </p:cNvCxnSpPr>
          <p:nvPr/>
        </p:nvCxnSpPr>
        <p:spPr>
          <a:xfrm>
            <a:off x="8202124" y="1789908"/>
            <a:ext cx="884727" cy="586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7943851" y="3396458"/>
            <a:ext cx="762000" cy="43815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Terminal Node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467851" y="3395250"/>
            <a:ext cx="762000" cy="4393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Child Node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endCxn id="16" idx="0"/>
          </p:cNvCxnSpPr>
          <p:nvPr/>
        </p:nvCxnSpPr>
        <p:spPr>
          <a:xfrm flipH="1">
            <a:off x="8324851" y="2809083"/>
            <a:ext cx="381000" cy="587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endCxn id="17" idx="0"/>
          </p:cNvCxnSpPr>
          <p:nvPr/>
        </p:nvCxnSpPr>
        <p:spPr>
          <a:xfrm>
            <a:off x="9467851" y="2809083"/>
            <a:ext cx="381000" cy="586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8705851" y="4421983"/>
            <a:ext cx="762000" cy="43815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Terminal Node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229851" y="4421983"/>
            <a:ext cx="762000" cy="43815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Terminal Node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endCxn id="22" idx="0"/>
          </p:cNvCxnSpPr>
          <p:nvPr/>
        </p:nvCxnSpPr>
        <p:spPr>
          <a:xfrm flipH="1">
            <a:off x="9086851" y="3834608"/>
            <a:ext cx="381000" cy="587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23" idx="0"/>
          </p:cNvCxnSpPr>
          <p:nvPr/>
        </p:nvCxnSpPr>
        <p:spPr>
          <a:xfrm>
            <a:off x="10229851" y="3834608"/>
            <a:ext cx="381000" cy="587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301587" y="1959277"/>
            <a:ext cx="6857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Branch</a:t>
            </a:r>
            <a:endParaRPr lang="ko-KR" altLang="en-US" sz="1000" dirty="0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1744325" y="1347375"/>
            <a:ext cx="19050" cy="35127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8202124" y="1347375"/>
            <a:ext cx="354220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475729" y="1224264"/>
            <a:ext cx="73452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Level 0</a:t>
            </a:r>
            <a:endParaRPr lang="ko-KR" altLang="en-US" sz="1000" dirty="0"/>
          </a:p>
        </p:txBody>
      </p:sp>
      <p:cxnSp>
        <p:nvCxnSpPr>
          <p:cNvPr id="53" name="직선 연결선 52"/>
          <p:cNvCxnSpPr/>
          <p:nvPr/>
        </p:nvCxnSpPr>
        <p:spPr>
          <a:xfrm>
            <a:off x="6677025" y="4860133"/>
            <a:ext cx="50863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353299" y="4737022"/>
            <a:ext cx="73452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Level 3</a:t>
            </a:r>
            <a:endParaRPr lang="ko-KR" altLang="en-US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11296651" y="2979055"/>
            <a:ext cx="80962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Depth = 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5617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Decision Tree </a:t>
            </a:r>
            <a:r>
              <a:rPr lang="ko-KR" altLang="en-US" sz="2400" b="1" dirty="0" smtClean="0">
                <a:latin typeface="+mn-ea"/>
              </a:rPr>
              <a:t>개념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smtClean="0">
                <a:latin typeface="+mn-ea"/>
              </a:rPr>
              <a:t>분석과정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007012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500" dirty="0" smtClean="0">
                <a:latin typeface="+mn-ea"/>
              </a:rPr>
              <a:t>성장</a:t>
            </a:r>
            <a:r>
              <a:rPr lang="en-US" altLang="ko-KR" sz="1500" dirty="0" smtClean="0">
                <a:latin typeface="+mn-ea"/>
              </a:rPr>
              <a:t>(Growing)</a:t>
            </a:r>
          </a:p>
          <a:p>
            <a:pPr marL="800100" lvl="1" indent="-342900">
              <a:buFontTx/>
              <a:buChar char="-"/>
            </a:pPr>
            <a:r>
              <a:rPr lang="ko-KR" altLang="en-US" sz="1300" dirty="0" smtClean="0">
                <a:latin typeface="+mn-ea"/>
              </a:rPr>
              <a:t>분석의 목적에 따라 각 마디에서 적절한 최적의 분리기준</a:t>
            </a:r>
            <a:r>
              <a:rPr lang="en-US" altLang="ko-KR" sz="1300" dirty="0" smtClean="0">
                <a:latin typeface="+mn-ea"/>
              </a:rPr>
              <a:t>(Split Criterion)</a:t>
            </a:r>
            <a:r>
              <a:rPr lang="ko-KR" altLang="en-US" sz="1300" dirty="0" smtClean="0">
                <a:latin typeface="+mn-ea"/>
              </a:rPr>
              <a:t>을 찾아 </a:t>
            </a:r>
            <a:r>
              <a:rPr lang="ko-KR" altLang="en-US" sz="1300" dirty="0" err="1" smtClean="0">
                <a:latin typeface="+mn-ea"/>
              </a:rPr>
              <a:t>트리를</a:t>
            </a:r>
            <a:r>
              <a:rPr lang="ko-KR" altLang="en-US" sz="1300" dirty="0" smtClean="0">
                <a:latin typeface="+mn-ea"/>
              </a:rPr>
              <a:t> 성장시키는 과정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smtClean="0">
                <a:latin typeface="+mn-ea"/>
              </a:rPr>
              <a:t>적절한 정지규칙</a:t>
            </a:r>
            <a:r>
              <a:rPr lang="en-US" altLang="ko-KR" sz="1300" dirty="0" smtClean="0">
                <a:latin typeface="+mn-ea"/>
              </a:rPr>
              <a:t>(Stopping Rule)</a:t>
            </a:r>
            <a:r>
              <a:rPr lang="ko-KR" altLang="en-US" sz="1300" dirty="0" smtClean="0">
                <a:latin typeface="+mn-ea"/>
              </a:rPr>
              <a:t>을 통한 의사결정 트리 도출</a:t>
            </a:r>
            <a:endParaRPr lang="en-US" altLang="ko-KR" sz="13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15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1500" dirty="0" smtClean="0">
                <a:latin typeface="+mn-ea"/>
              </a:rPr>
              <a:t>가지치기</a:t>
            </a:r>
            <a:r>
              <a:rPr lang="en-US" altLang="ko-KR" sz="1500" dirty="0" smtClean="0">
                <a:latin typeface="+mn-ea"/>
              </a:rPr>
              <a:t>(Pruning)</a:t>
            </a:r>
          </a:p>
          <a:p>
            <a:pPr marL="800100" lvl="1" indent="-342900">
              <a:buFontTx/>
              <a:buChar char="-"/>
            </a:pPr>
            <a:r>
              <a:rPr lang="ko-KR" altLang="en-US" sz="1300" dirty="0" err="1" smtClean="0">
                <a:latin typeface="+mn-ea"/>
              </a:rPr>
              <a:t>오분류를</a:t>
            </a:r>
            <a:r>
              <a:rPr lang="ko-KR" altLang="en-US" sz="1300" dirty="0" smtClean="0">
                <a:latin typeface="+mn-ea"/>
              </a:rPr>
              <a:t> 크게 할 위험</a:t>
            </a:r>
            <a:r>
              <a:rPr lang="en-US" altLang="ko-KR" sz="1300" dirty="0" smtClean="0">
                <a:latin typeface="+mn-ea"/>
              </a:rPr>
              <a:t>(Risk)</a:t>
            </a:r>
            <a:r>
              <a:rPr lang="ko-KR" altLang="en-US" sz="1300" dirty="0" smtClean="0">
                <a:latin typeface="+mn-ea"/>
              </a:rPr>
              <a:t>이 높거나 부적절한 추론규칙</a:t>
            </a:r>
            <a:r>
              <a:rPr lang="en-US" altLang="ko-KR" sz="1300" dirty="0" smtClean="0">
                <a:latin typeface="+mn-ea"/>
              </a:rPr>
              <a:t>(Induction Rule)</a:t>
            </a:r>
            <a:r>
              <a:rPr lang="ko-KR" altLang="en-US" sz="1300" dirty="0" smtClean="0">
                <a:latin typeface="+mn-ea"/>
              </a:rPr>
              <a:t>을 가지는 불필요한 가지</a:t>
            </a:r>
            <a:r>
              <a:rPr lang="en-US" altLang="ko-KR" sz="1300" dirty="0" smtClean="0">
                <a:latin typeface="+mn-ea"/>
              </a:rPr>
              <a:t>(Branch)</a:t>
            </a:r>
            <a:r>
              <a:rPr lang="ko-KR" altLang="en-US" sz="1300" dirty="0" smtClean="0">
                <a:latin typeface="+mn-ea"/>
              </a:rPr>
              <a:t>를 제거</a:t>
            </a:r>
            <a:endParaRPr lang="en-US" altLang="ko-KR" sz="13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15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1500" dirty="0" smtClean="0">
                <a:latin typeface="+mn-ea"/>
              </a:rPr>
              <a:t>타당성 평가</a:t>
            </a:r>
            <a:endParaRPr lang="en-US" altLang="ko-KR" sz="1500" dirty="0" smtClean="0">
              <a:latin typeface="+mn-ea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1300" dirty="0" smtClean="0">
                <a:latin typeface="+mn-ea"/>
              </a:rPr>
              <a:t>이익 도표</a:t>
            </a:r>
            <a:r>
              <a:rPr lang="en-US" altLang="ko-KR" sz="1300" dirty="0" smtClean="0">
                <a:latin typeface="+mn-ea"/>
              </a:rPr>
              <a:t>(Gain Chart), </a:t>
            </a:r>
            <a:r>
              <a:rPr lang="ko-KR" altLang="en-US" sz="1300" dirty="0" smtClean="0">
                <a:latin typeface="+mn-ea"/>
              </a:rPr>
              <a:t>위험 도표</a:t>
            </a:r>
            <a:r>
              <a:rPr lang="en-US" altLang="ko-KR" sz="1300" dirty="0" smtClean="0">
                <a:latin typeface="+mn-ea"/>
              </a:rPr>
              <a:t>(Risk Chart) </a:t>
            </a:r>
            <a:r>
              <a:rPr lang="ko-KR" altLang="en-US" sz="1300" dirty="0" smtClean="0">
                <a:latin typeface="+mn-ea"/>
              </a:rPr>
              <a:t>또는 검증용 자료</a:t>
            </a:r>
            <a:r>
              <a:rPr lang="en-US" altLang="ko-KR" sz="1300" dirty="0" smtClean="0">
                <a:latin typeface="+mn-ea"/>
              </a:rPr>
              <a:t>(Test Data)</a:t>
            </a:r>
            <a:r>
              <a:rPr lang="ko-KR" altLang="en-US" sz="1300" dirty="0" smtClean="0">
                <a:latin typeface="+mn-ea"/>
              </a:rPr>
              <a:t>로 의사결정 트리 평가</a:t>
            </a:r>
            <a:endParaRPr lang="en-US" altLang="ko-KR" sz="13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15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1500" dirty="0" smtClean="0">
                <a:latin typeface="+mn-ea"/>
              </a:rPr>
              <a:t>해석 및 예측</a:t>
            </a:r>
            <a:endParaRPr lang="en-US" altLang="ko-KR" sz="1500" dirty="0" smtClean="0">
              <a:latin typeface="+mn-ea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1300" dirty="0" smtClean="0">
                <a:latin typeface="+mn-ea"/>
              </a:rPr>
              <a:t>의사결정 </a:t>
            </a:r>
            <a:r>
              <a:rPr lang="ko-KR" altLang="en-US" sz="1300" dirty="0" err="1" smtClean="0">
                <a:latin typeface="+mn-ea"/>
              </a:rPr>
              <a:t>트리를</a:t>
            </a:r>
            <a:r>
              <a:rPr lang="ko-KR" altLang="en-US" sz="1300" dirty="0" smtClean="0">
                <a:latin typeface="+mn-ea"/>
              </a:rPr>
              <a:t> 해석하고 예측모형 결정</a:t>
            </a:r>
            <a:endParaRPr lang="en-US" altLang="ko-KR" sz="13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45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Decision Tree </a:t>
            </a:r>
            <a:r>
              <a:rPr lang="ko-KR" altLang="en-US" sz="2400" b="1" dirty="0" smtClean="0">
                <a:latin typeface="+mn-ea"/>
              </a:rPr>
              <a:t>개념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smtClean="0">
                <a:latin typeface="+mn-ea"/>
              </a:rPr>
              <a:t>동작 과정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78</a:t>
            </a:fld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4545"/>
              </p:ext>
            </p:extLst>
          </p:nvPr>
        </p:nvGraphicFramePr>
        <p:xfrm>
          <a:off x="248197" y="2667882"/>
          <a:ext cx="3681780" cy="27350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1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24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53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41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Day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Outlook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Temperature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Humidity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Play Tennis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1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D1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Hot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1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D2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Overcast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Hot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1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D3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Overcast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Mild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Normal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1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D4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Rain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Mild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Normal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1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D5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Sunny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Mild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1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D6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Rain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Hot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1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D7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Overcast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Hot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Normal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28750" y="1514450"/>
            <a:ext cx="13620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Training Data</a:t>
            </a:r>
            <a:endParaRPr lang="ko-KR" altLang="en-US" sz="1500" dirty="0"/>
          </a:p>
        </p:txBody>
      </p:sp>
      <p:sp>
        <p:nvSpPr>
          <p:cNvPr id="8" name="오른쪽 화살표 7"/>
          <p:cNvSpPr/>
          <p:nvPr/>
        </p:nvSpPr>
        <p:spPr>
          <a:xfrm>
            <a:off x="4432420" y="3909830"/>
            <a:ext cx="466725" cy="3048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14966" y="2238564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Outlook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5503069" y="3325102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8458015" y="3325101"/>
            <a:ext cx="969353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Temperature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95" name="직선 화살표 연결선 94"/>
          <p:cNvCxnSpPr>
            <a:endCxn id="92" idx="0"/>
          </p:cNvCxnSpPr>
          <p:nvPr/>
        </p:nvCxnSpPr>
        <p:spPr>
          <a:xfrm flipH="1">
            <a:off x="5779294" y="2562414"/>
            <a:ext cx="1135672" cy="762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endCxn id="93" idx="0"/>
          </p:cNvCxnSpPr>
          <p:nvPr/>
        </p:nvCxnSpPr>
        <p:spPr>
          <a:xfrm>
            <a:off x="7648390" y="2562414"/>
            <a:ext cx="1294302" cy="762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066142" y="2820646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Sunny</a:t>
            </a:r>
            <a:endParaRPr lang="ko-KR" altLang="en-US" sz="1000" dirty="0"/>
          </a:p>
        </p:txBody>
      </p:sp>
      <p:sp>
        <p:nvSpPr>
          <p:cNvPr id="99" name="TextBox 98"/>
          <p:cNvSpPr txBox="1"/>
          <p:nvPr/>
        </p:nvSpPr>
        <p:spPr>
          <a:xfrm>
            <a:off x="7787511" y="2820645"/>
            <a:ext cx="10160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Overcast, Rain</a:t>
            </a:r>
            <a:endParaRPr lang="ko-KR" altLang="en-US" sz="1000" dirty="0"/>
          </a:p>
        </p:txBody>
      </p:sp>
      <p:sp>
        <p:nvSpPr>
          <p:cNvPr id="101" name="직사각형 100"/>
          <p:cNvSpPr/>
          <p:nvPr/>
        </p:nvSpPr>
        <p:spPr>
          <a:xfrm>
            <a:off x="6914966" y="4534089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Humidity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0115366" y="4534089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Humidity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직선 화살표 연결선 103"/>
          <p:cNvCxnSpPr>
            <a:endCxn id="101" idx="0"/>
          </p:cNvCxnSpPr>
          <p:nvPr/>
        </p:nvCxnSpPr>
        <p:spPr>
          <a:xfrm flipH="1">
            <a:off x="7281678" y="3648951"/>
            <a:ext cx="1176337" cy="88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102" idx="0"/>
          </p:cNvCxnSpPr>
          <p:nvPr/>
        </p:nvCxnSpPr>
        <p:spPr>
          <a:xfrm>
            <a:off x="9427368" y="3648951"/>
            <a:ext cx="1054710" cy="88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588858" y="3949346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Hot</a:t>
            </a:r>
            <a:endParaRPr lang="ko-KR" alt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9659540" y="3968409"/>
            <a:ext cx="4691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Mild</a:t>
            </a:r>
            <a:endParaRPr lang="ko-KR" altLang="en-US" sz="1000" dirty="0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6362516" y="5631552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7648390" y="5631552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9562916" y="5631552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0848790" y="562981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Yes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14" name="직선 화살표 연결선 113"/>
          <p:cNvCxnSpPr>
            <a:endCxn id="109" idx="0"/>
          </p:cNvCxnSpPr>
          <p:nvPr/>
        </p:nvCxnSpPr>
        <p:spPr>
          <a:xfrm flipH="1">
            <a:off x="6638741" y="4857939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>
            <a:endCxn id="110" idx="0"/>
          </p:cNvCxnSpPr>
          <p:nvPr/>
        </p:nvCxnSpPr>
        <p:spPr>
          <a:xfrm>
            <a:off x="7648390" y="4857939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endCxn id="111" idx="0"/>
          </p:cNvCxnSpPr>
          <p:nvPr/>
        </p:nvCxnSpPr>
        <p:spPr>
          <a:xfrm flipH="1">
            <a:off x="9839141" y="4857939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>
            <a:off x="10848790" y="4857939"/>
            <a:ext cx="276225" cy="771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495865" y="5120766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High</a:t>
            </a:r>
            <a:endParaRPr lang="ko-KR" altLang="en-US" sz="1000" dirty="0"/>
          </a:p>
        </p:txBody>
      </p:sp>
      <p:sp>
        <p:nvSpPr>
          <p:cNvPr id="122" name="TextBox 121"/>
          <p:cNvSpPr txBox="1"/>
          <p:nvPr/>
        </p:nvSpPr>
        <p:spPr>
          <a:xfrm>
            <a:off x="7463842" y="5120766"/>
            <a:ext cx="64531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Normal</a:t>
            </a:r>
            <a:endParaRPr lang="ko-KR" altLang="en-US" sz="1000" dirty="0"/>
          </a:p>
        </p:txBody>
      </p:sp>
      <p:sp>
        <p:nvSpPr>
          <p:cNvPr id="123" name="TextBox 122"/>
          <p:cNvSpPr txBox="1"/>
          <p:nvPr/>
        </p:nvSpPr>
        <p:spPr>
          <a:xfrm>
            <a:off x="9613105" y="5120766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High</a:t>
            </a:r>
            <a:endParaRPr lang="ko-KR" altLang="en-US" sz="1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0664242" y="5127969"/>
            <a:ext cx="64531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Normal</a:t>
            </a:r>
            <a:endParaRPr lang="ko-KR" altLang="en-US" sz="1000" dirty="0"/>
          </a:p>
        </p:txBody>
      </p:sp>
      <p:sp>
        <p:nvSpPr>
          <p:cNvPr id="125" name="TextBox 124"/>
          <p:cNvSpPr txBox="1"/>
          <p:nvPr/>
        </p:nvSpPr>
        <p:spPr>
          <a:xfrm>
            <a:off x="7648390" y="1514450"/>
            <a:ext cx="21429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Model : Decision Tree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60110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Decision Tree </a:t>
            </a:r>
            <a:r>
              <a:rPr lang="ko-KR" altLang="en-US" sz="2400" b="1" dirty="0" smtClean="0">
                <a:latin typeface="+mn-ea"/>
              </a:rPr>
              <a:t>개념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smtClean="0">
                <a:latin typeface="+mn-ea"/>
              </a:rPr>
              <a:t>동작 과정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79</a:t>
            </a:fld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088839"/>
              </p:ext>
            </p:extLst>
          </p:nvPr>
        </p:nvGraphicFramePr>
        <p:xfrm>
          <a:off x="480645" y="2560514"/>
          <a:ext cx="3681780" cy="27350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1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24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53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41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Day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Outlook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Temperature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Humidity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Play Tennis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1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D1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Hot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1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D2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Overcast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Hot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1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D3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Overcast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Mild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Normal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1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D4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Rain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Mild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Normal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1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D5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Sunny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Mild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1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D6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Rain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Hot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1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D7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Overcast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Hot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Normal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95424" y="1771819"/>
            <a:ext cx="1704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Training Data Set</a:t>
            </a:r>
            <a:endParaRPr lang="ko-KR" altLang="en-US" sz="1500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078477"/>
              </p:ext>
            </p:extLst>
          </p:nvPr>
        </p:nvGraphicFramePr>
        <p:xfrm>
          <a:off x="7672020" y="2537899"/>
          <a:ext cx="3681780" cy="1073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1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24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53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8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Day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Outlook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Temperature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Humidity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Play Tennis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8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D8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Mild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8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D9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Mild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8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D10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Hot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Normal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8737904" y="1771819"/>
            <a:ext cx="13620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Test Data Set</a:t>
            </a:r>
            <a:endParaRPr lang="ko-KR" altLang="en-US" sz="1500" dirty="0"/>
          </a:p>
        </p:txBody>
      </p:sp>
      <p:sp>
        <p:nvSpPr>
          <p:cNvPr id="3" name="직사각형 2"/>
          <p:cNvSpPr/>
          <p:nvPr/>
        </p:nvSpPr>
        <p:spPr>
          <a:xfrm>
            <a:off x="5514973" y="2512889"/>
            <a:ext cx="1000125" cy="574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학습 모델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514969" y="4884678"/>
            <a:ext cx="1000125" cy="574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적용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451775" y="3636871"/>
            <a:ext cx="1126515" cy="6986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의사결정 트리 모델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오른쪽 중괄호 20"/>
          <p:cNvSpPr/>
          <p:nvPr/>
        </p:nvSpPr>
        <p:spPr>
          <a:xfrm>
            <a:off x="4248150" y="2590800"/>
            <a:ext cx="342900" cy="2667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>
            <a:stCxn id="21" idx="1"/>
            <a:endCxn id="3" idx="1"/>
          </p:cNvCxnSpPr>
          <p:nvPr/>
        </p:nvCxnSpPr>
        <p:spPr>
          <a:xfrm rot="10800000" flipH="1">
            <a:off x="4591049" y="2800320"/>
            <a:ext cx="923923" cy="1123980"/>
          </a:xfrm>
          <a:prstGeom prst="bentConnector5">
            <a:avLst>
              <a:gd name="adj1" fmla="val 46392"/>
              <a:gd name="adj2" fmla="val 99997"/>
              <a:gd name="adj3" fmla="val 8711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3" idx="2"/>
            <a:endCxn id="53" idx="0"/>
          </p:cNvCxnSpPr>
          <p:nvPr/>
        </p:nvCxnSpPr>
        <p:spPr>
          <a:xfrm flipH="1">
            <a:off x="6015033" y="3087750"/>
            <a:ext cx="3" cy="5491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53" idx="2"/>
            <a:endCxn id="38" idx="0"/>
          </p:cNvCxnSpPr>
          <p:nvPr/>
        </p:nvCxnSpPr>
        <p:spPr>
          <a:xfrm flipH="1">
            <a:off x="6015032" y="4335557"/>
            <a:ext cx="1" cy="5491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8850922" y="4884677"/>
            <a:ext cx="1087134" cy="574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mtClean="0">
                <a:solidFill>
                  <a:schemeClr val="tx1"/>
                </a:solidFill>
              </a:rPr>
              <a:t>결과 추론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/>
          <p:cNvCxnSpPr>
            <a:stCxn id="38" idx="3"/>
            <a:endCxn id="68" idx="1"/>
          </p:cNvCxnSpPr>
          <p:nvPr/>
        </p:nvCxnSpPr>
        <p:spPr>
          <a:xfrm flipV="1">
            <a:off x="6515094" y="5172108"/>
            <a:ext cx="233582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35" idx="2"/>
          </p:cNvCxnSpPr>
          <p:nvPr/>
        </p:nvCxnSpPr>
        <p:spPr>
          <a:xfrm rot="5400000">
            <a:off x="7274099" y="2352238"/>
            <a:ext cx="979747" cy="349787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58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단일선형회귀분석이란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3"/>
            </a:pPr>
            <a:r>
              <a:rPr lang="ko-KR" altLang="en-US" sz="2000" b="1" dirty="0" smtClean="0">
                <a:latin typeface="+mn-ea"/>
              </a:rPr>
              <a:t>산포도 소개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회귀분석을 할 때는 먼저 두 변수 사이의 관계를 대략적으로 알아보기 위하여 산포도</a:t>
            </a:r>
            <a:r>
              <a:rPr lang="en-US" altLang="ko-KR" sz="2000" dirty="0" smtClean="0">
                <a:latin typeface="+mn-ea"/>
              </a:rPr>
              <a:t>(Scatter Diagram)</a:t>
            </a:r>
            <a:r>
              <a:rPr lang="ko-KR" altLang="en-US" sz="2000" dirty="0" smtClean="0">
                <a:latin typeface="+mn-ea"/>
              </a:rPr>
              <a:t>를 그린다</a:t>
            </a:r>
            <a:r>
              <a:rPr lang="en-US" altLang="ko-KR" sz="2000" dirty="0" smtClean="0">
                <a:latin typeface="+mn-ea"/>
              </a:rPr>
              <a:t>. (</a:t>
            </a:r>
            <a:r>
              <a:rPr lang="ko-KR" altLang="en-US" sz="2000" dirty="0" smtClean="0">
                <a:latin typeface="+mn-ea"/>
              </a:rPr>
              <a:t>산포도 </a:t>
            </a:r>
            <a:r>
              <a:rPr lang="en-US" altLang="ko-KR" sz="2000" dirty="0" smtClean="0">
                <a:latin typeface="+mn-ea"/>
              </a:rPr>
              <a:t>= </a:t>
            </a:r>
            <a:r>
              <a:rPr lang="ko-KR" altLang="en-US" sz="2000" dirty="0" err="1" smtClean="0">
                <a:latin typeface="+mn-ea"/>
              </a:rPr>
              <a:t>산점도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보통 </a:t>
            </a:r>
            <a:r>
              <a:rPr lang="en-US" altLang="ko-KR" sz="2000" dirty="0" smtClean="0">
                <a:latin typeface="+mn-ea"/>
              </a:rPr>
              <a:t>X</a:t>
            </a:r>
            <a:r>
              <a:rPr lang="ko-KR" altLang="en-US" sz="2000" dirty="0" smtClean="0">
                <a:latin typeface="+mn-ea"/>
              </a:rPr>
              <a:t>축에 독립변수</a:t>
            </a:r>
            <a:r>
              <a:rPr lang="en-US" altLang="ko-KR" sz="2000" dirty="0" smtClean="0">
                <a:latin typeface="+mn-ea"/>
              </a:rPr>
              <a:t>, Y</a:t>
            </a:r>
            <a:r>
              <a:rPr lang="ko-KR" altLang="en-US" sz="2000" dirty="0" smtClean="0">
                <a:latin typeface="+mn-ea"/>
              </a:rPr>
              <a:t>축에 종속변수를 설정하고 각 변수의 값을 나타내는 점을 도표에 나타낸 것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두 변수간의 관련성 및 예측을 위한 상관분석이나 회귀분석을 할 만한 자료인지를 미리 알 수 있음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000" dirty="0" smtClean="0">
              <a:latin typeface="+mn-ea"/>
            </a:endParaRPr>
          </a:p>
          <a:p>
            <a:endParaRPr lang="en-US" altLang="ko-KR" sz="2000" b="1" dirty="0">
              <a:latin typeface="+mn-ea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  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0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</a:t>
            </a:r>
            <a:r>
              <a:rPr lang="en-US" altLang="ko-KR" sz="2400" b="1" dirty="0" smtClean="0">
                <a:latin typeface="+mn-ea"/>
              </a:rPr>
              <a:t>. Decision Tree </a:t>
            </a:r>
            <a:r>
              <a:rPr lang="ko-KR" altLang="en-US" sz="2400" b="1" dirty="0" smtClean="0">
                <a:latin typeface="+mn-ea"/>
              </a:rPr>
              <a:t>개념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smtClean="0">
                <a:latin typeface="+mn-ea"/>
              </a:rPr>
              <a:t>동작 과정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80</a:t>
            </a:fld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17252"/>
              </p:ext>
            </p:extLst>
          </p:nvPr>
        </p:nvGraphicFramePr>
        <p:xfrm>
          <a:off x="7822221" y="1896679"/>
          <a:ext cx="3239906" cy="685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2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253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2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Outlook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Temperature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Humidity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Play Tennis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Mild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8762999" y="1403050"/>
            <a:ext cx="13620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Test Data</a:t>
            </a:r>
            <a:endParaRPr lang="ko-KR" altLang="en-US" sz="1500" dirty="0"/>
          </a:p>
        </p:txBody>
      </p:sp>
      <p:sp>
        <p:nvSpPr>
          <p:cNvPr id="19" name="직사각형 18"/>
          <p:cNvSpPr/>
          <p:nvPr/>
        </p:nvSpPr>
        <p:spPr>
          <a:xfrm>
            <a:off x="2009591" y="2248088"/>
            <a:ext cx="733424" cy="323850"/>
          </a:xfrm>
          <a:prstGeom prst="rect">
            <a:avLst/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Outlook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7694" y="333462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52640" y="3334625"/>
            <a:ext cx="969353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Temperature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endCxn id="20" idx="0"/>
          </p:cNvCxnSpPr>
          <p:nvPr/>
        </p:nvCxnSpPr>
        <p:spPr>
          <a:xfrm flipH="1">
            <a:off x="873919" y="2571938"/>
            <a:ext cx="1135672" cy="762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22" idx="0"/>
          </p:cNvCxnSpPr>
          <p:nvPr/>
        </p:nvCxnSpPr>
        <p:spPr>
          <a:xfrm>
            <a:off x="2743015" y="2571938"/>
            <a:ext cx="1294302" cy="762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60767" y="2830170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Sunny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882136" y="2830169"/>
            <a:ext cx="10160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Overcast, Rain</a:t>
            </a:r>
            <a:endParaRPr lang="ko-KR" altLang="en-US" sz="1000" dirty="0"/>
          </a:p>
        </p:txBody>
      </p:sp>
      <p:sp>
        <p:nvSpPr>
          <p:cNvPr id="30" name="직사각형 29"/>
          <p:cNvSpPr/>
          <p:nvPr/>
        </p:nvSpPr>
        <p:spPr>
          <a:xfrm>
            <a:off x="2009591" y="4543613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Humidity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09991" y="4543613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Humidity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>
            <a:endCxn id="30" idx="0"/>
          </p:cNvCxnSpPr>
          <p:nvPr/>
        </p:nvCxnSpPr>
        <p:spPr>
          <a:xfrm flipH="1">
            <a:off x="2376303" y="3658475"/>
            <a:ext cx="1176337" cy="88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31" idx="0"/>
          </p:cNvCxnSpPr>
          <p:nvPr/>
        </p:nvCxnSpPr>
        <p:spPr>
          <a:xfrm>
            <a:off x="4521993" y="3658475"/>
            <a:ext cx="1054710" cy="88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683483" y="3958870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Hot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4754165" y="3977933"/>
            <a:ext cx="4691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Mild</a:t>
            </a:r>
            <a:endParaRPr lang="ko-KR" altLang="en-US" sz="1000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1457141" y="564107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43015" y="564107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657541" y="564107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943415" y="5639340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Yes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>
            <a:endCxn id="40" idx="0"/>
          </p:cNvCxnSpPr>
          <p:nvPr/>
        </p:nvCxnSpPr>
        <p:spPr>
          <a:xfrm flipH="1">
            <a:off x="1733366" y="4867463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42" idx="0"/>
          </p:cNvCxnSpPr>
          <p:nvPr/>
        </p:nvCxnSpPr>
        <p:spPr>
          <a:xfrm>
            <a:off x="2743015" y="4867463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43" idx="0"/>
          </p:cNvCxnSpPr>
          <p:nvPr/>
        </p:nvCxnSpPr>
        <p:spPr>
          <a:xfrm flipH="1">
            <a:off x="4933766" y="4867463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5943415" y="4867463"/>
            <a:ext cx="276225" cy="771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590490" y="5130290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High</a:t>
            </a:r>
            <a:endParaRPr lang="ko-KR" alt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2558467" y="5130290"/>
            <a:ext cx="64531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Normal</a:t>
            </a:r>
            <a:endParaRPr lang="ko-KR" alt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4790890" y="5130289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High</a:t>
            </a:r>
            <a:endParaRPr lang="ko-KR" alt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5758867" y="5130288"/>
            <a:ext cx="64531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Normal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37990" y="1379370"/>
            <a:ext cx="3476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/>
              <a:t>트리 구조의 뿌리 </a:t>
            </a:r>
            <a:r>
              <a:rPr lang="ko-KR" altLang="en-US" sz="1500" dirty="0" err="1" smtClean="0"/>
              <a:t>노드로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부터</a:t>
            </a:r>
            <a:r>
              <a:rPr lang="ko-KR" altLang="en-US" sz="1500" dirty="0" smtClean="0"/>
              <a:t> 시작</a:t>
            </a:r>
            <a:endParaRPr lang="ko-KR" altLang="en-US" sz="1500" dirty="0"/>
          </a:p>
        </p:txBody>
      </p:sp>
      <p:cxnSp>
        <p:nvCxnSpPr>
          <p:cNvPr id="10" name="직선 화살표 연결선 9"/>
          <p:cNvCxnSpPr>
            <a:stCxn id="8" idx="2"/>
            <a:endCxn id="19" idx="0"/>
          </p:cNvCxnSpPr>
          <p:nvPr/>
        </p:nvCxnSpPr>
        <p:spPr>
          <a:xfrm>
            <a:off x="2376303" y="1702535"/>
            <a:ext cx="0" cy="54555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50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</a:t>
            </a:r>
            <a:r>
              <a:rPr lang="en-US" altLang="ko-KR" sz="2400" b="1" dirty="0" smtClean="0">
                <a:latin typeface="+mn-ea"/>
              </a:rPr>
              <a:t>. Decision Tree </a:t>
            </a:r>
            <a:r>
              <a:rPr lang="ko-KR" altLang="en-US" sz="2400" b="1" dirty="0" smtClean="0">
                <a:latin typeface="+mn-ea"/>
              </a:rPr>
              <a:t>개념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smtClean="0">
                <a:latin typeface="+mn-ea"/>
              </a:rPr>
              <a:t>동작 과정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81</a:t>
            </a:fld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933288"/>
              </p:ext>
            </p:extLst>
          </p:nvPr>
        </p:nvGraphicFramePr>
        <p:xfrm>
          <a:off x="7822221" y="1896679"/>
          <a:ext cx="3239906" cy="685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2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253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2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Outlook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Temperature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Humidity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Play Tennis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Mild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8762999" y="1403050"/>
            <a:ext cx="13620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Test Data</a:t>
            </a:r>
            <a:endParaRPr lang="ko-KR" altLang="en-US" sz="1500" dirty="0"/>
          </a:p>
        </p:txBody>
      </p:sp>
      <p:sp>
        <p:nvSpPr>
          <p:cNvPr id="19" name="직사각형 18"/>
          <p:cNvSpPr/>
          <p:nvPr/>
        </p:nvSpPr>
        <p:spPr>
          <a:xfrm>
            <a:off x="2009591" y="2248088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Outlook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7694" y="333462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52640" y="3334625"/>
            <a:ext cx="969353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Temperature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endCxn id="20" idx="0"/>
          </p:cNvCxnSpPr>
          <p:nvPr/>
        </p:nvCxnSpPr>
        <p:spPr>
          <a:xfrm flipH="1">
            <a:off x="873919" y="2571938"/>
            <a:ext cx="1135672" cy="762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22" idx="0"/>
          </p:cNvCxnSpPr>
          <p:nvPr/>
        </p:nvCxnSpPr>
        <p:spPr>
          <a:xfrm>
            <a:off x="2743015" y="2571938"/>
            <a:ext cx="1294302" cy="762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60767" y="2830170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Sunny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882136" y="2830169"/>
            <a:ext cx="10160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Overcast, Rain</a:t>
            </a:r>
            <a:endParaRPr lang="ko-KR" altLang="en-US" sz="1000" dirty="0"/>
          </a:p>
        </p:txBody>
      </p:sp>
      <p:sp>
        <p:nvSpPr>
          <p:cNvPr id="30" name="직사각형 29"/>
          <p:cNvSpPr/>
          <p:nvPr/>
        </p:nvSpPr>
        <p:spPr>
          <a:xfrm>
            <a:off x="2009591" y="4543613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Humidity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09991" y="4543613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Humidity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>
            <a:endCxn id="30" idx="0"/>
          </p:cNvCxnSpPr>
          <p:nvPr/>
        </p:nvCxnSpPr>
        <p:spPr>
          <a:xfrm flipH="1">
            <a:off x="2376303" y="3658475"/>
            <a:ext cx="1176337" cy="88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31" idx="0"/>
          </p:cNvCxnSpPr>
          <p:nvPr/>
        </p:nvCxnSpPr>
        <p:spPr>
          <a:xfrm>
            <a:off x="4521993" y="3658475"/>
            <a:ext cx="1054710" cy="88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683483" y="3958870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Hot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4754165" y="3977933"/>
            <a:ext cx="4691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Mild</a:t>
            </a:r>
            <a:endParaRPr lang="ko-KR" altLang="en-US" sz="1000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1457141" y="564107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43015" y="564107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657541" y="564107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943415" y="5639340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Yes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>
            <a:endCxn id="40" idx="0"/>
          </p:cNvCxnSpPr>
          <p:nvPr/>
        </p:nvCxnSpPr>
        <p:spPr>
          <a:xfrm flipH="1">
            <a:off x="1733366" y="4867463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42" idx="0"/>
          </p:cNvCxnSpPr>
          <p:nvPr/>
        </p:nvCxnSpPr>
        <p:spPr>
          <a:xfrm>
            <a:off x="2743015" y="4867463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43" idx="0"/>
          </p:cNvCxnSpPr>
          <p:nvPr/>
        </p:nvCxnSpPr>
        <p:spPr>
          <a:xfrm flipH="1">
            <a:off x="4933766" y="4867463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5943415" y="4867463"/>
            <a:ext cx="276225" cy="771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590490" y="5130290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High</a:t>
            </a:r>
            <a:endParaRPr lang="ko-KR" alt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2558467" y="5130290"/>
            <a:ext cx="64531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Normal</a:t>
            </a:r>
            <a:endParaRPr lang="ko-KR" alt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4790890" y="5130289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High</a:t>
            </a:r>
            <a:endParaRPr lang="ko-KR" alt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5758867" y="5130288"/>
            <a:ext cx="64531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Normal</a:t>
            </a:r>
            <a:endParaRPr lang="ko-KR" altLang="en-US" sz="1000" dirty="0"/>
          </a:p>
        </p:txBody>
      </p:sp>
      <p:cxnSp>
        <p:nvCxnSpPr>
          <p:cNvPr id="4" name="직선 화살표 연결선 3"/>
          <p:cNvCxnSpPr>
            <a:stCxn id="19" idx="3"/>
          </p:cNvCxnSpPr>
          <p:nvPr/>
        </p:nvCxnSpPr>
        <p:spPr>
          <a:xfrm flipV="1">
            <a:off x="2743015" y="2076450"/>
            <a:ext cx="5172260" cy="3335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8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</a:t>
            </a:r>
            <a:r>
              <a:rPr lang="en-US" altLang="ko-KR" sz="2400" b="1" dirty="0" smtClean="0">
                <a:latin typeface="+mn-ea"/>
              </a:rPr>
              <a:t>. Decision Tree </a:t>
            </a:r>
            <a:r>
              <a:rPr lang="ko-KR" altLang="en-US" sz="2400" b="1" dirty="0" smtClean="0">
                <a:latin typeface="+mn-ea"/>
              </a:rPr>
              <a:t>개념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smtClean="0">
                <a:latin typeface="+mn-ea"/>
              </a:rPr>
              <a:t>동작 과정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82</a:t>
            </a:fld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7234"/>
              </p:ext>
            </p:extLst>
          </p:nvPr>
        </p:nvGraphicFramePr>
        <p:xfrm>
          <a:off x="7822221" y="1896679"/>
          <a:ext cx="3239906" cy="685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2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253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2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Outlook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Temperature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Humidity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Play Tennis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Mild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8762999" y="1403050"/>
            <a:ext cx="13620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Test Data</a:t>
            </a:r>
            <a:endParaRPr lang="ko-KR" altLang="en-US" sz="1500" dirty="0"/>
          </a:p>
        </p:txBody>
      </p:sp>
      <p:sp>
        <p:nvSpPr>
          <p:cNvPr id="19" name="직사각형 18"/>
          <p:cNvSpPr/>
          <p:nvPr/>
        </p:nvSpPr>
        <p:spPr>
          <a:xfrm>
            <a:off x="2009591" y="2248088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Outlook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7694" y="333462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52640" y="3334625"/>
            <a:ext cx="969353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Temperature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endCxn id="20" idx="0"/>
          </p:cNvCxnSpPr>
          <p:nvPr/>
        </p:nvCxnSpPr>
        <p:spPr>
          <a:xfrm flipH="1">
            <a:off x="873919" y="2571938"/>
            <a:ext cx="1135672" cy="762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22" idx="0"/>
          </p:cNvCxnSpPr>
          <p:nvPr/>
        </p:nvCxnSpPr>
        <p:spPr>
          <a:xfrm>
            <a:off x="2743015" y="2571938"/>
            <a:ext cx="1294302" cy="7626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60767" y="2830170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Sunny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882136" y="2830169"/>
            <a:ext cx="10160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Overcast, Rain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09591" y="4543613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Humidity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09991" y="4543613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Humidity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>
            <a:endCxn id="30" idx="0"/>
          </p:cNvCxnSpPr>
          <p:nvPr/>
        </p:nvCxnSpPr>
        <p:spPr>
          <a:xfrm flipH="1">
            <a:off x="2376303" y="3658475"/>
            <a:ext cx="1176337" cy="88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31" idx="0"/>
          </p:cNvCxnSpPr>
          <p:nvPr/>
        </p:nvCxnSpPr>
        <p:spPr>
          <a:xfrm>
            <a:off x="4521993" y="3658475"/>
            <a:ext cx="1054710" cy="88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683483" y="3958870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Hot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4754165" y="3977933"/>
            <a:ext cx="4691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Mild</a:t>
            </a:r>
            <a:endParaRPr lang="ko-KR" altLang="en-US" sz="1000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1457141" y="564107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43015" y="564107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657541" y="564107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943415" y="5639340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Yes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>
            <a:endCxn id="40" idx="0"/>
          </p:cNvCxnSpPr>
          <p:nvPr/>
        </p:nvCxnSpPr>
        <p:spPr>
          <a:xfrm flipH="1">
            <a:off x="1733366" y="4867463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42" idx="0"/>
          </p:cNvCxnSpPr>
          <p:nvPr/>
        </p:nvCxnSpPr>
        <p:spPr>
          <a:xfrm>
            <a:off x="2743015" y="4867463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43" idx="0"/>
          </p:cNvCxnSpPr>
          <p:nvPr/>
        </p:nvCxnSpPr>
        <p:spPr>
          <a:xfrm flipH="1">
            <a:off x="4933766" y="4867463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5943415" y="4867463"/>
            <a:ext cx="276225" cy="771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590490" y="5130290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High</a:t>
            </a:r>
            <a:endParaRPr lang="ko-KR" alt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2558467" y="5130290"/>
            <a:ext cx="64531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Normal</a:t>
            </a:r>
            <a:endParaRPr lang="ko-KR" alt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4790890" y="5130289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High</a:t>
            </a:r>
            <a:endParaRPr lang="ko-KR" alt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5758867" y="5130288"/>
            <a:ext cx="64531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Normal</a:t>
            </a:r>
            <a:endParaRPr lang="ko-KR" altLang="en-US" sz="1000" dirty="0"/>
          </a:p>
        </p:txBody>
      </p:sp>
      <p:cxnSp>
        <p:nvCxnSpPr>
          <p:cNvPr id="5" name="직선 화살표 연결선 4"/>
          <p:cNvCxnSpPr>
            <a:endCxn id="28" idx="3"/>
          </p:cNvCxnSpPr>
          <p:nvPr/>
        </p:nvCxnSpPr>
        <p:spPr>
          <a:xfrm flipH="1">
            <a:off x="3898196" y="2419350"/>
            <a:ext cx="3902779" cy="53393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47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Decision Tree </a:t>
            </a:r>
            <a:r>
              <a:rPr lang="ko-KR" altLang="en-US" sz="2400" b="1" dirty="0" smtClean="0">
                <a:latin typeface="+mn-ea"/>
              </a:rPr>
              <a:t>개념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smtClean="0">
                <a:latin typeface="+mn-ea"/>
              </a:rPr>
              <a:t>동작 과정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83</a:t>
            </a:fld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165075"/>
              </p:ext>
            </p:extLst>
          </p:nvPr>
        </p:nvGraphicFramePr>
        <p:xfrm>
          <a:off x="7822221" y="1896679"/>
          <a:ext cx="3239906" cy="685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2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253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2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Outlook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Temperature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Humidity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Play Tennis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Mild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8762999" y="1403050"/>
            <a:ext cx="13620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Test Data</a:t>
            </a:r>
            <a:endParaRPr lang="ko-KR" altLang="en-US" sz="1500" dirty="0"/>
          </a:p>
        </p:txBody>
      </p:sp>
      <p:sp>
        <p:nvSpPr>
          <p:cNvPr id="19" name="직사각형 18"/>
          <p:cNvSpPr/>
          <p:nvPr/>
        </p:nvSpPr>
        <p:spPr>
          <a:xfrm>
            <a:off x="2009591" y="2248088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Outlook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7694" y="333462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52640" y="3334625"/>
            <a:ext cx="969353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Temperature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endCxn id="20" idx="0"/>
          </p:cNvCxnSpPr>
          <p:nvPr/>
        </p:nvCxnSpPr>
        <p:spPr>
          <a:xfrm flipH="1">
            <a:off x="873919" y="2571938"/>
            <a:ext cx="1135672" cy="762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22" idx="0"/>
          </p:cNvCxnSpPr>
          <p:nvPr/>
        </p:nvCxnSpPr>
        <p:spPr>
          <a:xfrm>
            <a:off x="2743015" y="2571938"/>
            <a:ext cx="1294302" cy="7626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60767" y="2830170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Sunny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882136" y="2830169"/>
            <a:ext cx="10160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Overcast, Rain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09591" y="4543613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Humidity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09991" y="4543613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Humidity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>
            <a:endCxn id="30" idx="0"/>
          </p:cNvCxnSpPr>
          <p:nvPr/>
        </p:nvCxnSpPr>
        <p:spPr>
          <a:xfrm flipH="1">
            <a:off x="2376303" y="3658475"/>
            <a:ext cx="1176337" cy="88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31" idx="0"/>
          </p:cNvCxnSpPr>
          <p:nvPr/>
        </p:nvCxnSpPr>
        <p:spPr>
          <a:xfrm>
            <a:off x="4521993" y="3658475"/>
            <a:ext cx="1054710" cy="88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683483" y="3958870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Hot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4754165" y="3977933"/>
            <a:ext cx="4691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Mild</a:t>
            </a:r>
            <a:endParaRPr lang="ko-KR" altLang="en-US" sz="1000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1457141" y="564107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43015" y="564107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657541" y="564107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943415" y="5639340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Yes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>
            <a:endCxn id="40" idx="0"/>
          </p:cNvCxnSpPr>
          <p:nvPr/>
        </p:nvCxnSpPr>
        <p:spPr>
          <a:xfrm flipH="1">
            <a:off x="1733366" y="4867463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42" idx="0"/>
          </p:cNvCxnSpPr>
          <p:nvPr/>
        </p:nvCxnSpPr>
        <p:spPr>
          <a:xfrm>
            <a:off x="2743015" y="4867463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43" idx="0"/>
          </p:cNvCxnSpPr>
          <p:nvPr/>
        </p:nvCxnSpPr>
        <p:spPr>
          <a:xfrm flipH="1">
            <a:off x="4933766" y="4867463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5943415" y="4867463"/>
            <a:ext cx="276225" cy="771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590490" y="5130290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High</a:t>
            </a:r>
            <a:endParaRPr lang="ko-KR" alt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2558467" y="5130290"/>
            <a:ext cx="64531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Normal</a:t>
            </a:r>
            <a:endParaRPr lang="ko-KR" alt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4790890" y="5130289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High</a:t>
            </a:r>
            <a:endParaRPr lang="ko-KR" alt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5758867" y="5130288"/>
            <a:ext cx="64531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Normal</a:t>
            </a:r>
            <a:endParaRPr lang="ko-KR" altLang="en-US" sz="1000" dirty="0"/>
          </a:p>
        </p:txBody>
      </p:sp>
      <p:cxnSp>
        <p:nvCxnSpPr>
          <p:cNvPr id="4" name="직선 화살표 연결선 3"/>
          <p:cNvCxnSpPr>
            <a:stCxn id="22" idx="3"/>
          </p:cNvCxnSpPr>
          <p:nvPr/>
        </p:nvCxnSpPr>
        <p:spPr>
          <a:xfrm flipV="1">
            <a:off x="4521993" y="2124075"/>
            <a:ext cx="4155282" cy="137247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30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</a:t>
            </a:r>
            <a:r>
              <a:rPr lang="en-US" altLang="ko-KR" sz="2400" b="1" dirty="0" smtClean="0">
                <a:latin typeface="+mn-ea"/>
              </a:rPr>
              <a:t>. Decision Tree </a:t>
            </a:r>
            <a:r>
              <a:rPr lang="ko-KR" altLang="en-US" sz="2400" b="1" dirty="0" smtClean="0">
                <a:latin typeface="+mn-ea"/>
              </a:rPr>
              <a:t>개념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smtClean="0">
                <a:latin typeface="+mn-ea"/>
              </a:rPr>
              <a:t>동작 과정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84</a:t>
            </a:fld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112069"/>
              </p:ext>
            </p:extLst>
          </p:nvPr>
        </p:nvGraphicFramePr>
        <p:xfrm>
          <a:off x="7822221" y="1896679"/>
          <a:ext cx="3239906" cy="685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2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253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2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Outlook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Temperature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Humidity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Play Tennis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Mild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8762999" y="1403050"/>
            <a:ext cx="13620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Test Data</a:t>
            </a:r>
            <a:endParaRPr lang="ko-KR" altLang="en-US" sz="1500" dirty="0"/>
          </a:p>
        </p:txBody>
      </p:sp>
      <p:sp>
        <p:nvSpPr>
          <p:cNvPr id="19" name="직사각형 18"/>
          <p:cNvSpPr/>
          <p:nvPr/>
        </p:nvSpPr>
        <p:spPr>
          <a:xfrm>
            <a:off x="2009591" y="2248088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Outlook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7694" y="333462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52640" y="3334625"/>
            <a:ext cx="969353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Temperature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endCxn id="20" idx="0"/>
          </p:cNvCxnSpPr>
          <p:nvPr/>
        </p:nvCxnSpPr>
        <p:spPr>
          <a:xfrm flipH="1">
            <a:off x="873919" y="2571938"/>
            <a:ext cx="1135672" cy="762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22" idx="0"/>
          </p:cNvCxnSpPr>
          <p:nvPr/>
        </p:nvCxnSpPr>
        <p:spPr>
          <a:xfrm>
            <a:off x="2743015" y="2571938"/>
            <a:ext cx="1294302" cy="7626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60767" y="2830170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Sunny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882136" y="2830169"/>
            <a:ext cx="10160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Overcast, Rain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09591" y="4543613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Humidity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09991" y="4543613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Humidity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>
            <a:endCxn id="30" idx="0"/>
          </p:cNvCxnSpPr>
          <p:nvPr/>
        </p:nvCxnSpPr>
        <p:spPr>
          <a:xfrm flipH="1">
            <a:off x="2376303" y="3658475"/>
            <a:ext cx="1176337" cy="88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31" idx="0"/>
          </p:cNvCxnSpPr>
          <p:nvPr/>
        </p:nvCxnSpPr>
        <p:spPr>
          <a:xfrm>
            <a:off x="4521993" y="3658475"/>
            <a:ext cx="1054710" cy="8851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683483" y="3958870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Hot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4754165" y="3977933"/>
            <a:ext cx="4691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Mild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457141" y="564107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43015" y="564107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657541" y="564107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943415" y="5639340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Yes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>
            <a:endCxn id="40" idx="0"/>
          </p:cNvCxnSpPr>
          <p:nvPr/>
        </p:nvCxnSpPr>
        <p:spPr>
          <a:xfrm flipH="1">
            <a:off x="1733366" y="4867463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42" idx="0"/>
          </p:cNvCxnSpPr>
          <p:nvPr/>
        </p:nvCxnSpPr>
        <p:spPr>
          <a:xfrm>
            <a:off x="2743015" y="4867463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43" idx="0"/>
          </p:cNvCxnSpPr>
          <p:nvPr/>
        </p:nvCxnSpPr>
        <p:spPr>
          <a:xfrm flipH="1">
            <a:off x="4933766" y="4867463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5943415" y="4867463"/>
            <a:ext cx="276225" cy="771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590490" y="5130290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High</a:t>
            </a:r>
            <a:endParaRPr lang="ko-KR" alt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2558467" y="5130290"/>
            <a:ext cx="64531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Normal</a:t>
            </a:r>
            <a:endParaRPr lang="ko-KR" alt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4790890" y="5130289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High</a:t>
            </a:r>
            <a:endParaRPr lang="ko-KR" alt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5758867" y="5130288"/>
            <a:ext cx="64531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Normal</a:t>
            </a:r>
            <a:endParaRPr lang="ko-KR" altLang="en-US" sz="1000" dirty="0"/>
          </a:p>
        </p:txBody>
      </p:sp>
      <p:cxnSp>
        <p:nvCxnSpPr>
          <p:cNvPr id="5" name="직선 화살표 연결선 4"/>
          <p:cNvCxnSpPr>
            <a:endCxn id="39" idx="3"/>
          </p:cNvCxnSpPr>
          <p:nvPr/>
        </p:nvCxnSpPr>
        <p:spPr>
          <a:xfrm flipH="1">
            <a:off x="5223271" y="2476500"/>
            <a:ext cx="3539728" cy="162454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04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</a:t>
            </a:r>
            <a:r>
              <a:rPr lang="en-US" altLang="ko-KR" sz="2400" b="1" dirty="0" smtClean="0">
                <a:latin typeface="+mn-ea"/>
              </a:rPr>
              <a:t>. Decision Tree </a:t>
            </a:r>
            <a:r>
              <a:rPr lang="ko-KR" altLang="en-US" sz="2400" b="1" dirty="0" smtClean="0">
                <a:latin typeface="+mn-ea"/>
              </a:rPr>
              <a:t>개념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smtClean="0">
                <a:latin typeface="+mn-ea"/>
              </a:rPr>
              <a:t>동작 과정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85</a:t>
            </a:fld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645067"/>
              </p:ext>
            </p:extLst>
          </p:nvPr>
        </p:nvGraphicFramePr>
        <p:xfrm>
          <a:off x="7822221" y="1896679"/>
          <a:ext cx="3239906" cy="685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2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253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2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Outlook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Temperature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Humidity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Play Tennis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Mild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8762999" y="1403050"/>
            <a:ext cx="13620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Test Data</a:t>
            </a:r>
            <a:endParaRPr lang="ko-KR" altLang="en-US" sz="1500" dirty="0"/>
          </a:p>
        </p:txBody>
      </p:sp>
      <p:sp>
        <p:nvSpPr>
          <p:cNvPr id="19" name="직사각형 18"/>
          <p:cNvSpPr/>
          <p:nvPr/>
        </p:nvSpPr>
        <p:spPr>
          <a:xfrm>
            <a:off x="2009591" y="2248088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Outlook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7694" y="333462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52640" y="3334625"/>
            <a:ext cx="969353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Temperature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endCxn id="20" idx="0"/>
          </p:cNvCxnSpPr>
          <p:nvPr/>
        </p:nvCxnSpPr>
        <p:spPr>
          <a:xfrm flipH="1">
            <a:off x="873919" y="2571938"/>
            <a:ext cx="1135672" cy="762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22" idx="0"/>
          </p:cNvCxnSpPr>
          <p:nvPr/>
        </p:nvCxnSpPr>
        <p:spPr>
          <a:xfrm>
            <a:off x="2743015" y="2571938"/>
            <a:ext cx="1294302" cy="7626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60767" y="2830170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Sunny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882136" y="2830169"/>
            <a:ext cx="10160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Overcast, Rain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09591" y="4543613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Humidity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09991" y="4543613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Humidity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>
            <a:endCxn id="30" idx="0"/>
          </p:cNvCxnSpPr>
          <p:nvPr/>
        </p:nvCxnSpPr>
        <p:spPr>
          <a:xfrm flipH="1">
            <a:off x="2376303" y="3658475"/>
            <a:ext cx="1176337" cy="88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31" idx="0"/>
          </p:cNvCxnSpPr>
          <p:nvPr/>
        </p:nvCxnSpPr>
        <p:spPr>
          <a:xfrm>
            <a:off x="4521993" y="3658475"/>
            <a:ext cx="1054710" cy="8851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683483" y="3958870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Hot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4754165" y="3977933"/>
            <a:ext cx="4691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Mild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457141" y="564107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43015" y="564107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657541" y="564107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943415" y="5639340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Yes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>
            <a:endCxn id="40" idx="0"/>
          </p:cNvCxnSpPr>
          <p:nvPr/>
        </p:nvCxnSpPr>
        <p:spPr>
          <a:xfrm flipH="1">
            <a:off x="1733366" y="4867463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42" idx="0"/>
          </p:cNvCxnSpPr>
          <p:nvPr/>
        </p:nvCxnSpPr>
        <p:spPr>
          <a:xfrm>
            <a:off x="2743015" y="4867463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43" idx="0"/>
          </p:cNvCxnSpPr>
          <p:nvPr/>
        </p:nvCxnSpPr>
        <p:spPr>
          <a:xfrm flipH="1">
            <a:off x="4933766" y="4867463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5943415" y="4867463"/>
            <a:ext cx="276225" cy="771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590490" y="5130290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High</a:t>
            </a:r>
            <a:endParaRPr lang="ko-KR" alt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2558467" y="5130290"/>
            <a:ext cx="64531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Normal</a:t>
            </a:r>
            <a:endParaRPr lang="ko-KR" alt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4790890" y="5130289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High</a:t>
            </a:r>
            <a:endParaRPr lang="ko-KR" alt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5758867" y="5130288"/>
            <a:ext cx="64531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Normal</a:t>
            </a:r>
            <a:endParaRPr lang="ko-KR" altLang="en-US" sz="1000" dirty="0"/>
          </a:p>
        </p:txBody>
      </p:sp>
      <p:cxnSp>
        <p:nvCxnSpPr>
          <p:cNvPr id="4" name="직선 화살표 연결선 3"/>
          <p:cNvCxnSpPr>
            <a:stCxn id="31" idx="3"/>
          </p:cNvCxnSpPr>
          <p:nvPr/>
        </p:nvCxnSpPr>
        <p:spPr>
          <a:xfrm flipV="1">
            <a:off x="5943415" y="2114550"/>
            <a:ext cx="3695885" cy="259098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83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</a:t>
            </a:r>
            <a:r>
              <a:rPr lang="en-US" altLang="ko-KR" sz="2400" b="1" dirty="0" smtClean="0">
                <a:latin typeface="+mn-ea"/>
              </a:rPr>
              <a:t>. Decision Tree </a:t>
            </a:r>
            <a:r>
              <a:rPr lang="ko-KR" altLang="en-US" sz="2400" b="1" dirty="0" smtClean="0">
                <a:latin typeface="+mn-ea"/>
              </a:rPr>
              <a:t>개념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smtClean="0">
                <a:latin typeface="+mn-ea"/>
              </a:rPr>
              <a:t>동작 과정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86</a:t>
            </a:fld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066155"/>
              </p:ext>
            </p:extLst>
          </p:nvPr>
        </p:nvGraphicFramePr>
        <p:xfrm>
          <a:off x="7822221" y="1896679"/>
          <a:ext cx="3239906" cy="685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2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253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2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Outlook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Temperature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Humidity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Play Tennis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Mild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8762999" y="1403050"/>
            <a:ext cx="13620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Test Data</a:t>
            </a:r>
            <a:endParaRPr lang="ko-KR" altLang="en-US" sz="1500" dirty="0"/>
          </a:p>
        </p:txBody>
      </p:sp>
      <p:sp>
        <p:nvSpPr>
          <p:cNvPr id="19" name="직사각형 18"/>
          <p:cNvSpPr/>
          <p:nvPr/>
        </p:nvSpPr>
        <p:spPr>
          <a:xfrm>
            <a:off x="2009591" y="2248088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Outlook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7694" y="333462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52640" y="3334625"/>
            <a:ext cx="969353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Temperature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endCxn id="20" idx="0"/>
          </p:cNvCxnSpPr>
          <p:nvPr/>
        </p:nvCxnSpPr>
        <p:spPr>
          <a:xfrm flipH="1">
            <a:off x="873919" y="2571938"/>
            <a:ext cx="1135672" cy="762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22" idx="0"/>
          </p:cNvCxnSpPr>
          <p:nvPr/>
        </p:nvCxnSpPr>
        <p:spPr>
          <a:xfrm>
            <a:off x="2743015" y="2571938"/>
            <a:ext cx="1294302" cy="7626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60767" y="2830170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Sunny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882136" y="2830169"/>
            <a:ext cx="10160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Overcast, Rain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09591" y="4543613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Humidity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09991" y="4543613"/>
            <a:ext cx="733424" cy="323850"/>
          </a:xfrm>
          <a:prstGeom prst="rect">
            <a:avLst/>
          </a:prstGeom>
          <a:solidFill>
            <a:srgbClr val="FFFF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Humidity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>
            <a:endCxn id="30" idx="0"/>
          </p:cNvCxnSpPr>
          <p:nvPr/>
        </p:nvCxnSpPr>
        <p:spPr>
          <a:xfrm flipH="1">
            <a:off x="2376303" y="3658475"/>
            <a:ext cx="1176337" cy="88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31" idx="0"/>
          </p:cNvCxnSpPr>
          <p:nvPr/>
        </p:nvCxnSpPr>
        <p:spPr>
          <a:xfrm>
            <a:off x="4521993" y="3658475"/>
            <a:ext cx="1054710" cy="8851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683483" y="3958870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Hot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4754165" y="3977933"/>
            <a:ext cx="4691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Mild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457141" y="564107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43015" y="564107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657541" y="5641076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943415" y="5639340"/>
            <a:ext cx="552450" cy="3238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Yes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>
            <a:endCxn id="40" idx="0"/>
          </p:cNvCxnSpPr>
          <p:nvPr/>
        </p:nvCxnSpPr>
        <p:spPr>
          <a:xfrm flipH="1">
            <a:off x="1733366" y="4867463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42" idx="0"/>
          </p:cNvCxnSpPr>
          <p:nvPr/>
        </p:nvCxnSpPr>
        <p:spPr>
          <a:xfrm>
            <a:off x="2743015" y="4867463"/>
            <a:ext cx="276225" cy="77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43" idx="0"/>
          </p:cNvCxnSpPr>
          <p:nvPr/>
        </p:nvCxnSpPr>
        <p:spPr>
          <a:xfrm flipH="1">
            <a:off x="4933766" y="4867463"/>
            <a:ext cx="276225" cy="7736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5943415" y="4867463"/>
            <a:ext cx="276225" cy="771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590490" y="5130290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High</a:t>
            </a:r>
            <a:endParaRPr lang="ko-KR" alt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2558467" y="5130290"/>
            <a:ext cx="64531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Normal</a:t>
            </a:r>
            <a:endParaRPr lang="ko-KR" alt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4790890" y="5130289"/>
            <a:ext cx="5619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High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58867" y="5130288"/>
            <a:ext cx="64531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Normal</a:t>
            </a:r>
            <a:endParaRPr lang="ko-KR" altLang="en-US" sz="1000" dirty="0"/>
          </a:p>
        </p:txBody>
      </p:sp>
      <p:cxnSp>
        <p:nvCxnSpPr>
          <p:cNvPr id="5" name="직선 화살표 연결선 4"/>
          <p:cNvCxnSpPr>
            <a:endCxn id="51" idx="0"/>
          </p:cNvCxnSpPr>
          <p:nvPr/>
        </p:nvCxnSpPr>
        <p:spPr>
          <a:xfrm flipH="1">
            <a:off x="5071878" y="2495550"/>
            <a:ext cx="4529322" cy="263473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24775" y="3566455"/>
            <a:ext cx="27241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Test Data</a:t>
            </a:r>
            <a:r>
              <a:rPr lang="ko-KR" altLang="en-US" sz="1500" dirty="0" smtClean="0"/>
              <a:t>에서 알고자 했던</a:t>
            </a:r>
            <a:endParaRPr lang="en-US" altLang="ko-KR" sz="1500" dirty="0" smtClean="0"/>
          </a:p>
          <a:p>
            <a:r>
              <a:rPr lang="en-US" altLang="ko-KR" sz="1500" dirty="0" smtClean="0"/>
              <a:t>Play Tennis</a:t>
            </a:r>
            <a:r>
              <a:rPr lang="ko-KR" altLang="en-US" sz="1500" dirty="0" smtClean="0"/>
              <a:t> 클래스 의 결과는</a:t>
            </a:r>
            <a:endParaRPr lang="en-US" altLang="ko-KR" sz="1500" dirty="0" smtClean="0"/>
          </a:p>
          <a:p>
            <a:r>
              <a:rPr lang="en-US" altLang="ko-KR" sz="1500" dirty="0" smtClean="0"/>
              <a:t>“No”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14631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Decision Tree </a:t>
            </a:r>
            <a:r>
              <a:rPr lang="ko-KR" altLang="en-US" sz="2400" b="1" dirty="0" smtClean="0">
                <a:latin typeface="+mn-ea"/>
              </a:rPr>
              <a:t>개념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smtClean="0">
                <a:latin typeface="+mn-ea"/>
              </a:rPr>
              <a:t>분리기준</a:t>
            </a:r>
            <a:r>
              <a:rPr lang="en-US" altLang="ko-KR" sz="2000" b="1" dirty="0" smtClean="0">
                <a:latin typeface="+mn-ea"/>
              </a:rPr>
              <a:t>(Split Criterion)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959387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500" dirty="0" smtClean="0">
                <a:latin typeface="+mn-ea"/>
              </a:rPr>
              <a:t>부모</a:t>
            </a:r>
            <a:r>
              <a:rPr lang="en-US" altLang="ko-KR" sz="1500" dirty="0" smtClean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마디</a:t>
            </a:r>
            <a:r>
              <a:rPr lang="en-US" altLang="ko-KR" sz="1500" dirty="0" smtClean="0">
                <a:latin typeface="+mn-ea"/>
              </a:rPr>
              <a:t>(</a:t>
            </a:r>
            <a:r>
              <a:rPr lang="ko-KR" altLang="en-US" sz="1500" dirty="0" err="1" smtClean="0">
                <a:latin typeface="+mn-ea"/>
              </a:rPr>
              <a:t>노드</a:t>
            </a:r>
            <a:r>
              <a:rPr lang="en-US" altLang="ko-KR" sz="1500" dirty="0" smtClean="0">
                <a:latin typeface="+mn-ea"/>
              </a:rPr>
              <a:t>)</a:t>
            </a:r>
            <a:r>
              <a:rPr lang="ko-KR" altLang="en-US" sz="1500" dirty="0" smtClean="0">
                <a:latin typeface="+mn-ea"/>
              </a:rPr>
              <a:t>로부터 자식 마디</a:t>
            </a:r>
            <a:r>
              <a:rPr lang="en-US" altLang="ko-KR" sz="1500" dirty="0" smtClean="0">
                <a:latin typeface="+mn-ea"/>
              </a:rPr>
              <a:t>(</a:t>
            </a:r>
            <a:r>
              <a:rPr lang="ko-KR" altLang="en-US" sz="1500" dirty="0" err="1" smtClean="0">
                <a:latin typeface="+mn-ea"/>
              </a:rPr>
              <a:t>노드</a:t>
            </a:r>
            <a:r>
              <a:rPr lang="en-US" altLang="ko-KR" sz="1500" dirty="0" smtClean="0">
                <a:latin typeface="+mn-ea"/>
              </a:rPr>
              <a:t>)</a:t>
            </a:r>
            <a:r>
              <a:rPr lang="ko-KR" altLang="en-US" sz="1500" dirty="0" smtClean="0">
                <a:latin typeface="+mn-ea"/>
              </a:rPr>
              <a:t>들이 형성될 때</a:t>
            </a:r>
            <a:r>
              <a:rPr lang="en-US" altLang="ko-KR" sz="1500" dirty="0" smtClean="0">
                <a:latin typeface="+mn-ea"/>
              </a:rPr>
              <a:t>, </a:t>
            </a:r>
            <a:r>
              <a:rPr lang="ko-KR" altLang="en-US" sz="1500" dirty="0" smtClean="0">
                <a:latin typeface="+mn-ea"/>
              </a:rPr>
              <a:t>생성된 자식 </a:t>
            </a:r>
            <a:r>
              <a:rPr lang="ko-KR" altLang="en-US" sz="1500" dirty="0" err="1" smtClean="0">
                <a:latin typeface="+mn-ea"/>
              </a:rPr>
              <a:t>노드에</a:t>
            </a:r>
            <a:r>
              <a:rPr lang="ko-KR" altLang="en-US" sz="1500" dirty="0" smtClean="0">
                <a:latin typeface="+mn-ea"/>
              </a:rPr>
              <a:t> 속하는 자료의 순수도</a:t>
            </a:r>
            <a:r>
              <a:rPr lang="en-US" altLang="ko-KR" sz="1500" dirty="0" smtClean="0">
                <a:latin typeface="+mn-ea"/>
              </a:rPr>
              <a:t>(Purity)</a:t>
            </a:r>
            <a:r>
              <a:rPr lang="ko-KR" altLang="en-US" sz="1500" dirty="0" smtClean="0">
                <a:latin typeface="+mn-ea"/>
              </a:rPr>
              <a:t>가 가장 크게 증가하도록 </a:t>
            </a:r>
            <a:r>
              <a:rPr lang="ko-KR" altLang="en-US" sz="1500" dirty="0" err="1" smtClean="0">
                <a:latin typeface="+mn-ea"/>
              </a:rPr>
              <a:t>트리를</a:t>
            </a:r>
            <a:r>
              <a:rPr lang="ko-KR" altLang="en-US" sz="1500" dirty="0" smtClean="0">
                <a:latin typeface="+mn-ea"/>
              </a:rPr>
              <a:t> 형성하며 진행</a:t>
            </a:r>
            <a:endParaRPr lang="en-US" altLang="ko-KR" sz="15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15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1500" dirty="0" smtClean="0">
                <a:latin typeface="+mn-ea"/>
              </a:rPr>
              <a:t>입력 변수를 이용해 목표 변수의 분포를 얼마나 잘 구별하는 정도를 파악해 자식 마디가 형성되는데</a:t>
            </a:r>
            <a:r>
              <a:rPr lang="en-US" altLang="ko-KR" sz="1500" dirty="0" smtClean="0">
                <a:latin typeface="+mn-ea"/>
              </a:rPr>
              <a:t>, </a:t>
            </a:r>
          </a:p>
          <a:p>
            <a:r>
              <a:rPr lang="en-US" altLang="ko-KR" sz="1500" dirty="0">
                <a:latin typeface="+mn-ea"/>
              </a:rPr>
              <a:t> </a:t>
            </a:r>
            <a:r>
              <a:rPr lang="en-US" altLang="ko-KR" sz="1500" dirty="0" smtClean="0">
                <a:latin typeface="+mn-ea"/>
              </a:rPr>
              <a:t>    </a:t>
            </a:r>
            <a:r>
              <a:rPr lang="ko-KR" altLang="en-US" sz="1500" dirty="0" smtClean="0">
                <a:latin typeface="+mn-ea"/>
              </a:rPr>
              <a:t>목표 변수의 구별 정도를 불순도</a:t>
            </a:r>
            <a:r>
              <a:rPr lang="en-US" altLang="ko-KR" sz="1500" dirty="0" smtClean="0">
                <a:latin typeface="+mn-ea"/>
              </a:rPr>
              <a:t>(Impurity, </a:t>
            </a:r>
            <a:r>
              <a:rPr lang="ko-KR" altLang="en-US" sz="1500" dirty="0" smtClean="0">
                <a:latin typeface="+mn-ea"/>
              </a:rPr>
              <a:t>다양한 범주들의 개체들이 포함되어 있는 정도</a:t>
            </a:r>
            <a:r>
              <a:rPr lang="en-US" altLang="ko-KR" sz="1500" dirty="0" smtClean="0">
                <a:latin typeface="+mn-ea"/>
              </a:rPr>
              <a:t>)</a:t>
            </a:r>
            <a:r>
              <a:rPr lang="ko-KR" altLang="en-US" sz="1500" dirty="0" smtClean="0">
                <a:latin typeface="+mn-ea"/>
              </a:rPr>
              <a:t>에 의해 측정</a:t>
            </a:r>
            <a:endParaRPr lang="en-US" altLang="ko-KR" sz="13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84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2</a:t>
            </a:r>
            <a:r>
              <a:rPr lang="en-US" altLang="ko-KR" sz="2400" b="1" dirty="0" smtClean="0">
                <a:latin typeface="+mn-ea"/>
              </a:rPr>
              <a:t>. Decision Tree </a:t>
            </a:r>
            <a:r>
              <a:rPr lang="ko-KR" altLang="en-US" sz="2400" b="1" dirty="0" smtClean="0">
                <a:latin typeface="+mn-ea"/>
              </a:rPr>
              <a:t>개념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smtClean="0">
                <a:latin typeface="+mn-ea"/>
              </a:rPr>
              <a:t>분리기준</a:t>
            </a:r>
            <a:r>
              <a:rPr lang="en-US" altLang="ko-KR" sz="2000" b="1" dirty="0" smtClean="0">
                <a:latin typeface="+mn-ea"/>
              </a:rPr>
              <a:t>(Split Criterion)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0276" y="1347375"/>
            <a:ext cx="9774849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500" dirty="0" smtClean="0">
                <a:latin typeface="+mn-ea"/>
              </a:rPr>
              <a:t>지니 지수</a:t>
            </a:r>
            <a:r>
              <a:rPr lang="en-US" altLang="ko-KR" sz="1500" dirty="0" smtClean="0">
                <a:latin typeface="+mn-ea"/>
              </a:rPr>
              <a:t>(</a:t>
            </a:r>
            <a:r>
              <a:rPr lang="en-US" altLang="ko-KR" sz="1500" dirty="0" err="1" smtClean="0">
                <a:latin typeface="+mn-ea"/>
              </a:rPr>
              <a:t>Gini</a:t>
            </a:r>
            <a:r>
              <a:rPr lang="en-US" altLang="ko-KR" sz="1500" dirty="0" smtClean="0">
                <a:latin typeface="+mn-ea"/>
              </a:rPr>
              <a:t> Index)</a:t>
            </a:r>
          </a:p>
          <a:p>
            <a:pPr marL="800100" lvl="1" indent="-342900">
              <a:buFontTx/>
              <a:buChar char="-"/>
            </a:pPr>
            <a:r>
              <a:rPr lang="ko-KR" altLang="en-US" sz="1300" dirty="0" smtClean="0">
                <a:latin typeface="+mn-ea"/>
              </a:rPr>
              <a:t>데이터 집합의 </a:t>
            </a:r>
            <a:r>
              <a:rPr lang="ko-KR" altLang="en-US" sz="1300" dirty="0" err="1" smtClean="0">
                <a:latin typeface="+mn-ea"/>
              </a:rPr>
              <a:t>불순도를</a:t>
            </a:r>
            <a:r>
              <a:rPr lang="ko-KR" altLang="en-US" sz="1300" dirty="0" smtClean="0">
                <a:latin typeface="+mn-ea"/>
              </a:rPr>
              <a:t> 측정</a:t>
            </a:r>
            <a:endParaRPr lang="en-US" altLang="ko-KR" sz="1300" dirty="0" smtClean="0">
              <a:latin typeface="+mn-ea"/>
            </a:endParaRPr>
          </a:p>
          <a:p>
            <a:pPr marL="800100" lvl="1" indent="-342900">
              <a:buFontTx/>
              <a:buChar char="-"/>
            </a:pPr>
            <a:endParaRPr lang="en-US" altLang="ko-KR" sz="1300" dirty="0" smtClean="0">
              <a:latin typeface="+mn-ea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1300" dirty="0" smtClean="0">
                <a:latin typeface="+mn-ea"/>
              </a:rPr>
              <a:t>지니 지수는 </a:t>
            </a:r>
            <a:r>
              <a:rPr lang="en-US" altLang="ko-KR" sz="1300" dirty="0" smtClean="0">
                <a:latin typeface="+mn-ea"/>
              </a:rPr>
              <a:t>0~1 </a:t>
            </a:r>
            <a:r>
              <a:rPr lang="ko-KR" altLang="en-US" sz="1300" dirty="0" smtClean="0">
                <a:latin typeface="+mn-ea"/>
              </a:rPr>
              <a:t>사이의 값을 가지며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smtClean="0">
                <a:latin typeface="+mn-ea"/>
              </a:rPr>
              <a:t>어떤 데이터 집합에 속한 개체</a:t>
            </a:r>
            <a:r>
              <a:rPr lang="en-US" altLang="ko-KR" sz="1300" dirty="0" smtClean="0">
                <a:latin typeface="+mn-ea"/>
              </a:rPr>
              <a:t>(</a:t>
            </a:r>
            <a:r>
              <a:rPr lang="ko-KR" altLang="en-US" sz="1300" dirty="0" smtClean="0">
                <a:latin typeface="+mn-ea"/>
              </a:rPr>
              <a:t>레코드</a:t>
            </a:r>
            <a:r>
              <a:rPr lang="en-US" altLang="ko-KR" sz="1300" dirty="0" smtClean="0">
                <a:latin typeface="+mn-ea"/>
              </a:rPr>
              <a:t>)</a:t>
            </a:r>
            <a:r>
              <a:rPr lang="ko-KR" altLang="en-US" sz="1300" dirty="0" smtClean="0">
                <a:latin typeface="+mn-ea"/>
              </a:rPr>
              <a:t>들이 같은 범주</a:t>
            </a:r>
            <a:r>
              <a:rPr lang="en-US" altLang="ko-KR" sz="1300" dirty="0" smtClean="0">
                <a:latin typeface="+mn-ea"/>
              </a:rPr>
              <a:t>(</a:t>
            </a:r>
            <a:r>
              <a:rPr lang="ko-KR" altLang="en-US" sz="1300" dirty="0" smtClean="0">
                <a:latin typeface="+mn-ea"/>
              </a:rPr>
              <a:t>클래스</a:t>
            </a:r>
            <a:r>
              <a:rPr lang="en-US" altLang="ko-KR" sz="1300" dirty="0" smtClean="0">
                <a:latin typeface="+mn-ea"/>
              </a:rPr>
              <a:t>)</a:t>
            </a:r>
            <a:r>
              <a:rPr lang="ko-KR" altLang="en-US" sz="1300" dirty="0" smtClean="0">
                <a:latin typeface="+mn-ea"/>
              </a:rPr>
              <a:t>로 구성되어 있으면 지니 지수는 최솟값이 </a:t>
            </a:r>
            <a:r>
              <a:rPr lang="en-US" altLang="ko-KR" sz="1300" dirty="0" smtClean="0">
                <a:latin typeface="+mn-ea"/>
              </a:rPr>
              <a:t>0</a:t>
            </a:r>
            <a:r>
              <a:rPr lang="ko-KR" altLang="en-US" sz="1300" dirty="0" smtClean="0">
                <a:latin typeface="+mn-ea"/>
              </a:rPr>
              <a:t>을 갖고</a:t>
            </a:r>
            <a:r>
              <a:rPr lang="en-US" altLang="ko-KR" sz="1300" dirty="0">
                <a:latin typeface="+mn-ea"/>
              </a:rPr>
              <a:t> </a:t>
            </a:r>
            <a:r>
              <a:rPr lang="ko-KR" altLang="en-US" sz="1300" dirty="0" smtClean="0">
                <a:latin typeface="+mn-ea"/>
              </a:rPr>
              <a:t>해당 데이터 집합은 순수하다고 볼 수 있음</a:t>
            </a:r>
            <a:endParaRPr lang="en-US" altLang="ko-KR" sz="1300" dirty="0" smtClean="0">
              <a:latin typeface="+mn-ea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1300" dirty="0" smtClean="0">
                <a:latin typeface="+mn-ea"/>
              </a:rPr>
              <a:t>즉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smtClean="0">
                <a:latin typeface="+mn-ea"/>
              </a:rPr>
              <a:t>지니 지수가 작을수록 잘 분류된 것으로 볼 수 있음</a:t>
            </a:r>
            <a:endParaRPr lang="en-US" altLang="ko-KR" sz="1300" dirty="0" smtClean="0">
              <a:latin typeface="+mn-ea"/>
            </a:endParaRPr>
          </a:p>
          <a:p>
            <a:pPr marL="800100" lvl="1" indent="-342900">
              <a:buFontTx/>
              <a:buChar char="-"/>
            </a:pPr>
            <a:endParaRPr lang="en-US" altLang="ko-KR" sz="15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1500" dirty="0" smtClean="0">
                <a:latin typeface="+mn-ea"/>
              </a:rPr>
              <a:t>엔트로피 지수</a:t>
            </a:r>
            <a:r>
              <a:rPr lang="en-US" altLang="ko-KR" sz="1500" dirty="0" smtClean="0">
                <a:latin typeface="+mn-ea"/>
              </a:rPr>
              <a:t>(Entropy Index)</a:t>
            </a:r>
          </a:p>
          <a:p>
            <a:pPr marL="800100" lvl="1" indent="-342900">
              <a:buFontTx/>
              <a:buChar char="-"/>
            </a:pPr>
            <a:r>
              <a:rPr lang="ko-KR" altLang="en-US" sz="1300" dirty="0" smtClean="0">
                <a:latin typeface="+mn-ea"/>
              </a:rPr>
              <a:t>엔트로피는 주어진 데이터 집합의 혼잡도를 의미</a:t>
            </a:r>
            <a:endParaRPr lang="en-US" altLang="ko-KR" sz="1300" dirty="0" smtClean="0">
              <a:latin typeface="+mn-ea"/>
            </a:endParaRPr>
          </a:p>
          <a:p>
            <a:pPr marL="800100" lvl="1" indent="-342900">
              <a:buFontTx/>
              <a:buChar char="-"/>
            </a:pPr>
            <a:endParaRPr lang="en-US" altLang="ko-KR" sz="1300" dirty="0" smtClean="0">
              <a:latin typeface="+mn-ea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1300" dirty="0" smtClean="0">
                <a:latin typeface="+mn-ea"/>
              </a:rPr>
              <a:t>주어진 데이터 집합에 서로 다른 범주</a:t>
            </a:r>
            <a:r>
              <a:rPr lang="en-US" altLang="ko-KR" sz="1300" dirty="0" smtClean="0">
                <a:latin typeface="+mn-ea"/>
              </a:rPr>
              <a:t>(</a:t>
            </a:r>
            <a:r>
              <a:rPr lang="ko-KR" altLang="en-US" sz="1300" dirty="0" smtClean="0">
                <a:latin typeface="+mn-ea"/>
              </a:rPr>
              <a:t>클래스</a:t>
            </a:r>
            <a:r>
              <a:rPr lang="en-US" altLang="ko-KR" sz="1300" dirty="0" smtClean="0">
                <a:latin typeface="+mn-ea"/>
              </a:rPr>
              <a:t>)</a:t>
            </a:r>
            <a:r>
              <a:rPr lang="ko-KR" altLang="en-US" sz="1300" dirty="0" smtClean="0">
                <a:latin typeface="+mn-ea"/>
              </a:rPr>
              <a:t>의 개체</a:t>
            </a:r>
            <a:r>
              <a:rPr lang="en-US" altLang="ko-KR" sz="1300" dirty="0" smtClean="0">
                <a:latin typeface="+mn-ea"/>
              </a:rPr>
              <a:t>(</a:t>
            </a:r>
            <a:r>
              <a:rPr lang="ko-KR" altLang="en-US" sz="1300" dirty="0" smtClean="0">
                <a:latin typeface="+mn-ea"/>
              </a:rPr>
              <a:t>레코드</a:t>
            </a:r>
            <a:r>
              <a:rPr lang="en-US" altLang="ko-KR" sz="1300" dirty="0" smtClean="0">
                <a:latin typeface="+mn-ea"/>
              </a:rPr>
              <a:t>)</a:t>
            </a:r>
            <a:r>
              <a:rPr lang="ko-KR" altLang="en-US" sz="1300" dirty="0" smtClean="0">
                <a:latin typeface="+mn-ea"/>
              </a:rPr>
              <a:t>들이 많이 섞여 있으면 엔트로피가 높고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smtClean="0">
                <a:latin typeface="+mn-ea"/>
              </a:rPr>
              <a:t>같은 범주의 개체들이 많이 있으면 엔트로피가 낮음</a:t>
            </a:r>
            <a:endParaRPr lang="en-US" altLang="ko-KR" sz="1300" dirty="0" smtClean="0">
              <a:latin typeface="+mn-ea"/>
            </a:endParaRPr>
          </a:p>
          <a:p>
            <a:pPr marL="800100" lvl="1" indent="-342900">
              <a:buFontTx/>
              <a:buChar char="-"/>
            </a:pPr>
            <a:endParaRPr lang="en-US" altLang="ko-KR" sz="1300" dirty="0">
              <a:latin typeface="+mn-ea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1300" dirty="0" smtClean="0">
                <a:latin typeface="+mn-ea"/>
              </a:rPr>
              <a:t>엔트로피 지수는 </a:t>
            </a:r>
            <a:r>
              <a:rPr lang="en-US" altLang="ko-KR" sz="1300" dirty="0" smtClean="0">
                <a:latin typeface="+mn-ea"/>
              </a:rPr>
              <a:t>0~1 </a:t>
            </a:r>
            <a:r>
              <a:rPr lang="ko-KR" altLang="en-US" sz="1300" dirty="0" smtClean="0">
                <a:latin typeface="+mn-ea"/>
              </a:rPr>
              <a:t>사이의 값을 가지며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smtClean="0">
                <a:latin typeface="+mn-ea"/>
              </a:rPr>
              <a:t>가장 혼잡도가 높은 상태</a:t>
            </a:r>
            <a:r>
              <a:rPr lang="en-US" altLang="ko-KR" sz="1300" dirty="0" smtClean="0">
                <a:latin typeface="+mn-ea"/>
              </a:rPr>
              <a:t>(</a:t>
            </a:r>
            <a:r>
              <a:rPr lang="ko-KR" altLang="en-US" sz="1300" dirty="0" smtClean="0">
                <a:latin typeface="+mn-ea"/>
              </a:rPr>
              <a:t>서로 다른 범주의 개체들이 섞여 있는 상태</a:t>
            </a:r>
            <a:r>
              <a:rPr lang="en-US" altLang="ko-KR" sz="1300" dirty="0" smtClean="0">
                <a:latin typeface="+mn-ea"/>
              </a:rPr>
              <a:t>)</a:t>
            </a:r>
            <a:r>
              <a:rPr lang="ko-KR" altLang="en-US" sz="1300" dirty="0" smtClean="0">
                <a:latin typeface="+mn-ea"/>
              </a:rPr>
              <a:t>는 </a:t>
            </a:r>
            <a:r>
              <a:rPr lang="en-US" altLang="ko-KR" sz="1300" dirty="0" smtClean="0">
                <a:latin typeface="+mn-ea"/>
              </a:rPr>
              <a:t>1, </a:t>
            </a:r>
            <a:r>
              <a:rPr lang="ko-KR" altLang="en-US" sz="1300" dirty="0" smtClean="0">
                <a:latin typeface="+mn-ea"/>
              </a:rPr>
              <a:t>혼잡도가 가장 낮은 상태</a:t>
            </a:r>
            <a:r>
              <a:rPr lang="en-US" altLang="ko-KR" sz="1300" dirty="0" smtClean="0">
                <a:latin typeface="+mn-ea"/>
              </a:rPr>
              <a:t>(</a:t>
            </a:r>
            <a:r>
              <a:rPr lang="ko-KR" altLang="en-US" sz="1300" dirty="0" smtClean="0">
                <a:latin typeface="+mn-ea"/>
              </a:rPr>
              <a:t>하나의 범주의 개체로 구성된 상태</a:t>
            </a:r>
            <a:r>
              <a:rPr lang="en-US" altLang="ko-KR" sz="1300" dirty="0" smtClean="0">
                <a:latin typeface="+mn-ea"/>
              </a:rPr>
              <a:t>)</a:t>
            </a:r>
            <a:r>
              <a:rPr lang="ko-KR" altLang="en-US" sz="1300" dirty="0" smtClean="0">
                <a:latin typeface="+mn-ea"/>
              </a:rPr>
              <a:t>는 </a:t>
            </a:r>
            <a:r>
              <a:rPr lang="en-US" altLang="ko-KR" sz="1300" dirty="0">
                <a:latin typeface="+mn-ea"/>
              </a:rPr>
              <a:t>0</a:t>
            </a:r>
            <a:endParaRPr lang="en-US" altLang="ko-KR" sz="13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15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1500" dirty="0" smtClean="0">
                <a:latin typeface="+mn-ea"/>
              </a:rPr>
              <a:t>정보 이득</a:t>
            </a:r>
            <a:r>
              <a:rPr lang="en-US" altLang="ko-KR" sz="1500" dirty="0" smtClean="0">
                <a:latin typeface="+mn-ea"/>
              </a:rPr>
              <a:t>(Information Gain)</a:t>
            </a:r>
          </a:p>
          <a:p>
            <a:pPr marL="800100" lvl="1" indent="-342900">
              <a:buFontTx/>
              <a:buChar char="-"/>
            </a:pPr>
            <a:r>
              <a:rPr lang="ko-KR" altLang="en-US" sz="1300" dirty="0" smtClean="0">
                <a:latin typeface="+mn-ea"/>
              </a:rPr>
              <a:t>상위 </a:t>
            </a:r>
            <a:r>
              <a:rPr lang="ko-KR" altLang="en-US" sz="1300" dirty="0" err="1" smtClean="0">
                <a:latin typeface="+mn-ea"/>
              </a:rPr>
              <a:t>노드의</a:t>
            </a:r>
            <a:r>
              <a:rPr lang="ko-KR" altLang="en-US" sz="1300" dirty="0" smtClean="0">
                <a:latin typeface="+mn-ea"/>
              </a:rPr>
              <a:t> 엔트로피 지수에서 하위 </a:t>
            </a:r>
            <a:r>
              <a:rPr lang="ko-KR" altLang="en-US" sz="1300" dirty="0" err="1" smtClean="0">
                <a:latin typeface="+mn-ea"/>
              </a:rPr>
              <a:t>노드의</a:t>
            </a:r>
            <a:r>
              <a:rPr lang="ko-KR" altLang="en-US" sz="1300" dirty="0" smtClean="0">
                <a:latin typeface="+mn-ea"/>
              </a:rPr>
              <a:t> </a:t>
            </a:r>
            <a:r>
              <a:rPr lang="ko-KR" altLang="en-US" sz="1300" dirty="0" err="1" smtClean="0">
                <a:latin typeface="+mn-ea"/>
              </a:rPr>
              <a:t>가중평균한</a:t>
            </a:r>
            <a:r>
              <a:rPr lang="ko-KR" altLang="en-US" sz="1300" dirty="0" smtClean="0">
                <a:latin typeface="+mn-ea"/>
              </a:rPr>
              <a:t> 엔트로피 지수를 뺀 것을 의미</a:t>
            </a:r>
            <a:endParaRPr lang="en-US" altLang="ko-KR" sz="1300" dirty="0" smtClean="0">
              <a:latin typeface="+mn-ea"/>
            </a:endParaRPr>
          </a:p>
          <a:p>
            <a:pPr marL="800100" lvl="1" indent="-342900">
              <a:buFontTx/>
              <a:buChar char="-"/>
            </a:pPr>
            <a:endParaRPr lang="en-US" altLang="ko-KR" sz="1300" dirty="0" smtClean="0">
              <a:latin typeface="+mn-ea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1300" dirty="0" smtClean="0">
                <a:latin typeface="+mn-ea"/>
              </a:rPr>
              <a:t>즉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smtClean="0">
                <a:latin typeface="+mn-ea"/>
              </a:rPr>
              <a:t>원래 상위 </a:t>
            </a:r>
            <a:r>
              <a:rPr lang="ko-KR" altLang="en-US" sz="1300" dirty="0" err="1" smtClean="0">
                <a:latin typeface="+mn-ea"/>
              </a:rPr>
              <a:t>노드의</a:t>
            </a:r>
            <a:r>
              <a:rPr lang="ko-KR" altLang="en-US" sz="1300" dirty="0" smtClean="0">
                <a:latin typeface="+mn-ea"/>
              </a:rPr>
              <a:t> 엔트로피를 구하고</a:t>
            </a:r>
            <a:r>
              <a:rPr lang="en-US" altLang="ko-KR" sz="1300" dirty="0">
                <a:latin typeface="+mn-ea"/>
              </a:rPr>
              <a:t> </a:t>
            </a:r>
            <a:r>
              <a:rPr lang="ko-KR" altLang="en-US" sz="1300" dirty="0" smtClean="0">
                <a:latin typeface="+mn-ea"/>
              </a:rPr>
              <a:t>어떤 속성을 선택한 후의 </a:t>
            </a:r>
            <a:r>
              <a:rPr lang="en-US" altLang="ko-KR" sz="1300" dirty="0" smtClean="0">
                <a:latin typeface="+mn-ea"/>
              </a:rPr>
              <a:t>x</a:t>
            </a:r>
            <a:r>
              <a:rPr lang="ko-KR" altLang="en-US" sz="1300" dirty="0" smtClean="0">
                <a:latin typeface="+mn-ea"/>
              </a:rPr>
              <a:t>개의 하위 </a:t>
            </a:r>
            <a:r>
              <a:rPr lang="ko-KR" altLang="en-US" sz="1300" dirty="0" err="1" smtClean="0">
                <a:latin typeface="+mn-ea"/>
              </a:rPr>
              <a:t>노드로</a:t>
            </a:r>
            <a:r>
              <a:rPr lang="ko-KR" altLang="en-US" sz="1300" dirty="0" smtClean="0">
                <a:latin typeface="+mn-ea"/>
              </a:rPr>
              <a:t> 분리된 것에 대한 </a:t>
            </a:r>
            <a:r>
              <a:rPr lang="ko-KR" altLang="en-US" sz="1300" dirty="0" err="1" smtClean="0">
                <a:latin typeface="+mn-ea"/>
              </a:rPr>
              <a:t>가중평균한</a:t>
            </a:r>
            <a:r>
              <a:rPr lang="ko-KR" altLang="en-US" sz="1300" dirty="0" smtClean="0">
                <a:latin typeface="+mn-ea"/>
              </a:rPr>
              <a:t> </a:t>
            </a:r>
            <a:endParaRPr lang="en-US" altLang="ko-KR" sz="1300" dirty="0" smtClean="0">
              <a:latin typeface="+mn-ea"/>
            </a:endParaRPr>
          </a:p>
          <a:p>
            <a:pPr lvl="1"/>
            <a:r>
              <a:rPr lang="en-US" altLang="ko-KR" sz="1300" dirty="0">
                <a:latin typeface="+mn-ea"/>
              </a:rPr>
              <a:t> </a:t>
            </a:r>
            <a:r>
              <a:rPr lang="en-US" altLang="ko-KR" sz="1300" dirty="0" smtClean="0">
                <a:latin typeface="+mn-ea"/>
              </a:rPr>
              <a:t>     </a:t>
            </a:r>
            <a:r>
              <a:rPr lang="ko-KR" altLang="en-US" sz="1300" dirty="0" smtClean="0">
                <a:latin typeface="+mn-ea"/>
              </a:rPr>
              <a:t>엔트로피를 구한 값의 차를 의미</a:t>
            </a:r>
            <a:r>
              <a:rPr lang="en-US" altLang="ko-KR" sz="1300" dirty="0" smtClean="0">
                <a:latin typeface="+mn-ea"/>
              </a:rPr>
              <a:t>(</a:t>
            </a:r>
            <a:r>
              <a:rPr lang="ko-KR" altLang="en-US" sz="1300" dirty="0" smtClean="0">
                <a:latin typeface="+mn-ea"/>
              </a:rPr>
              <a:t>계산되어 나온 값이 클 수록 정보 이득이 큰 것을 의미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smtClean="0">
                <a:latin typeface="+mn-ea"/>
              </a:rPr>
              <a:t>선택한 어떤 속성이 분류하기</a:t>
            </a:r>
            <a:endParaRPr lang="en-US" altLang="ko-KR" sz="1300" dirty="0" smtClean="0">
              <a:latin typeface="+mn-ea"/>
            </a:endParaRPr>
          </a:p>
          <a:p>
            <a:pPr lvl="1"/>
            <a:r>
              <a:rPr lang="ko-KR" altLang="en-US" sz="1300" dirty="0" smtClean="0">
                <a:latin typeface="+mn-ea"/>
              </a:rPr>
              <a:t>      좋다고 볼 수 있음</a:t>
            </a:r>
            <a:r>
              <a:rPr lang="en-US" altLang="ko-KR" sz="1300" dirty="0" smtClean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07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Decision Tree </a:t>
            </a:r>
            <a:r>
              <a:rPr lang="ko-KR" altLang="en-US" sz="2400" b="1" dirty="0" smtClean="0">
                <a:latin typeface="+mn-ea"/>
              </a:rPr>
              <a:t>개념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지니 지수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en-US" altLang="ko-KR" sz="2000" b="1" dirty="0" err="1" smtClean="0">
                <a:latin typeface="+mn-ea"/>
              </a:rPr>
              <a:t>Gini</a:t>
            </a:r>
            <a:r>
              <a:rPr lang="en-US" altLang="ko-KR" sz="2000" b="1" dirty="0" smtClean="0">
                <a:latin typeface="+mn-ea"/>
              </a:rPr>
              <a:t> Index) </a:t>
            </a:r>
            <a:r>
              <a:rPr lang="ko-KR" altLang="en-US" sz="2000" b="1" dirty="0" smtClean="0">
                <a:latin typeface="+mn-ea"/>
              </a:rPr>
              <a:t>계산 식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89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750276" y="1347375"/>
                <a:ext cx="9774849" cy="22779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3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3000" b="0" i="1" smtClean="0">
                        <a:latin typeface="Cambria Math" panose="02040503050406030204" pitchFamily="18" charset="0"/>
                      </a:rPr>
                      <m:t>=1−</m:t>
                    </m:r>
                    <m:nary>
                      <m:naryPr>
                        <m:chr m:val="∑"/>
                        <m:ctrlPr>
                          <a:rPr lang="en-US" altLang="ko-KR" sz="3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sSup>
                          <m:sSupPr>
                            <m:ctrlPr>
                              <a:rPr lang="en-US" altLang="ko-KR" sz="3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ko-KR" sz="30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3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sz="3000" b="0" i="1" smtClean="0">
                        <a:latin typeface="Cambria Math" panose="02040503050406030204" pitchFamily="18" charset="0"/>
                      </a:rPr>
                      <m:t>=1−</m:t>
                    </m:r>
                    <m:nary>
                      <m:naryPr>
                        <m:chr m:val="∑"/>
                        <m:ctrlPr>
                          <a:rPr lang="en-US" altLang="ko-KR" sz="3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sSup>
                          <m:sSupPr>
                            <m:ctrlPr>
                              <a:rPr lang="en-US" altLang="ko-KR" sz="3000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30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sz="30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ko-KR" sz="30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3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sz="30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ko-KR" sz="3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sz="1500" dirty="0" smtClean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500" dirty="0" smtClean="0">
                  <a:latin typeface="+mn-ea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1500" dirty="0" smtClean="0">
                    <a:latin typeface="+mn-ea"/>
                  </a:rPr>
                  <a:t>C : </a:t>
                </a:r>
                <a:r>
                  <a:rPr lang="ko-KR" altLang="en-US" sz="1500" dirty="0" smtClean="0">
                    <a:latin typeface="+mn-ea"/>
                  </a:rPr>
                  <a:t>범주의 수</a:t>
                </a:r>
                <a:endParaRPr lang="en-US" altLang="ko-KR" sz="1500" dirty="0" smtClean="0">
                  <a:latin typeface="+mn-ea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1500" dirty="0" smtClean="0">
                    <a:latin typeface="+mn-ea"/>
                  </a:rPr>
                  <a:t>P(j) : j</a:t>
                </a:r>
                <a:r>
                  <a:rPr lang="ko-KR" altLang="en-US" sz="1500" dirty="0" smtClean="0">
                    <a:latin typeface="+mn-ea"/>
                  </a:rPr>
                  <a:t>번째 범주에 분류될 확률</a:t>
                </a:r>
                <a:endParaRPr lang="en-US" altLang="ko-KR" sz="1500" dirty="0" smtClean="0">
                  <a:latin typeface="+mn-ea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sz="1500" dirty="0" smtClean="0">
                  <a:latin typeface="+mn-ea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1500" dirty="0" smtClean="0">
                    <a:latin typeface="+mn-ea"/>
                  </a:rPr>
                  <a:t>n : </a:t>
                </a:r>
                <a:r>
                  <a:rPr lang="ko-KR" altLang="en-US" sz="1500" dirty="0" err="1" smtClean="0">
                    <a:latin typeface="+mn-ea"/>
                  </a:rPr>
                  <a:t>노드에</a:t>
                </a:r>
                <a:r>
                  <a:rPr lang="ko-KR" altLang="en-US" sz="1500" dirty="0" smtClean="0">
                    <a:latin typeface="+mn-ea"/>
                  </a:rPr>
                  <a:t> 속하는 개체 수</a:t>
                </a:r>
                <a:endParaRPr lang="en-US" altLang="ko-KR" sz="1500" dirty="0" smtClean="0">
                  <a:latin typeface="+mn-ea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500" dirty="0" smtClean="0">
                    <a:latin typeface="+mn-ea"/>
                  </a:rPr>
                  <a:t> : </a:t>
                </a:r>
                <a:r>
                  <a:rPr lang="ko-KR" altLang="en-US" sz="1500" dirty="0" err="1" smtClean="0">
                    <a:latin typeface="+mn-ea"/>
                  </a:rPr>
                  <a:t>노드에</a:t>
                </a:r>
                <a:r>
                  <a:rPr lang="ko-KR" altLang="en-US" sz="1500" dirty="0" smtClean="0">
                    <a:latin typeface="+mn-ea"/>
                  </a:rPr>
                  <a:t> 속하는 수 중 </a:t>
                </a:r>
                <a:r>
                  <a:rPr lang="en-US" altLang="ko-KR" sz="1500" dirty="0" smtClean="0">
                    <a:latin typeface="+mn-ea"/>
                  </a:rPr>
                  <a:t>j</a:t>
                </a:r>
                <a:r>
                  <a:rPr lang="ko-KR" altLang="en-US" sz="1500" dirty="0" smtClean="0">
                    <a:latin typeface="+mn-ea"/>
                  </a:rPr>
                  <a:t>번째 범주에 속하는 개체 수</a:t>
                </a:r>
                <a:endParaRPr lang="en-US" altLang="ko-KR" sz="15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347375"/>
                <a:ext cx="9774849" cy="2277931"/>
              </a:xfrm>
              <a:prstGeom prst="rect">
                <a:avLst/>
              </a:prstGeom>
              <a:blipFill rotWithShape="0">
                <a:blip r:embed="rId3"/>
                <a:stretch>
                  <a:fillRect b="-10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69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단일선형회귀분석이란</a:t>
            </a:r>
            <a:r>
              <a:rPr lang="en-US" altLang="ko-KR" sz="2400" b="1" dirty="0" smtClean="0">
                <a:latin typeface="+mn-ea"/>
              </a:rPr>
              <a:t>?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3"/>
            </a:pPr>
            <a:r>
              <a:rPr lang="ko-KR" altLang="en-US" sz="2000" b="1" dirty="0" smtClean="0">
                <a:latin typeface="+mn-ea"/>
              </a:rPr>
              <a:t>산포도 예시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276" y="1347375"/>
            <a:ext cx="110592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000" b="1" dirty="0" smtClean="0">
              <a:latin typeface="+mn-ea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차량가격과 판매액                                 </a:t>
            </a: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단위 </a:t>
            </a: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: 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백만 원</a:t>
            </a: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)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6599846"/>
                  </p:ext>
                </p:extLst>
              </p:nvPr>
            </p:nvGraphicFramePr>
            <p:xfrm>
              <a:off x="568410" y="2198832"/>
              <a:ext cx="7102122" cy="2627716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67374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2367374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2367374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58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dirty="0" smtClean="0"/>
                            <a:t>차종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dirty="0" smtClean="0"/>
                            <a:t>차량 가격</a:t>
                          </a:r>
                          <a:r>
                            <a:rPr lang="en-US" altLang="ko-KR" sz="1800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ko-KR" sz="1800" dirty="0" smtClean="0"/>
                            <a:t>)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dirty="0" smtClean="0"/>
                            <a:t>판매액</a:t>
                          </a:r>
                          <a:r>
                            <a:rPr lang="en-US" altLang="ko-KR" sz="1800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1" i="1" smtClean="0">
                                  <a:latin typeface="Cambria Math"/>
                                </a:rPr>
                                <m:t>𝒚</m:t>
                              </m:r>
                            </m:oMath>
                          </a14:m>
                          <a:r>
                            <a:rPr lang="en-US" altLang="ko-KR" sz="1800" dirty="0" smtClean="0"/>
                            <a:t>)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58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A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58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B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19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83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58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C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16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62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58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D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48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58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E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15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58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58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F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0703653"/>
                  </p:ext>
                </p:extLst>
              </p:nvPr>
            </p:nvGraphicFramePr>
            <p:xfrm>
              <a:off x="568410" y="2198832"/>
              <a:ext cx="7102122" cy="2627716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67374"/>
                    <a:gridCol w="2367374"/>
                    <a:gridCol w="2367374"/>
                  </a:tblGrid>
                  <a:tr h="3753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dirty="0" smtClean="0"/>
                            <a:t>차종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>
                        <a:blipFill rotWithShape="1">
                          <a:blip r:embed="rId3"/>
                          <a:stretch>
                            <a:fillRect l="-99743" t="-8065" r="-100000" b="-6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01069" marR="101069" marT="50534" marB="50534">
                        <a:blipFill rotWithShape="1">
                          <a:blip r:embed="rId3"/>
                          <a:stretch>
                            <a:fillRect l="-200258" t="-8065" r="-258" b="-619355"/>
                          </a:stretch>
                        </a:blipFill>
                      </a:tcPr>
                    </a:tc>
                  </a:tr>
                  <a:tr h="3753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A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40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</a:tr>
                  <a:tr h="3753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B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19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83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</a:tr>
                  <a:tr h="3753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C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16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62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</a:tr>
                  <a:tr h="3753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D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48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</a:tr>
                  <a:tr h="3753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E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15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58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</a:tr>
                  <a:tr h="3753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F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14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 smtClean="0"/>
                            <a:t>43</a:t>
                          </a:r>
                          <a:endParaRPr lang="ko-KR" altLang="en-US" sz="1800" dirty="0"/>
                        </a:p>
                      </a:txBody>
                      <a:tcPr marL="101069" marR="101069" marT="50534" marB="50534"/>
                    </a:tc>
                  </a:tr>
                </a:tbl>
              </a:graphicData>
            </a:graphic>
          </p:graphicFrame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493" y="1855206"/>
            <a:ext cx="3558620" cy="3441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037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Decision Tree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smtClean="0">
                <a:latin typeface="+mn-ea"/>
              </a:rPr>
              <a:t>지니 지수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en-US" altLang="ko-KR" sz="2000" b="1" dirty="0" err="1" smtClean="0">
                <a:latin typeface="+mn-ea"/>
              </a:rPr>
              <a:t>Gini</a:t>
            </a:r>
            <a:r>
              <a:rPr lang="en-US" altLang="ko-KR" sz="2000" b="1" dirty="0" smtClean="0">
                <a:latin typeface="+mn-ea"/>
              </a:rPr>
              <a:t> Index) </a:t>
            </a:r>
            <a:r>
              <a:rPr lang="ko-KR" altLang="en-US" sz="2000" b="1" dirty="0" smtClean="0">
                <a:latin typeface="+mn-ea"/>
              </a:rPr>
              <a:t>계산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90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438182"/>
              </p:ext>
            </p:extLst>
          </p:nvPr>
        </p:nvGraphicFramePr>
        <p:xfrm>
          <a:off x="480645" y="1846315"/>
          <a:ext cx="4216400" cy="43849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55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525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2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Outlook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Humidity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Wind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Class(Play Tennis)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2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Sunny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Weak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2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Sunny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Strong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2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Overcast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Weak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2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Rain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Weak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2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Rain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Normal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Strong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2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Rain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Normal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Strong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2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Overcast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Normal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Weak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92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Sunny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Weak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92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Sunny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Normal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Weak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92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Rain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Weak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92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Sunny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Normal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Strong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92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Overcast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Weak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92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Overcast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Normal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Weak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92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Rain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High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Strong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95450" y="1403050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Example Data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572748" y="1844603"/>
            <a:ext cx="3449053" cy="1155771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sz="2000" dirty="0" smtClean="0">
                <a:solidFill>
                  <a:schemeClr val="tx1"/>
                </a:solidFill>
              </a:rPr>
              <a:t>Outlook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>
                <a:solidFill>
                  <a:schemeClr val="tx1"/>
                </a:solidFill>
              </a:rPr>
              <a:t>Humidity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>
                <a:solidFill>
                  <a:schemeClr val="tx1"/>
                </a:solidFill>
              </a:rPr>
              <a:t>Wind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08465" y="1403050"/>
            <a:ext cx="437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속성별로 지니 지수를 계산하는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00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Decision Tree </a:t>
            </a:r>
            <a:r>
              <a:rPr lang="ko-KR" altLang="en-US" sz="2400" b="1" dirty="0" smtClean="0">
                <a:latin typeface="+mn-ea"/>
              </a:rPr>
              <a:t>실습</a:t>
            </a:r>
            <a:r>
              <a:rPr lang="en-US" altLang="ko-KR" sz="2400" b="1" dirty="0" smtClean="0">
                <a:latin typeface="+mn-ea"/>
              </a:rPr>
              <a:t> 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smtClean="0">
                <a:latin typeface="+mn-ea"/>
              </a:rPr>
              <a:t>지니 지수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en-US" altLang="ko-KR" sz="2000" b="1" dirty="0" err="1" smtClean="0">
                <a:latin typeface="+mn-ea"/>
              </a:rPr>
              <a:t>Gini</a:t>
            </a:r>
            <a:r>
              <a:rPr lang="en-US" altLang="ko-KR" sz="2000" b="1" dirty="0" smtClean="0">
                <a:latin typeface="+mn-ea"/>
              </a:rPr>
              <a:t> Index) </a:t>
            </a:r>
            <a:r>
              <a:rPr lang="ko-KR" altLang="en-US" sz="2000" b="1" dirty="0" smtClean="0">
                <a:latin typeface="+mn-ea"/>
              </a:rPr>
              <a:t>계산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0645" y="1581150"/>
            <a:ext cx="401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 Outlook</a:t>
            </a:r>
            <a:r>
              <a:rPr lang="ko-KR" altLang="en-US" dirty="0" smtClean="0"/>
              <a:t> 속성으로 분리하는 경우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6300" y="1950482"/>
            <a:ext cx="5572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Left = {Sunny}, Right = {Overcast, Rain} </a:t>
            </a:r>
            <a:r>
              <a:rPr lang="ko-KR" altLang="en-US" sz="1500" dirty="0" smtClean="0"/>
              <a:t>일 때</a:t>
            </a:r>
            <a:endParaRPr lang="ko-KR" altLang="en-US" sz="15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7958"/>
              </p:ext>
            </p:extLst>
          </p:nvPr>
        </p:nvGraphicFramePr>
        <p:xfrm>
          <a:off x="7651750" y="1631724"/>
          <a:ext cx="389255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93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20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953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Class = N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Class = Y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Left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3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2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5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Right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4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5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9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7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7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14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400174" y="4184377"/>
                <a:ext cx="5124450" cy="164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500" dirty="0" smtClean="0"/>
                  <a:t>Right (Overcast, Rain)</a:t>
                </a:r>
                <a:r>
                  <a:rPr lang="ko-KR" altLang="en-US" sz="1500" dirty="0" smtClean="0"/>
                  <a:t>의 지니 지수 계산</a:t>
                </a:r>
                <a:endParaRPr lang="en-US" altLang="ko-KR" sz="15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5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5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5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num>
                                    <m:den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5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5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15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=1−{</m:t>
                      </m:r>
                      <m:sSup>
                        <m:sSupPr>
                          <m:ctrlPr>
                            <a:rPr lang="en-US" altLang="ko-KR" sz="15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0.44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5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0.56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ko-KR" sz="15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=1−(0.1936+0.3136)</m:t>
                      </m:r>
                    </m:oMath>
                  </m:oMathPara>
                </a14:m>
                <a:endParaRPr lang="en-US" altLang="ko-KR" sz="15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=0.4928</m:t>
                      </m:r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74" y="4184377"/>
                <a:ext cx="5124450" cy="1640706"/>
              </a:xfrm>
              <a:prstGeom prst="rect">
                <a:avLst/>
              </a:prstGeom>
              <a:blipFill rotWithShape="0">
                <a:blip r:embed="rId3"/>
                <a:stretch>
                  <a:fillRect l="-357" t="-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400174" y="2543671"/>
                <a:ext cx="4829175" cy="164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500" dirty="0" smtClean="0"/>
                  <a:t>Left (Sunny)</a:t>
                </a:r>
                <a:r>
                  <a:rPr lang="ko-KR" altLang="en-US" sz="1500" dirty="0" smtClean="0"/>
                  <a:t>의 지니 지수 계산</a:t>
                </a:r>
                <a:endParaRPr lang="en-US" altLang="ko-KR" sz="15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5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5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5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5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5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15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=1−{</m:t>
                      </m:r>
                      <m:sSup>
                        <m:sSupPr>
                          <m:ctrlPr>
                            <a:rPr lang="en-US" altLang="ko-KR" sz="15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5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ko-KR" sz="15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=1−(0.36+0.16)</m:t>
                      </m:r>
                    </m:oMath>
                  </m:oMathPara>
                </a14:m>
                <a:endParaRPr lang="en-US" altLang="ko-KR" sz="15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=0.48</m:t>
                      </m:r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74" y="2543671"/>
                <a:ext cx="4829175" cy="1640706"/>
              </a:xfrm>
              <a:prstGeom prst="rect">
                <a:avLst/>
              </a:prstGeom>
              <a:blipFill rotWithShape="0">
                <a:blip r:embed="rId4"/>
                <a:stretch>
                  <a:fillRect l="-379" t="-7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42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Decision Tree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smtClean="0">
                <a:latin typeface="+mn-ea"/>
              </a:rPr>
              <a:t>지니 지수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en-US" altLang="ko-KR" sz="2000" b="1" dirty="0" err="1" smtClean="0">
                <a:latin typeface="+mn-ea"/>
              </a:rPr>
              <a:t>Gini</a:t>
            </a:r>
            <a:r>
              <a:rPr lang="en-US" altLang="ko-KR" sz="2000" b="1" dirty="0" smtClean="0">
                <a:latin typeface="+mn-ea"/>
              </a:rPr>
              <a:t> Index) </a:t>
            </a:r>
            <a:r>
              <a:rPr lang="ko-KR" altLang="en-US" sz="2000" b="1" dirty="0" smtClean="0">
                <a:latin typeface="+mn-ea"/>
              </a:rPr>
              <a:t>계산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92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0645" y="1581150"/>
            <a:ext cx="401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 Humidity</a:t>
            </a:r>
            <a:r>
              <a:rPr lang="ko-KR" altLang="en-US" dirty="0" smtClean="0"/>
              <a:t> 속성으로 분리하는 경우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6300" y="1950482"/>
            <a:ext cx="5572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Left = {High}, Right = {Normal} </a:t>
            </a:r>
            <a:r>
              <a:rPr lang="ko-KR" altLang="en-US" sz="1500" dirty="0" smtClean="0"/>
              <a:t>일 때</a:t>
            </a:r>
            <a:endParaRPr lang="ko-KR" altLang="en-US" sz="15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335069"/>
              </p:ext>
            </p:extLst>
          </p:nvPr>
        </p:nvGraphicFramePr>
        <p:xfrm>
          <a:off x="7651750" y="1631724"/>
          <a:ext cx="389255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93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20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953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Class = N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Class = Y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Left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5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3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8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Right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2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4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6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7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7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14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400174" y="2543671"/>
                <a:ext cx="4829175" cy="164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500" dirty="0" smtClean="0"/>
                  <a:t>Left (High)</a:t>
                </a:r>
                <a:r>
                  <a:rPr lang="ko-KR" altLang="en-US" sz="1500" dirty="0" smtClean="0"/>
                  <a:t>의 지니 지수 계산</a:t>
                </a:r>
                <a:endParaRPr lang="en-US" altLang="ko-KR" sz="15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5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5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5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5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5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15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=1−{</m:t>
                      </m:r>
                      <m:sSup>
                        <m:sSupPr>
                          <m:ctrlPr>
                            <a:rPr lang="en-US" altLang="ko-KR" sz="15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0.625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5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0.375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ko-KR" sz="15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=1−(0.3906+0.1406)</m:t>
                      </m:r>
                    </m:oMath>
                  </m:oMathPara>
                </a14:m>
                <a:endParaRPr lang="en-US" altLang="ko-KR" sz="15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=0.4688</m:t>
                      </m:r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74" y="2543671"/>
                <a:ext cx="4829175" cy="1640706"/>
              </a:xfrm>
              <a:prstGeom prst="rect">
                <a:avLst/>
              </a:prstGeom>
              <a:blipFill rotWithShape="0">
                <a:blip r:embed="rId3"/>
                <a:stretch>
                  <a:fillRect l="-379" t="-7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00174" y="4184377"/>
                <a:ext cx="5124450" cy="164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500" dirty="0" smtClean="0"/>
                  <a:t>Right (Normal)</a:t>
                </a:r>
                <a:r>
                  <a:rPr lang="ko-KR" altLang="en-US" sz="1500" dirty="0" smtClean="0"/>
                  <a:t>의 지니 지수 계산</a:t>
                </a:r>
                <a:endParaRPr lang="en-US" altLang="ko-KR" sz="15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5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5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5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5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5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num>
                                    <m:den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15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=1−{</m:t>
                      </m:r>
                      <m:sSup>
                        <m:sSupPr>
                          <m:ctrlPr>
                            <a:rPr lang="en-US" altLang="ko-KR" sz="15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0.33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5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0.67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ko-KR" sz="15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=1−(0.1089+0.4489)</m:t>
                      </m:r>
                    </m:oMath>
                  </m:oMathPara>
                </a14:m>
                <a:endParaRPr lang="en-US" altLang="ko-KR" sz="15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=0.4422</m:t>
                      </m:r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74" y="4184377"/>
                <a:ext cx="5124450" cy="1640706"/>
              </a:xfrm>
              <a:prstGeom prst="rect">
                <a:avLst/>
              </a:prstGeom>
              <a:blipFill rotWithShape="0">
                <a:blip r:embed="rId4"/>
                <a:stretch>
                  <a:fillRect l="-357" t="-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39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Decision Tree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smtClean="0">
                <a:latin typeface="+mn-ea"/>
              </a:rPr>
              <a:t>지니 지수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en-US" altLang="ko-KR" sz="2000" b="1" dirty="0" err="1" smtClean="0">
                <a:latin typeface="+mn-ea"/>
              </a:rPr>
              <a:t>Gini</a:t>
            </a:r>
            <a:r>
              <a:rPr lang="en-US" altLang="ko-KR" sz="2000" b="1" dirty="0" smtClean="0">
                <a:latin typeface="+mn-ea"/>
              </a:rPr>
              <a:t> Index) </a:t>
            </a:r>
            <a:r>
              <a:rPr lang="ko-KR" altLang="en-US" sz="2000" b="1" dirty="0" smtClean="0">
                <a:latin typeface="+mn-ea"/>
              </a:rPr>
              <a:t>계산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0645" y="1581150"/>
            <a:ext cx="401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 Wind</a:t>
            </a:r>
            <a:r>
              <a:rPr lang="ko-KR" altLang="en-US" dirty="0" smtClean="0"/>
              <a:t> 속성으로 분리하는 경우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6300" y="1950482"/>
            <a:ext cx="5572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Left Node = {Weak}, Right Node = {Strong} </a:t>
            </a:r>
            <a:r>
              <a:rPr lang="ko-KR" altLang="en-US" sz="1500" dirty="0" smtClean="0"/>
              <a:t>일 때</a:t>
            </a:r>
            <a:endParaRPr lang="ko-KR" altLang="en-US" sz="15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353687"/>
              </p:ext>
            </p:extLst>
          </p:nvPr>
        </p:nvGraphicFramePr>
        <p:xfrm>
          <a:off x="7651750" y="1631724"/>
          <a:ext cx="389255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93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20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953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Class = N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Class = Y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Left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4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5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9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Right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3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2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5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7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7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14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400174" y="2543671"/>
                <a:ext cx="4829175" cy="164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500" dirty="0" smtClean="0"/>
                  <a:t>Left (Weak)</a:t>
                </a:r>
                <a:r>
                  <a:rPr lang="ko-KR" altLang="en-US" sz="1500" dirty="0" smtClean="0"/>
                  <a:t>의 지니 지수 계산</a:t>
                </a:r>
                <a:endParaRPr lang="en-US" altLang="ko-KR" sz="15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5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5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5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num>
                                    <m:den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5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5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15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=1−{</m:t>
                      </m:r>
                      <m:sSup>
                        <m:sSupPr>
                          <m:ctrlPr>
                            <a:rPr lang="en-US" altLang="ko-KR" sz="15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0.44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5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0.56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ko-KR" sz="15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=1−(0.1936+0.3136)</m:t>
                      </m:r>
                    </m:oMath>
                  </m:oMathPara>
                </a14:m>
                <a:endParaRPr lang="en-US" altLang="ko-KR" sz="15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=0.4928</m:t>
                      </m:r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74" y="2543671"/>
                <a:ext cx="4829175" cy="1640706"/>
              </a:xfrm>
              <a:prstGeom prst="rect">
                <a:avLst/>
              </a:prstGeom>
              <a:blipFill rotWithShape="0">
                <a:blip r:embed="rId3"/>
                <a:stretch>
                  <a:fillRect l="-379" t="-7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00174" y="4184377"/>
                <a:ext cx="5124450" cy="164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500" dirty="0" smtClean="0"/>
                  <a:t>Right (Strong)</a:t>
                </a:r>
                <a:r>
                  <a:rPr lang="ko-KR" altLang="en-US" sz="1500" dirty="0" smtClean="0"/>
                  <a:t>의 지니 지수 계산</a:t>
                </a:r>
                <a:endParaRPr lang="en-US" altLang="ko-KR" sz="15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5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5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5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5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5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15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=1−{</m:t>
                      </m:r>
                      <m:sSup>
                        <m:sSupPr>
                          <m:ctrlPr>
                            <a:rPr lang="en-US" altLang="ko-KR" sz="15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5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d>
                        </m:e>
                        <m:sup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ko-KR" sz="15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=1−(0.36+0.16)</m:t>
                      </m:r>
                    </m:oMath>
                  </m:oMathPara>
                </a14:m>
                <a:endParaRPr lang="en-US" altLang="ko-KR" sz="15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=0.48</m:t>
                      </m:r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74" y="4184377"/>
                <a:ext cx="5124450" cy="1640706"/>
              </a:xfrm>
              <a:prstGeom prst="rect">
                <a:avLst/>
              </a:prstGeom>
              <a:blipFill rotWithShape="0">
                <a:blip r:embed="rId4"/>
                <a:stretch>
                  <a:fillRect l="-357" t="-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51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Decision Tree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err="1" smtClean="0">
                <a:latin typeface="+mn-ea"/>
              </a:rPr>
              <a:t>파이썬</a:t>
            </a:r>
            <a:r>
              <a:rPr lang="ko-KR" altLang="en-US" sz="2000" b="1" dirty="0" smtClean="0">
                <a:latin typeface="+mn-ea"/>
              </a:rPr>
              <a:t> 코드 실습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80645" y="3463449"/>
            <a:ext cx="9467850" cy="618517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 smtClean="0">
                <a:latin typeface="+mn-ea"/>
              </a:rPr>
              <a:t>Scikit</a:t>
            </a:r>
            <a:r>
              <a:rPr lang="en-US" altLang="ko-KR" sz="2000" dirty="0" smtClean="0">
                <a:latin typeface="+mn-ea"/>
              </a:rPr>
              <a:t>-learn (</a:t>
            </a:r>
            <a:r>
              <a:rPr lang="en-US" altLang="ko-KR" sz="2000" dirty="0" err="1" smtClean="0">
                <a:latin typeface="+mn-ea"/>
              </a:rPr>
              <a:t>sklearn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500" dirty="0" smtClean="0">
                <a:latin typeface="+mn-ea"/>
              </a:rPr>
              <a:t>Python </a:t>
            </a:r>
            <a:r>
              <a:rPr lang="ko-KR" altLang="en-US" sz="1500" dirty="0" smtClean="0">
                <a:latin typeface="+mn-ea"/>
              </a:rPr>
              <a:t>프로그래밍 언어용 기계학습</a:t>
            </a:r>
            <a:r>
              <a:rPr lang="en-US" altLang="ko-KR" sz="1500" dirty="0" smtClean="0">
                <a:latin typeface="+mn-ea"/>
              </a:rPr>
              <a:t>(Machine Learning) </a:t>
            </a:r>
            <a:r>
              <a:rPr lang="ko-KR" altLang="en-US" sz="1500" dirty="0" smtClean="0">
                <a:latin typeface="+mn-ea"/>
              </a:rPr>
              <a:t>관련 라이브러리</a:t>
            </a:r>
            <a:r>
              <a:rPr lang="en-US" altLang="ko-KR" sz="1500" dirty="0" smtClean="0">
                <a:latin typeface="+mn-ea"/>
              </a:rPr>
              <a:t>(Library)</a:t>
            </a:r>
            <a:endParaRPr lang="en-US" altLang="ko-KR" sz="1500" dirty="0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80645" y="4237535"/>
            <a:ext cx="9467850" cy="132512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패키지 설명</a:t>
            </a:r>
            <a:endParaRPr lang="en-US" altLang="ko-KR" sz="20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1. </a:t>
            </a:r>
            <a:r>
              <a:rPr lang="en-US" altLang="ko-KR" sz="1500" dirty="0" err="1" smtClean="0">
                <a:latin typeface="+mn-ea"/>
              </a:rPr>
              <a:t>sklearn.metrics</a:t>
            </a:r>
            <a:r>
              <a:rPr lang="en-US" altLang="ko-KR" sz="1500" dirty="0" smtClean="0">
                <a:latin typeface="+mn-ea"/>
              </a:rPr>
              <a:t> : </a:t>
            </a:r>
            <a:r>
              <a:rPr lang="en-US" altLang="ko-KR" sz="1500" dirty="0" err="1" smtClean="0">
                <a:latin typeface="+mn-ea"/>
              </a:rPr>
              <a:t>scikit</a:t>
            </a:r>
            <a:r>
              <a:rPr lang="en-US" altLang="ko-KR" sz="1500" dirty="0" smtClean="0">
                <a:latin typeface="+mn-ea"/>
              </a:rPr>
              <a:t>-learn </a:t>
            </a:r>
            <a:r>
              <a:rPr lang="ko-KR" altLang="en-US" sz="1500" dirty="0" smtClean="0">
                <a:latin typeface="+mn-ea"/>
              </a:rPr>
              <a:t>패키지 중 모형평가에 사용되는 서브 패키지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en-US" altLang="ko-KR" sz="1500" dirty="0">
                <a:latin typeface="+mn-ea"/>
              </a:rPr>
              <a:t> </a:t>
            </a:r>
            <a:r>
              <a:rPr lang="en-US" altLang="ko-KR" sz="1500" dirty="0" smtClean="0">
                <a:latin typeface="+mn-ea"/>
              </a:rPr>
              <a:t>  </a:t>
            </a:r>
            <a:r>
              <a:rPr lang="en-US" altLang="ko-KR" sz="1500" dirty="0" err="1" smtClean="0">
                <a:latin typeface="+mn-ea"/>
              </a:rPr>
              <a:t>classification_report</a:t>
            </a:r>
            <a:r>
              <a:rPr lang="en-US" altLang="ko-KR" sz="1500" dirty="0" smtClean="0">
                <a:latin typeface="+mn-ea"/>
              </a:rPr>
              <a:t> : </a:t>
            </a:r>
            <a:r>
              <a:rPr lang="ko-KR" altLang="en-US" sz="1500" dirty="0" smtClean="0">
                <a:latin typeface="+mn-ea"/>
              </a:rPr>
              <a:t>주요 분류 측정 항목을 보여주는 보고서 모듈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en-US" altLang="ko-KR" sz="1500" dirty="0">
                <a:latin typeface="+mn-ea"/>
              </a:rPr>
              <a:t> </a:t>
            </a:r>
            <a:r>
              <a:rPr lang="en-US" altLang="ko-KR" sz="1500" dirty="0" smtClean="0">
                <a:latin typeface="+mn-ea"/>
              </a:rPr>
              <a:t>  </a:t>
            </a:r>
            <a:r>
              <a:rPr lang="en-US" altLang="ko-KR" sz="1500" dirty="0" err="1" smtClean="0">
                <a:latin typeface="+mn-ea"/>
              </a:rPr>
              <a:t>confusion_matrix</a:t>
            </a:r>
            <a:r>
              <a:rPr lang="en-US" altLang="ko-KR" sz="1500" dirty="0" smtClean="0">
                <a:latin typeface="+mn-ea"/>
              </a:rPr>
              <a:t> : </a:t>
            </a:r>
            <a:r>
              <a:rPr lang="ko-KR" altLang="en-US" sz="1500" dirty="0" smtClean="0">
                <a:latin typeface="+mn-ea"/>
              </a:rPr>
              <a:t>분류의</a:t>
            </a:r>
            <a:r>
              <a:rPr lang="en-US" altLang="ko-KR" sz="1500" dirty="0" smtClean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정확성을 평가하기 위한 오차행렬 계산 모듈</a:t>
            </a:r>
            <a:endParaRPr lang="en-US" altLang="ko-KR" sz="1500" dirty="0" smtClean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5" y="1402880"/>
            <a:ext cx="75628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1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Decision Tree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err="1" smtClean="0">
                <a:latin typeface="+mn-ea"/>
              </a:rPr>
              <a:t>파이썬</a:t>
            </a:r>
            <a:r>
              <a:rPr lang="ko-KR" altLang="en-US" sz="2000" b="1" dirty="0" smtClean="0">
                <a:latin typeface="+mn-ea"/>
              </a:rPr>
              <a:t> 코드 실습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14350" y="3467368"/>
            <a:ext cx="9467850" cy="222375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패키지 설명</a:t>
            </a:r>
            <a:endParaRPr lang="en-US" altLang="ko-KR" sz="20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2. </a:t>
            </a:r>
            <a:r>
              <a:rPr lang="en-US" altLang="ko-KR" sz="1500" dirty="0" err="1" smtClean="0">
                <a:latin typeface="+mn-ea"/>
              </a:rPr>
              <a:t>sklearn.model_selection</a:t>
            </a:r>
            <a:r>
              <a:rPr lang="en-US" altLang="ko-KR" sz="1500" dirty="0" smtClean="0">
                <a:latin typeface="+mn-ea"/>
              </a:rPr>
              <a:t> : </a:t>
            </a:r>
            <a:r>
              <a:rPr lang="en-US" altLang="ko-KR" sz="1500" dirty="0" err="1" smtClean="0">
                <a:latin typeface="+mn-ea"/>
              </a:rPr>
              <a:t>scikit</a:t>
            </a:r>
            <a:r>
              <a:rPr lang="en-US" altLang="ko-KR" sz="1500" dirty="0" smtClean="0">
                <a:latin typeface="+mn-ea"/>
              </a:rPr>
              <a:t>-learn </a:t>
            </a:r>
            <a:r>
              <a:rPr lang="ko-KR" altLang="en-US" sz="1500" dirty="0" smtClean="0">
                <a:latin typeface="+mn-ea"/>
              </a:rPr>
              <a:t>패키지 중 클래스를 나눌 때</a:t>
            </a:r>
            <a:r>
              <a:rPr lang="en-US" altLang="ko-KR" sz="1500" dirty="0" smtClean="0">
                <a:latin typeface="+mn-ea"/>
              </a:rPr>
              <a:t>, </a:t>
            </a:r>
            <a:r>
              <a:rPr lang="ko-KR" altLang="en-US" sz="1500" dirty="0" smtClean="0">
                <a:latin typeface="+mn-ea"/>
              </a:rPr>
              <a:t>함수를 통해 </a:t>
            </a:r>
            <a:r>
              <a:rPr lang="en-US" altLang="ko-KR" sz="1500" dirty="0" smtClean="0">
                <a:latin typeface="+mn-ea"/>
              </a:rPr>
              <a:t>train/test</a:t>
            </a:r>
            <a:r>
              <a:rPr lang="ko-KR" altLang="en-US" sz="1500" dirty="0" smtClean="0">
                <a:latin typeface="+mn-ea"/>
              </a:rPr>
              <a:t>를 나눌 때</a:t>
            </a:r>
            <a:r>
              <a:rPr lang="en-US" altLang="ko-KR" sz="1500" dirty="0" smtClean="0">
                <a:latin typeface="+mn-ea"/>
              </a:rPr>
              <a:t>, </a:t>
            </a:r>
          </a:p>
          <a:p>
            <a:pPr lvl="1"/>
            <a:r>
              <a:rPr lang="en-US" altLang="ko-KR" sz="1500" dirty="0" smtClean="0">
                <a:latin typeface="+mn-ea"/>
              </a:rPr>
              <a:t>                                    </a:t>
            </a:r>
            <a:r>
              <a:rPr lang="ko-KR" altLang="en-US" sz="1500" dirty="0" smtClean="0">
                <a:latin typeface="+mn-ea"/>
              </a:rPr>
              <a:t>모델 검증에 사용되는 서브 패키지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en-US" altLang="ko-KR" sz="1500" dirty="0">
                <a:latin typeface="+mn-ea"/>
              </a:rPr>
              <a:t> </a:t>
            </a:r>
            <a:r>
              <a:rPr lang="en-US" altLang="ko-KR" sz="1500" dirty="0" smtClean="0">
                <a:latin typeface="+mn-ea"/>
              </a:rPr>
              <a:t>  </a:t>
            </a:r>
            <a:r>
              <a:rPr lang="en-US" altLang="ko-KR" sz="1500" dirty="0" err="1" smtClean="0">
                <a:latin typeface="+mn-ea"/>
              </a:rPr>
              <a:t>train_test_split</a:t>
            </a:r>
            <a:r>
              <a:rPr lang="en-US" altLang="ko-KR" sz="1500" dirty="0" smtClean="0">
                <a:latin typeface="+mn-ea"/>
              </a:rPr>
              <a:t> : </a:t>
            </a:r>
            <a:r>
              <a:rPr lang="ko-KR" altLang="en-US" sz="1500" dirty="0" smtClean="0">
                <a:latin typeface="+mn-ea"/>
              </a:rPr>
              <a:t>배열 또는 행렬을 임의의 훈련</a:t>
            </a:r>
            <a:r>
              <a:rPr lang="en-US" altLang="ko-KR" sz="1500" dirty="0" smtClean="0">
                <a:latin typeface="+mn-ea"/>
              </a:rPr>
              <a:t>(train) </a:t>
            </a:r>
            <a:r>
              <a:rPr lang="ko-KR" altLang="en-US" sz="1500" dirty="0" smtClean="0">
                <a:latin typeface="+mn-ea"/>
              </a:rPr>
              <a:t>및 테스트</a:t>
            </a:r>
            <a:r>
              <a:rPr lang="en-US" altLang="ko-KR" sz="1500" dirty="0" smtClean="0">
                <a:latin typeface="+mn-ea"/>
              </a:rPr>
              <a:t>(test) </a:t>
            </a:r>
            <a:r>
              <a:rPr lang="ko-KR" altLang="en-US" sz="1500" dirty="0" smtClean="0">
                <a:latin typeface="+mn-ea"/>
              </a:rPr>
              <a:t>하위 집합으로 분할하는 모듈</a:t>
            </a:r>
            <a:endParaRPr lang="en-US" altLang="ko-KR" sz="1500" dirty="0" smtClean="0">
              <a:latin typeface="+mn-ea"/>
            </a:endParaRPr>
          </a:p>
          <a:p>
            <a:pPr lvl="1"/>
            <a:endParaRPr lang="en-US" altLang="ko-KR" sz="1500" dirty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3</a:t>
            </a:r>
            <a:r>
              <a:rPr lang="en-US" altLang="ko-KR" sz="1500" dirty="0">
                <a:latin typeface="+mn-ea"/>
              </a:rPr>
              <a:t>. </a:t>
            </a:r>
            <a:r>
              <a:rPr lang="en-US" altLang="ko-KR" sz="1500" dirty="0" err="1">
                <a:latin typeface="+mn-ea"/>
              </a:rPr>
              <a:t>sklearn.tree</a:t>
            </a:r>
            <a:r>
              <a:rPr lang="en-US" altLang="ko-KR" sz="1500" dirty="0">
                <a:latin typeface="+mn-ea"/>
              </a:rPr>
              <a:t> : </a:t>
            </a:r>
            <a:r>
              <a:rPr lang="en-US" altLang="ko-KR" sz="1500" dirty="0" err="1">
                <a:latin typeface="+mn-ea"/>
              </a:rPr>
              <a:t>scikit</a:t>
            </a:r>
            <a:r>
              <a:rPr lang="en-US" altLang="ko-KR" sz="1500" dirty="0">
                <a:latin typeface="+mn-ea"/>
              </a:rPr>
              <a:t>-learn </a:t>
            </a:r>
            <a:r>
              <a:rPr lang="ko-KR" altLang="en-US" sz="1500" dirty="0">
                <a:latin typeface="+mn-ea"/>
              </a:rPr>
              <a:t>패키지 중 분류</a:t>
            </a:r>
            <a:r>
              <a:rPr lang="en-US" altLang="ko-KR" sz="1500" dirty="0">
                <a:latin typeface="+mn-ea"/>
              </a:rPr>
              <a:t>(Classification) </a:t>
            </a:r>
            <a:r>
              <a:rPr lang="ko-KR" altLang="en-US" sz="1500" dirty="0">
                <a:latin typeface="+mn-ea"/>
              </a:rPr>
              <a:t>및 회귀</a:t>
            </a:r>
            <a:r>
              <a:rPr lang="en-US" altLang="ko-KR" sz="1500" dirty="0">
                <a:latin typeface="+mn-ea"/>
              </a:rPr>
              <a:t>(Regression)</a:t>
            </a:r>
            <a:r>
              <a:rPr lang="ko-KR" altLang="en-US" sz="1500" dirty="0">
                <a:latin typeface="+mn-ea"/>
              </a:rPr>
              <a:t>를 위한 의사결정 트리</a:t>
            </a:r>
            <a:endParaRPr lang="en-US" altLang="ko-KR" sz="1500" dirty="0">
              <a:latin typeface="+mn-ea"/>
            </a:endParaRPr>
          </a:p>
          <a:p>
            <a:pPr lvl="1"/>
            <a:r>
              <a:rPr lang="en-US" altLang="ko-KR" sz="1500" dirty="0">
                <a:latin typeface="+mn-ea"/>
              </a:rPr>
              <a:t>                    </a:t>
            </a:r>
            <a:r>
              <a:rPr lang="ko-KR" altLang="en-US" sz="1500" dirty="0">
                <a:latin typeface="+mn-ea"/>
              </a:rPr>
              <a:t>기반 모델이 있는 서브 패키지</a:t>
            </a:r>
            <a:endParaRPr lang="en-US" altLang="ko-KR" sz="1500" dirty="0">
              <a:latin typeface="+mn-ea"/>
            </a:endParaRPr>
          </a:p>
          <a:p>
            <a:pPr lvl="1"/>
            <a:r>
              <a:rPr lang="en-US" altLang="ko-KR" sz="1500" dirty="0">
                <a:latin typeface="+mn-ea"/>
              </a:rPr>
              <a:t>   </a:t>
            </a:r>
            <a:r>
              <a:rPr lang="en-US" altLang="ko-KR" sz="1500" dirty="0" err="1">
                <a:latin typeface="+mn-ea"/>
              </a:rPr>
              <a:t>DecisionTreeClassifier</a:t>
            </a:r>
            <a:r>
              <a:rPr lang="en-US" altLang="ko-KR" sz="1500" dirty="0">
                <a:latin typeface="+mn-ea"/>
              </a:rPr>
              <a:t> : </a:t>
            </a:r>
            <a:r>
              <a:rPr lang="ko-KR" altLang="en-US" sz="1500" dirty="0">
                <a:latin typeface="+mn-ea"/>
              </a:rPr>
              <a:t>의사결정 트리 분류 모듈</a:t>
            </a:r>
            <a:endParaRPr lang="en-US" altLang="ko-KR" sz="15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5" y="1402880"/>
            <a:ext cx="75628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8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Decision Tree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err="1" smtClean="0">
                <a:latin typeface="+mn-ea"/>
              </a:rPr>
              <a:t>파이썬</a:t>
            </a:r>
            <a:r>
              <a:rPr lang="ko-KR" altLang="en-US" sz="2000" b="1" dirty="0" smtClean="0">
                <a:latin typeface="+mn-ea"/>
              </a:rPr>
              <a:t> 코드 실습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96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80645" y="3467368"/>
            <a:ext cx="9467850" cy="175051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패키지 설명</a:t>
            </a:r>
            <a:endParaRPr lang="en-US" altLang="ko-KR" sz="20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5. </a:t>
            </a:r>
            <a:r>
              <a:rPr lang="en-US" altLang="ko-KR" sz="1500" dirty="0" err="1">
                <a:latin typeface="+mn-ea"/>
              </a:rPr>
              <a:t>s</a:t>
            </a:r>
            <a:r>
              <a:rPr lang="en-US" altLang="ko-KR" sz="1500" dirty="0" err="1" smtClean="0">
                <a:latin typeface="+mn-ea"/>
              </a:rPr>
              <a:t>klearn</a:t>
            </a:r>
            <a:r>
              <a:rPr lang="en-US" altLang="ko-KR" sz="1500" dirty="0" smtClean="0">
                <a:latin typeface="+mn-ea"/>
              </a:rPr>
              <a:t> : </a:t>
            </a:r>
            <a:r>
              <a:rPr lang="ko-KR" altLang="en-US" sz="1500" dirty="0" smtClean="0">
                <a:latin typeface="+mn-ea"/>
              </a:rPr>
              <a:t>기계학습</a:t>
            </a:r>
            <a:r>
              <a:rPr lang="en-US" altLang="ko-KR" sz="1500" dirty="0">
                <a:latin typeface="+mn-ea"/>
              </a:rPr>
              <a:t>(Machine Learning) </a:t>
            </a:r>
            <a:r>
              <a:rPr lang="ko-KR" altLang="en-US" sz="1500" dirty="0">
                <a:latin typeface="+mn-ea"/>
              </a:rPr>
              <a:t>관련 </a:t>
            </a:r>
            <a:r>
              <a:rPr lang="ko-KR" altLang="en-US" sz="1500" dirty="0" smtClean="0">
                <a:latin typeface="+mn-ea"/>
              </a:rPr>
              <a:t>패키지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en-US" altLang="ko-KR" sz="1500" dirty="0">
                <a:latin typeface="+mn-ea"/>
              </a:rPr>
              <a:t> </a:t>
            </a:r>
            <a:r>
              <a:rPr lang="en-US" altLang="ko-KR" sz="1500" dirty="0" smtClean="0">
                <a:latin typeface="+mn-ea"/>
              </a:rPr>
              <a:t>  tree </a:t>
            </a:r>
            <a:r>
              <a:rPr lang="en-US" altLang="ko-KR" sz="1500" dirty="0">
                <a:latin typeface="+mn-ea"/>
              </a:rPr>
              <a:t>: </a:t>
            </a:r>
            <a:r>
              <a:rPr lang="ko-KR" altLang="en-US" sz="1500" dirty="0" smtClean="0">
                <a:latin typeface="+mn-ea"/>
              </a:rPr>
              <a:t>분류</a:t>
            </a:r>
            <a:r>
              <a:rPr lang="en-US" altLang="ko-KR" sz="1500" dirty="0">
                <a:latin typeface="+mn-ea"/>
              </a:rPr>
              <a:t>(Classification) </a:t>
            </a:r>
            <a:r>
              <a:rPr lang="ko-KR" altLang="en-US" sz="1500" dirty="0">
                <a:latin typeface="+mn-ea"/>
              </a:rPr>
              <a:t>및 회귀</a:t>
            </a:r>
            <a:r>
              <a:rPr lang="en-US" altLang="ko-KR" sz="1500" dirty="0">
                <a:latin typeface="+mn-ea"/>
              </a:rPr>
              <a:t>(Regression)</a:t>
            </a:r>
            <a:r>
              <a:rPr lang="ko-KR" altLang="en-US" sz="1500" dirty="0">
                <a:latin typeface="+mn-ea"/>
              </a:rPr>
              <a:t>를 위한 의사결정 </a:t>
            </a:r>
            <a:r>
              <a:rPr lang="ko-KR" altLang="en-US" sz="1500" dirty="0" smtClean="0">
                <a:latin typeface="+mn-ea"/>
              </a:rPr>
              <a:t>트리 기반 모듈</a:t>
            </a:r>
            <a:endParaRPr lang="en-US" altLang="ko-KR" sz="1500" dirty="0" smtClean="0">
              <a:latin typeface="+mn-ea"/>
            </a:endParaRPr>
          </a:p>
          <a:p>
            <a:pPr lvl="1"/>
            <a:endParaRPr lang="en-US" altLang="ko-KR" sz="1500" dirty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6. </a:t>
            </a:r>
            <a:r>
              <a:rPr lang="en-US" altLang="ko-KR" sz="1500" dirty="0" err="1">
                <a:latin typeface="+mn-ea"/>
              </a:rPr>
              <a:t>IPython.display</a:t>
            </a:r>
            <a:r>
              <a:rPr lang="en-US" altLang="ko-KR" sz="1500" dirty="0">
                <a:latin typeface="+mn-ea"/>
              </a:rPr>
              <a:t> : </a:t>
            </a:r>
            <a:r>
              <a:rPr lang="en-US" altLang="ko-KR" sz="1500" dirty="0" err="1">
                <a:latin typeface="+mn-ea"/>
              </a:rPr>
              <a:t>IPython</a:t>
            </a:r>
            <a:r>
              <a:rPr lang="ko-KR" altLang="en-US" sz="1500" dirty="0">
                <a:latin typeface="+mn-ea"/>
              </a:rPr>
              <a:t> 내에 정보를 보여주는 도구용 공용 </a:t>
            </a:r>
            <a:r>
              <a:rPr lang="en-US" altLang="ko-KR" sz="1500" dirty="0">
                <a:latin typeface="+mn-ea"/>
              </a:rPr>
              <a:t>API</a:t>
            </a:r>
          </a:p>
          <a:p>
            <a:pPr lvl="1"/>
            <a:r>
              <a:rPr lang="en-US" altLang="ko-KR" sz="1500" dirty="0">
                <a:latin typeface="+mn-ea"/>
              </a:rPr>
              <a:t>   Image : raw </a:t>
            </a:r>
            <a:r>
              <a:rPr lang="ko-KR" altLang="en-US" sz="1500" dirty="0">
                <a:latin typeface="+mn-ea"/>
              </a:rPr>
              <a:t>데이터가 있는 </a:t>
            </a:r>
            <a:r>
              <a:rPr lang="en-US" altLang="ko-KR" sz="1500" dirty="0">
                <a:latin typeface="+mn-ea"/>
              </a:rPr>
              <a:t>PNG, JPEG </a:t>
            </a:r>
            <a:r>
              <a:rPr lang="ko-KR" altLang="en-US" sz="1500" dirty="0">
                <a:latin typeface="+mn-ea"/>
              </a:rPr>
              <a:t>이미지 객체를 만드는 모듈</a:t>
            </a:r>
            <a:endParaRPr lang="en-US" altLang="ko-KR" sz="1500" dirty="0">
              <a:latin typeface="+mn-ea"/>
            </a:endParaRPr>
          </a:p>
          <a:p>
            <a:pPr lvl="1"/>
            <a:endParaRPr lang="en-US" altLang="ko-KR" sz="1500" dirty="0" smtClean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5" y="1402880"/>
            <a:ext cx="75628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5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Decision Tree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err="1" smtClean="0">
                <a:latin typeface="+mn-ea"/>
              </a:rPr>
              <a:t>파이썬</a:t>
            </a:r>
            <a:r>
              <a:rPr lang="ko-KR" altLang="en-US" sz="2000" b="1" dirty="0" smtClean="0">
                <a:latin typeface="+mn-ea"/>
              </a:rPr>
              <a:t> 코드 실습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80645" y="3467368"/>
            <a:ext cx="9467850" cy="1656567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패키지 설명</a:t>
            </a:r>
            <a:endParaRPr lang="en-US" altLang="ko-KR" sz="2000" dirty="0" smtClean="0">
              <a:latin typeface="+mn-ea"/>
            </a:endParaRPr>
          </a:p>
          <a:p>
            <a:pPr lvl="1"/>
            <a:r>
              <a:rPr lang="en-US" altLang="ko-KR" sz="1500" dirty="0">
                <a:latin typeface="+mn-ea"/>
              </a:rPr>
              <a:t>8</a:t>
            </a:r>
            <a:r>
              <a:rPr lang="en-US" altLang="ko-KR" sz="1500" dirty="0" smtClean="0">
                <a:latin typeface="+mn-ea"/>
              </a:rPr>
              <a:t>. pandas : </a:t>
            </a:r>
            <a:r>
              <a:rPr lang="ko-KR" altLang="en-US" sz="1500" dirty="0" smtClean="0">
                <a:latin typeface="+mn-ea"/>
              </a:rPr>
              <a:t>데이터를 구조화된 형식으로 가공 및 분석할 수 있는 자료구조를 제공하는 패키지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en-US" altLang="ko-KR" sz="1500" dirty="0">
                <a:latin typeface="+mn-ea"/>
              </a:rPr>
              <a:t> </a:t>
            </a:r>
            <a:r>
              <a:rPr lang="en-US" altLang="ko-KR" sz="1500" dirty="0" smtClean="0">
                <a:latin typeface="+mn-ea"/>
              </a:rPr>
              <a:t>  as </a:t>
            </a:r>
            <a:r>
              <a:rPr lang="en-US" altLang="ko-KR" sz="1500" dirty="0" err="1" smtClean="0">
                <a:latin typeface="+mn-ea"/>
              </a:rPr>
              <a:t>pd</a:t>
            </a:r>
            <a:r>
              <a:rPr lang="en-US" altLang="ko-KR" sz="1500" dirty="0" smtClean="0">
                <a:latin typeface="+mn-ea"/>
              </a:rPr>
              <a:t> : pandas</a:t>
            </a:r>
            <a:r>
              <a:rPr lang="ko-KR" altLang="en-US" sz="1500" dirty="0" smtClean="0">
                <a:latin typeface="+mn-ea"/>
              </a:rPr>
              <a:t>를 약칭 </a:t>
            </a:r>
            <a:r>
              <a:rPr lang="en-US" altLang="ko-KR" sz="1500" dirty="0" err="1" smtClean="0">
                <a:latin typeface="+mn-ea"/>
              </a:rPr>
              <a:t>pd</a:t>
            </a:r>
            <a:r>
              <a:rPr lang="ko-KR" altLang="en-US" sz="1500" dirty="0" smtClean="0">
                <a:latin typeface="+mn-ea"/>
              </a:rPr>
              <a:t>로 사용한다는 의미</a:t>
            </a:r>
            <a:endParaRPr lang="en-US" altLang="ko-KR" sz="1500" dirty="0" smtClean="0">
              <a:latin typeface="+mn-ea"/>
            </a:endParaRPr>
          </a:p>
          <a:p>
            <a:pPr lvl="1"/>
            <a:endParaRPr lang="en-US" altLang="ko-KR" sz="1500" dirty="0">
              <a:latin typeface="+mn-ea"/>
            </a:endParaRPr>
          </a:p>
          <a:p>
            <a:pPr lvl="1"/>
            <a:r>
              <a:rPr lang="en-US" altLang="ko-KR" sz="1500" dirty="0">
                <a:latin typeface="+mn-ea"/>
              </a:rPr>
              <a:t>9</a:t>
            </a:r>
            <a:r>
              <a:rPr lang="en-US" altLang="ko-KR" sz="1500" dirty="0" smtClean="0">
                <a:latin typeface="+mn-ea"/>
              </a:rPr>
              <a:t>. </a:t>
            </a:r>
            <a:r>
              <a:rPr lang="en-US" altLang="ko-KR" sz="1500" dirty="0" err="1" smtClean="0">
                <a:latin typeface="+mn-ea"/>
              </a:rPr>
              <a:t>numpy</a:t>
            </a:r>
            <a:r>
              <a:rPr lang="en-US" altLang="ko-KR" sz="1500" dirty="0" smtClean="0">
                <a:latin typeface="+mn-ea"/>
              </a:rPr>
              <a:t> : Numerical Python</a:t>
            </a:r>
            <a:r>
              <a:rPr lang="ko-KR" altLang="en-US" sz="1500" dirty="0" smtClean="0">
                <a:latin typeface="+mn-ea"/>
              </a:rPr>
              <a:t>의 </a:t>
            </a:r>
            <a:r>
              <a:rPr lang="ko-KR" altLang="en-US" sz="1500" dirty="0" err="1" smtClean="0">
                <a:latin typeface="+mn-ea"/>
              </a:rPr>
              <a:t>줄임말로</a:t>
            </a:r>
            <a:r>
              <a:rPr lang="en-US" altLang="ko-KR" sz="1500" dirty="0" smtClean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고성능 계산</a:t>
            </a:r>
            <a:r>
              <a:rPr lang="en-US" altLang="ko-KR" sz="1500" dirty="0" smtClean="0">
                <a:latin typeface="+mn-ea"/>
              </a:rPr>
              <a:t>,</a:t>
            </a:r>
            <a:r>
              <a:rPr lang="ko-KR" altLang="en-US" sz="1500" dirty="0" smtClean="0">
                <a:latin typeface="+mn-ea"/>
              </a:rPr>
              <a:t> 데이터 분석에 관련된 패키지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   as </a:t>
            </a:r>
            <a:r>
              <a:rPr lang="en-US" altLang="ko-KR" sz="1500" dirty="0" err="1" smtClean="0">
                <a:latin typeface="+mn-ea"/>
              </a:rPr>
              <a:t>np</a:t>
            </a:r>
            <a:r>
              <a:rPr lang="en-US" altLang="ko-KR" sz="1500" dirty="0" smtClean="0">
                <a:latin typeface="+mn-ea"/>
              </a:rPr>
              <a:t> : </a:t>
            </a:r>
            <a:r>
              <a:rPr lang="en-US" altLang="ko-KR" sz="1500" dirty="0" err="1" smtClean="0">
                <a:latin typeface="+mn-ea"/>
              </a:rPr>
              <a:t>numpy</a:t>
            </a:r>
            <a:r>
              <a:rPr lang="ko-KR" altLang="en-US" sz="1500" dirty="0" smtClean="0">
                <a:latin typeface="+mn-ea"/>
              </a:rPr>
              <a:t>를 약칭 </a:t>
            </a:r>
            <a:r>
              <a:rPr lang="en-US" altLang="ko-KR" sz="1500" dirty="0" err="1" smtClean="0">
                <a:latin typeface="+mn-ea"/>
              </a:rPr>
              <a:t>np</a:t>
            </a:r>
            <a:r>
              <a:rPr lang="ko-KR" altLang="en-US" sz="1500" dirty="0" smtClean="0">
                <a:latin typeface="+mn-ea"/>
              </a:rPr>
              <a:t>로 사용한다는 의미</a:t>
            </a:r>
            <a:endParaRPr lang="en-US" altLang="ko-KR" sz="1500" dirty="0" smtClean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5" y="1402880"/>
            <a:ext cx="75628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4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3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Decision Tree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err="1" smtClean="0">
                <a:latin typeface="+mn-ea"/>
              </a:rPr>
              <a:t>파이썬</a:t>
            </a:r>
            <a:r>
              <a:rPr lang="ko-KR" altLang="en-US" sz="2000" b="1" dirty="0" smtClean="0">
                <a:latin typeface="+mn-ea"/>
              </a:rPr>
              <a:t> 코드 실습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98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80645" y="3466531"/>
            <a:ext cx="9467850" cy="1434983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패키지 설명</a:t>
            </a:r>
            <a:endParaRPr lang="en-US" altLang="ko-KR" sz="20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10. </a:t>
            </a:r>
            <a:r>
              <a:rPr lang="en-US" altLang="ko-KR" sz="1500" dirty="0" err="1">
                <a:latin typeface="+mn-ea"/>
              </a:rPr>
              <a:t>p</a:t>
            </a:r>
            <a:r>
              <a:rPr lang="en-US" altLang="ko-KR" sz="1500" dirty="0" err="1" smtClean="0">
                <a:latin typeface="+mn-ea"/>
              </a:rPr>
              <a:t>ydotplus</a:t>
            </a:r>
            <a:r>
              <a:rPr lang="en-US" altLang="ko-KR" sz="1500" dirty="0" smtClean="0">
                <a:latin typeface="+mn-ea"/>
              </a:rPr>
              <a:t> : </a:t>
            </a:r>
            <a:r>
              <a:rPr lang="ko-KR" altLang="en-US" sz="1500" dirty="0" smtClean="0">
                <a:latin typeface="+mn-ea"/>
              </a:rPr>
              <a:t>그래프를 생성하는 </a:t>
            </a:r>
            <a:r>
              <a:rPr lang="en-US" altLang="ko-KR" sz="1500" dirty="0" err="1" smtClean="0">
                <a:latin typeface="+mn-ea"/>
              </a:rPr>
              <a:t>graphviz</a:t>
            </a:r>
            <a:r>
              <a:rPr lang="ko-KR" altLang="en-US" sz="1500" dirty="0" smtClean="0">
                <a:latin typeface="+mn-ea"/>
              </a:rPr>
              <a:t>의 </a:t>
            </a:r>
            <a:r>
              <a:rPr lang="en-US" altLang="ko-KR" sz="1500" dirty="0" smtClean="0">
                <a:latin typeface="+mn-ea"/>
              </a:rPr>
              <a:t>Dot </a:t>
            </a:r>
            <a:r>
              <a:rPr lang="ko-KR" altLang="en-US" sz="1500" dirty="0" smtClean="0">
                <a:latin typeface="+mn-ea"/>
              </a:rPr>
              <a:t>언어를 </a:t>
            </a:r>
            <a:r>
              <a:rPr lang="ko-KR" altLang="en-US" sz="1500" dirty="0" err="1" smtClean="0">
                <a:latin typeface="+mn-ea"/>
              </a:rPr>
              <a:t>파이썬</a:t>
            </a:r>
            <a:r>
              <a:rPr lang="ko-KR" altLang="en-US" sz="1500" dirty="0" smtClean="0">
                <a:latin typeface="+mn-ea"/>
              </a:rPr>
              <a:t> 인터페이스에 제공하는</a:t>
            </a:r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모듈</a:t>
            </a:r>
            <a:endParaRPr lang="en-US" altLang="ko-KR" sz="1500" dirty="0" smtClean="0">
              <a:latin typeface="+mn-ea"/>
            </a:endParaRPr>
          </a:p>
          <a:p>
            <a:pPr lvl="1"/>
            <a:endParaRPr lang="en-US" altLang="ko-KR" sz="1500" dirty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11. </a:t>
            </a:r>
            <a:r>
              <a:rPr lang="en-US" altLang="ko-KR" sz="1500" dirty="0" err="1">
                <a:latin typeface="+mn-ea"/>
              </a:rPr>
              <a:t>o</a:t>
            </a:r>
            <a:r>
              <a:rPr lang="en-US" altLang="ko-KR" sz="1500" dirty="0" err="1" smtClean="0">
                <a:latin typeface="+mn-ea"/>
              </a:rPr>
              <a:t>s</a:t>
            </a:r>
            <a:r>
              <a:rPr lang="en-US" altLang="ko-KR" sz="1500" dirty="0" smtClean="0">
                <a:latin typeface="+mn-ea"/>
              </a:rPr>
              <a:t> : </a:t>
            </a:r>
            <a:r>
              <a:rPr lang="ko-KR" altLang="en-US" sz="1500" dirty="0" smtClean="0">
                <a:latin typeface="+mn-ea"/>
              </a:rPr>
              <a:t>운영체제</a:t>
            </a:r>
            <a:r>
              <a:rPr lang="en-US" altLang="ko-KR" sz="1500" dirty="0" smtClean="0">
                <a:latin typeface="+mn-ea"/>
              </a:rPr>
              <a:t>(Operating System)</a:t>
            </a:r>
            <a:r>
              <a:rPr lang="ko-KR" altLang="en-US" sz="1500" dirty="0" smtClean="0">
                <a:latin typeface="+mn-ea"/>
              </a:rPr>
              <a:t>와</a:t>
            </a:r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상호작용하기 위한 기본적인 기능</a:t>
            </a:r>
            <a:r>
              <a:rPr lang="en-US" altLang="ko-KR" sz="1500" dirty="0" smtClean="0">
                <a:latin typeface="+mn-ea"/>
              </a:rPr>
              <a:t>(</a:t>
            </a:r>
            <a:r>
              <a:rPr lang="ko-KR" altLang="en-US" sz="1500" dirty="0" smtClean="0">
                <a:latin typeface="+mn-ea"/>
              </a:rPr>
              <a:t>경로 생성</a:t>
            </a:r>
            <a:r>
              <a:rPr lang="en-US" altLang="ko-KR" sz="1500" dirty="0" smtClean="0">
                <a:latin typeface="+mn-ea"/>
              </a:rPr>
              <a:t>, </a:t>
            </a:r>
            <a:r>
              <a:rPr lang="ko-KR" altLang="en-US" sz="1500" dirty="0" smtClean="0">
                <a:latin typeface="+mn-ea"/>
              </a:rPr>
              <a:t>변경</a:t>
            </a:r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등</a:t>
            </a:r>
            <a:r>
              <a:rPr lang="en-US" altLang="ko-KR" sz="1500" dirty="0" smtClean="0">
                <a:latin typeface="+mn-ea"/>
              </a:rPr>
              <a:t>)</a:t>
            </a:r>
            <a:r>
              <a:rPr lang="ko-KR" altLang="en-US" sz="1500" dirty="0" smtClean="0">
                <a:latin typeface="+mn-ea"/>
              </a:rPr>
              <a:t>이 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en-US" altLang="ko-KR" sz="1500" dirty="0">
                <a:latin typeface="+mn-ea"/>
              </a:rPr>
              <a:t> </a:t>
            </a:r>
            <a:r>
              <a:rPr lang="en-US" altLang="ko-KR" sz="1500" dirty="0" smtClean="0">
                <a:latin typeface="+mn-ea"/>
              </a:rPr>
              <a:t>        </a:t>
            </a:r>
            <a:r>
              <a:rPr lang="ko-KR" altLang="en-US" sz="1500" dirty="0" smtClean="0">
                <a:latin typeface="+mn-ea"/>
              </a:rPr>
              <a:t>제공되는 모듈</a:t>
            </a:r>
            <a:endParaRPr lang="en-US" altLang="ko-KR" sz="1500" dirty="0" smtClean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5" y="1402880"/>
            <a:ext cx="75628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3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845" y="221959"/>
            <a:ext cx="8370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3. </a:t>
            </a:r>
            <a:r>
              <a:rPr lang="ko-KR" altLang="en-US" sz="2400" b="1" dirty="0" smtClean="0">
                <a:latin typeface="+mn-ea"/>
              </a:rPr>
              <a:t>예제를 이용한 </a:t>
            </a:r>
            <a:r>
              <a:rPr lang="en-US" altLang="ko-KR" sz="2400" b="1" dirty="0" smtClean="0">
                <a:latin typeface="+mn-ea"/>
              </a:rPr>
              <a:t>Decision Tree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645" y="843282"/>
            <a:ext cx="8370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예제를 이용한 </a:t>
            </a:r>
            <a:r>
              <a:rPr lang="en-US" altLang="ko-KR" sz="2000" b="1" dirty="0" smtClean="0">
                <a:latin typeface="+mn-ea"/>
              </a:rPr>
              <a:t>Decision Tree </a:t>
            </a:r>
            <a:r>
              <a:rPr lang="ko-KR" altLang="en-US" sz="2000" b="1" dirty="0" err="1" smtClean="0">
                <a:latin typeface="+mn-ea"/>
              </a:rPr>
              <a:t>파이썬</a:t>
            </a:r>
            <a:r>
              <a:rPr lang="ko-KR" altLang="en-US" sz="2000" b="1" dirty="0" smtClean="0">
                <a:latin typeface="+mn-ea"/>
              </a:rPr>
              <a:t> 코드 실습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B979-F945-4E6D-A38D-6D15DB8770D2}" type="slidenum">
              <a:rPr lang="ko-KR" altLang="en-US" smtClean="0"/>
              <a:t>99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5" y="1403050"/>
            <a:ext cx="7562850" cy="466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537" y="1403050"/>
            <a:ext cx="3743325" cy="41719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80645" y="2054042"/>
            <a:ext cx="7562850" cy="1646337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코드 설명</a:t>
            </a:r>
            <a:endParaRPr lang="en-US" altLang="ko-KR" sz="20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1. </a:t>
            </a:r>
            <a:r>
              <a:rPr lang="ko-KR" altLang="en-US" sz="1500" dirty="0" smtClean="0">
                <a:latin typeface="+mn-ea"/>
              </a:rPr>
              <a:t>예제 데이터인 </a:t>
            </a:r>
            <a:r>
              <a:rPr lang="en-US" altLang="ko-KR" sz="1500" dirty="0" err="1" smtClean="0">
                <a:latin typeface="+mn-ea"/>
              </a:rPr>
              <a:t>playtennis</a:t>
            </a:r>
            <a:r>
              <a:rPr lang="ko-KR" altLang="en-US" sz="1500" dirty="0" smtClean="0">
                <a:latin typeface="+mn-ea"/>
              </a:rPr>
              <a:t>의 데이터가 저장되어 있는 </a:t>
            </a:r>
            <a:r>
              <a:rPr lang="en-US" altLang="ko-KR" sz="1500" dirty="0" smtClean="0">
                <a:latin typeface="+mn-ea"/>
              </a:rPr>
              <a:t>csv </a:t>
            </a:r>
            <a:r>
              <a:rPr lang="ko-KR" altLang="en-US" sz="1500" dirty="0" smtClean="0">
                <a:latin typeface="+mn-ea"/>
              </a:rPr>
              <a:t>파일을 </a:t>
            </a:r>
            <a:r>
              <a:rPr lang="ko-KR" altLang="en-US" sz="1500" dirty="0" err="1" smtClean="0">
                <a:latin typeface="+mn-ea"/>
              </a:rPr>
              <a:t>판다스의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ko-KR" altLang="en-US" sz="1500" dirty="0" smtClean="0">
                <a:latin typeface="+mn-ea"/>
              </a:rPr>
              <a:t>    </a:t>
            </a:r>
            <a:r>
              <a:rPr lang="en-US" altLang="ko-KR" sz="1500" dirty="0" err="1" smtClean="0">
                <a:latin typeface="+mn-ea"/>
              </a:rPr>
              <a:t>read_csv</a:t>
            </a:r>
            <a:r>
              <a:rPr lang="ko-KR" altLang="en-US" sz="1500" dirty="0" smtClean="0">
                <a:latin typeface="+mn-ea"/>
              </a:rPr>
              <a:t>함수를 사용해 로드</a:t>
            </a:r>
            <a:r>
              <a:rPr lang="en-US" altLang="ko-KR" sz="1500" dirty="0" smtClean="0">
                <a:latin typeface="+mn-ea"/>
              </a:rPr>
              <a:t>(load)</a:t>
            </a:r>
            <a:r>
              <a:rPr lang="ko-KR" altLang="en-US" sz="1500" dirty="0" smtClean="0">
                <a:latin typeface="+mn-ea"/>
              </a:rPr>
              <a:t>하고 </a:t>
            </a:r>
            <a:r>
              <a:rPr lang="ko-KR" altLang="en-US" sz="1500" dirty="0" err="1" smtClean="0">
                <a:latin typeface="+mn-ea"/>
              </a:rPr>
              <a:t>판다스의</a:t>
            </a:r>
            <a:r>
              <a:rPr lang="ko-KR" altLang="en-US" sz="1500" dirty="0" smtClean="0">
                <a:latin typeface="+mn-ea"/>
              </a:rPr>
              <a:t> 자료구조 중 하나인 </a:t>
            </a:r>
            <a:endParaRPr lang="en-US" altLang="ko-KR" sz="1500" dirty="0" smtClean="0">
              <a:latin typeface="+mn-ea"/>
            </a:endParaRPr>
          </a:p>
          <a:p>
            <a:pPr lvl="1"/>
            <a:r>
              <a:rPr lang="en-US" altLang="ko-KR" sz="1500" dirty="0">
                <a:latin typeface="+mn-ea"/>
              </a:rPr>
              <a:t> </a:t>
            </a:r>
            <a:r>
              <a:rPr lang="en-US" altLang="ko-KR" sz="1500" dirty="0" smtClean="0">
                <a:latin typeface="+mn-ea"/>
              </a:rPr>
              <a:t>   </a:t>
            </a:r>
            <a:r>
              <a:rPr lang="ko-KR" altLang="en-US" sz="1500" dirty="0" smtClean="0">
                <a:latin typeface="+mn-ea"/>
              </a:rPr>
              <a:t>데이터프레임 형식으로 변수 </a:t>
            </a:r>
            <a:r>
              <a:rPr lang="en-US" altLang="ko-KR" sz="1500" dirty="0" err="1" smtClean="0">
                <a:latin typeface="+mn-ea"/>
              </a:rPr>
              <a:t>tennis_data</a:t>
            </a:r>
            <a:r>
              <a:rPr lang="ko-KR" altLang="en-US" sz="1500" dirty="0" smtClean="0">
                <a:latin typeface="+mn-ea"/>
              </a:rPr>
              <a:t>에 저장</a:t>
            </a:r>
            <a:endParaRPr lang="en-US" altLang="ko-KR" sz="1500" dirty="0" smtClean="0">
              <a:latin typeface="+mn-ea"/>
            </a:endParaRPr>
          </a:p>
          <a:p>
            <a:pPr lvl="1"/>
            <a:endParaRPr lang="en-US" altLang="ko-KR" sz="1500" dirty="0" smtClean="0">
              <a:latin typeface="+mn-ea"/>
            </a:endParaRPr>
          </a:p>
          <a:p>
            <a:pPr lvl="1"/>
            <a:r>
              <a:rPr lang="en-US" altLang="ko-KR" sz="1500" dirty="0" smtClean="0">
                <a:latin typeface="+mn-ea"/>
              </a:rPr>
              <a:t>2. </a:t>
            </a:r>
            <a:r>
              <a:rPr lang="ko-KR" altLang="en-US" sz="1500" dirty="0" smtClean="0">
                <a:latin typeface="+mn-ea"/>
              </a:rPr>
              <a:t>저장된 변수 </a:t>
            </a:r>
            <a:r>
              <a:rPr lang="en-US" altLang="ko-KR" sz="1500" dirty="0" err="1" smtClean="0">
                <a:latin typeface="+mn-ea"/>
              </a:rPr>
              <a:t>tennis_data</a:t>
            </a:r>
            <a:r>
              <a:rPr lang="en-US" altLang="ko-KR" sz="1500" dirty="0" smtClean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확인</a:t>
            </a:r>
            <a:endParaRPr lang="en-US" altLang="ko-KR" sz="15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106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941</TotalTime>
  <Words>24006</Words>
  <Application>Microsoft Office PowerPoint</Application>
  <PresentationFormat>사용자 지정</PresentationFormat>
  <Paragraphs>4909</Paragraphs>
  <Slides>343</Slides>
  <Notes>188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343</vt:i4>
      </vt:variant>
    </vt:vector>
  </HeadingPairs>
  <TitlesOfParts>
    <vt:vector size="345" baseType="lpstr">
      <vt:lpstr>1_Office 테마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JeongDaWoon</cp:lastModifiedBy>
  <cp:revision>51</cp:revision>
  <dcterms:created xsi:type="dcterms:W3CDTF">2017-05-02T03:11:06Z</dcterms:created>
  <dcterms:modified xsi:type="dcterms:W3CDTF">2017-09-15T07:42:44Z</dcterms:modified>
</cp:coreProperties>
</file>